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y="9144000" cx="6858000"/>
  <p:notesSz cx="6797675" cy="99282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http://customooxmlschemas.google.com/">
      <go:slidesCustomData xmlns:go="http://customooxmlschemas.google.com/" r:id="rId44" roundtripDataSignature="AMtx7misEDpURAPbPFMd+lDKOexC7nbe1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2CF11A8-FC61-48DB-BD23-94D07A15B7C0}">
  <a:tblStyle styleId="{F2CF11A8-FC61-48DB-BD23-94D07A15B7C0}"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D68A553C-91B7-4F9B-9870-CB2B8751B55C}"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customschemas.google.com/relationships/presentationmetadata" Target="metadata"/><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1"/>
            <a:ext cx="2946400" cy="49839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49688" y="1"/>
            <a:ext cx="2946400" cy="498395"/>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450" y="4777611"/>
            <a:ext cx="5438775" cy="390938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9830"/>
            <a:ext cx="2946400" cy="498395"/>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49688" y="9429830"/>
            <a:ext cx="2946400" cy="498395"/>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79450" y="4777611"/>
            <a:ext cx="5438775" cy="39093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49688" y="9429830"/>
            <a:ext cx="2946400" cy="49839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0: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0:notes"/>
          <p:cNvSpPr txBox="1"/>
          <p:nvPr>
            <p:ph idx="1" type="body"/>
          </p:nvPr>
        </p:nvSpPr>
        <p:spPr>
          <a:xfrm>
            <a:off x="679450" y="4777611"/>
            <a:ext cx="5438775" cy="39093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t/>
            </a:r>
            <a:endParaRPr b="1"/>
          </a:p>
          <a:p>
            <a:pPr indent="0" lvl="0" marL="0" rtl="0" algn="ctr">
              <a:spcBef>
                <a:spcPts val="0"/>
              </a:spcBef>
              <a:spcAft>
                <a:spcPts val="0"/>
              </a:spcAft>
              <a:buNone/>
            </a:pPr>
            <a:r>
              <a:t/>
            </a:r>
            <a:endParaRPr b="1"/>
          </a:p>
          <a:p>
            <a:pPr indent="0" lvl="0" marL="0" rtl="0" algn="ctr">
              <a:spcBef>
                <a:spcPts val="0"/>
              </a:spcBef>
              <a:spcAft>
                <a:spcPts val="0"/>
              </a:spcAft>
              <a:buNone/>
            </a:pPr>
            <a:r>
              <a:t/>
            </a:r>
            <a:endParaRPr b="1"/>
          </a:p>
          <a:p>
            <a:pPr indent="0" lvl="0" marL="0" rtl="0" algn="l">
              <a:spcBef>
                <a:spcPts val="0"/>
              </a:spcBef>
              <a:spcAft>
                <a:spcPts val="0"/>
              </a:spcAft>
              <a:buNone/>
            </a:pPr>
            <a:r>
              <a:t/>
            </a:r>
            <a:endParaRPr/>
          </a:p>
        </p:txBody>
      </p:sp>
      <p:sp>
        <p:nvSpPr>
          <p:cNvPr id="196" name="Google Shape;196;p10:notes"/>
          <p:cNvSpPr txBox="1"/>
          <p:nvPr>
            <p:ph idx="12" type="sldNum"/>
          </p:nvPr>
        </p:nvSpPr>
        <p:spPr>
          <a:xfrm>
            <a:off x="3849688" y="9429830"/>
            <a:ext cx="2946400" cy="49839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1: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11: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2: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12: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3: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3:notes"/>
          <p:cNvSpPr txBox="1"/>
          <p:nvPr>
            <p:ph idx="1" type="body"/>
          </p:nvPr>
        </p:nvSpPr>
        <p:spPr>
          <a:xfrm>
            <a:off x="679450" y="4777611"/>
            <a:ext cx="5438775" cy="39093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3:notes"/>
          <p:cNvSpPr txBox="1"/>
          <p:nvPr>
            <p:ph idx="12" type="sldNum"/>
          </p:nvPr>
        </p:nvSpPr>
        <p:spPr>
          <a:xfrm>
            <a:off x="3849688" y="9429830"/>
            <a:ext cx="2946400" cy="49839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5: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5:notes"/>
          <p:cNvSpPr txBox="1"/>
          <p:nvPr>
            <p:ph idx="1" type="body"/>
          </p:nvPr>
        </p:nvSpPr>
        <p:spPr>
          <a:xfrm>
            <a:off x="679450" y="4777611"/>
            <a:ext cx="5438775" cy="39093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5:notes"/>
          <p:cNvSpPr txBox="1"/>
          <p:nvPr>
            <p:ph idx="12" type="sldNum"/>
          </p:nvPr>
        </p:nvSpPr>
        <p:spPr>
          <a:xfrm>
            <a:off x="3849688" y="9429830"/>
            <a:ext cx="2946400" cy="49839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28b73070e2_0_0:notes"/>
          <p:cNvSpPr/>
          <p:nvPr>
            <p:ph idx="2" type="sldImg"/>
          </p:nvPr>
        </p:nvSpPr>
        <p:spPr>
          <a:xfrm>
            <a:off x="2141538" y="1241425"/>
            <a:ext cx="2514600" cy="3351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228b73070e2_0_0:notes"/>
          <p:cNvSpPr txBox="1"/>
          <p:nvPr>
            <p:ph idx="1" type="body"/>
          </p:nvPr>
        </p:nvSpPr>
        <p:spPr>
          <a:xfrm>
            <a:off x="679450" y="4777611"/>
            <a:ext cx="5438700" cy="39093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228b73070e2_0_0:notes"/>
          <p:cNvSpPr txBox="1"/>
          <p:nvPr>
            <p:ph idx="12" type="sldNum"/>
          </p:nvPr>
        </p:nvSpPr>
        <p:spPr>
          <a:xfrm>
            <a:off x="3849688" y="9429830"/>
            <a:ext cx="2946300" cy="4983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6: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6: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28b73070e2_0_39:notes"/>
          <p:cNvSpPr txBox="1"/>
          <p:nvPr>
            <p:ph idx="1" type="body"/>
          </p:nvPr>
        </p:nvSpPr>
        <p:spPr>
          <a:xfrm>
            <a:off x="679450" y="4777611"/>
            <a:ext cx="5438700" cy="3909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g228b73070e2_0_39:notes"/>
          <p:cNvSpPr/>
          <p:nvPr>
            <p:ph idx="2" type="sldImg"/>
          </p:nvPr>
        </p:nvSpPr>
        <p:spPr>
          <a:xfrm>
            <a:off x="2141538" y="1241425"/>
            <a:ext cx="2514600" cy="3351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7: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17: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8: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8: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9: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9:notes"/>
          <p:cNvSpPr txBox="1"/>
          <p:nvPr>
            <p:ph idx="1" type="body"/>
          </p:nvPr>
        </p:nvSpPr>
        <p:spPr>
          <a:xfrm>
            <a:off x="679450" y="4777611"/>
            <a:ext cx="5438775" cy="390938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35" name="Google Shape;335;p19:notes"/>
          <p:cNvSpPr txBox="1"/>
          <p:nvPr>
            <p:ph idx="12" type="sldNum"/>
          </p:nvPr>
        </p:nvSpPr>
        <p:spPr>
          <a:xfrm>
            <a:off x="3849688" y="9429830"/>
            <a:ext cx="2946400" cy="49839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20: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20: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21: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p21: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22: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p22: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23: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23: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22864b48a63_5_3:notes"/>
          <p:cNvSpPr txBox="1"/>
          <p:nvPr>
            <p:ph idx="1" type="body"/>
          </p:nvPr>
        </p:nvSpPr>
        <p:spPr>
          <a:xfrm>
            <a:off x="679450" y="4777611"/>
            <a:ext cx="5438700" cy="3909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g22864b48a63_5_3:notes"/>
          <p:cNvSpPr/>
          <p:nvPr>
            <p:ph idx="2" type="sldImg"/>
          </p:nvPr>
        </p:nvSpPr>
        <p:spPr>
          <a:xfrm>
            <a:off x="2141538" y="1241425"/>
            <a:ext cx="2514600" cy="3351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24: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p24: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5: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25: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26: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p26: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27: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p27: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3: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291226bcd0_0_0:notes"/>
          <p:cNvSpPr txBox="1"/>
          <p:nvPr>
            <p:ph idx="1" type="body"/>
          </p:nvPr>
        </p:nvSpPr>
        <p:spPr>
          <a:xfrm>
            <a:off x="679450" y="4777611"/>
            <a:ext cx="5438700" cy="3909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2291226bcd0_0_0:notes"/>
          <p:cNvSpPr/>
          <p:nvPr>
            <p:ph idx="2" type="sldImg"/>
          </p:nvPr>
        </p:nvSpPr>
        <p:spPr>
          <a:xfrm>
            <a:off x="2141538" y="1241425"/>
            <a:ext cx="2514600" cy="3351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28: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28: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29: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p29:notes"/>
          <p:cNvSpPr txBox="1"/>
          <p:nvPr>
            <p:ph idx="1" type="body"/>
          </p:nvPr>
        </p:nvSpPr>
        <p:spPr>
          <a:xfrm>
            <a:off x="679450" y="4777611"/>
            <a:ext cx="5438775" cy="39093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29:notes"/>
          <p:cNvSpPr txBox="1"/>
          <p:nvPr>
            <p:ph idx="12" type="sldNum"/>
          </p:nvPr>
        </p:nvSpPr>
        <p:spPr>
          <a:xfrm>
            <a:off x="3849688" y="9429830"/>
            <a:ext cx="2946400" cy="49839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30: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30: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1e01672b2cb_1_0:notes"/>
          <p:cNvSpPr txBox="1"/>
          <p:nvPr>
            <p:ph idx="1" type="body"/>
          </p:nvPr>
        </p:nvSpPr>
        <p:spPr>
          <a:xfrm>
            <a:off x="679450" y="4777611"/>
            <a:ext cx="5438700" cy="3909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1e01672b2cb_1_0:notes"/>
          <p:cNvSpPr/>
          <p:nvPr>
            <p:ph idx="2" type="sldImg"/>
          </p:nvPr>
        </p:nvSpPr>
        <p:spPr>
          <a:xfrm>
            <a:off x="2141538" y="1241425"/>
            <a:ext cx="2514600" cy="3351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28b73070e2_0_72:notes"/>
          <p:cNvSpPr txBox="1"/>
          <p:nvPr>
            <p:ph idx="1" type="body"/>
          </p:nvPr>
        </p:nvSpPr>
        <p:spPr>
          <a:xfrm>
            <a:off x="679450" y="4777611"/>
            <a:ext cx="5438700" cy="3909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1" name="Google Shape;521;g228b73070e2_0_72:notes"/>
          <p:cNvSpPr/>
          <p:nvPr>
            <p:ph idx="2" type="sldImg"/>
          </p:nvPr>
        </p:nvSpPr>
        <p:spPr>
          <a:xfrm>
            <a:off x="2141538" y="1241425"/>
            <a:ext cx="2514600" cy="3351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31: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31: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28b73070e2_0_60:notes"/>
          <p:cNvSpPr txBox="1"/>
          <p:nvPr>
            <p:ph idx="1" type="body"/>
          </p:nvPr>
        </p:nvSpPr>
        <p:spPr>
          <a:xfrm>
            <a:off x="679450" y="4777611"/>
            <a:ext cx="5438700" cy="3909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228b73070e2_0_60:notes"/>
          <p:cNvSpPr/>
          <p:nvPr>
            <p:ph idx="2" type="sldImg"/>
          </p:nvPr>
        </p:nvSpPr>
        <p:spPr>
          <a:xfrm>
            <a:off x="2141538" y="1241425"/>
            <a:ext cx="2514600" cy="3351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4: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4: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5: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5:notes"/>
          <p:cNvSpPr txBox="1"/>
          <p:nvPr>
            <p:ph idx="1" type="body"/>
          </p:nvPr>
        </p:nvSpPr>
        <p:spPr>
          <a:xfrm>
            <a:off x="679450" y="4777611"/>
            <a:ext cx="5438775" cy="39093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5:notes"/>
          <p:cNvSpPr txBox="1"/>
          <p:nvPr>
            <p:ph idx="12" type="sldNum"/>
          </p:nvPr>
        </p:nvSpPr>
        <p:spPr>
          <a:xfrm>
            <a:off x="3849688" y="9429830"/>
            <a:ext cx="2946400" cy="49839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6: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7: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7: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8:notes"/>
          <p:cNvSpPr txBox="1"/>
          <p:nvPr>
            <p:ph idx="1" type="body"/>
          </p:nvPr>
        </p:nvSpPr>
        <p:spPr>
          <a:xfrm>
            <a:off x="679450" y="4777611"/>
            <a:ext cx="5438775" cy="390938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8: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9:notes"/>
          <p:cNvSpPr/>
          <p:nvPr>
            <p:ph idx="2" type="sldImg"/>
          </p:nvPr>
        </p:nvSpPr>
        <p:spPr>
          <a:xfrm>
            <a:off x="2141538" y="1241425"/>
            <a:ext cx="2514600" cy="33512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9:notes"/>
          <p:cNvSpPr txBox="1"/>
          <p:nvPr>
            <p:ph idx="1" type="body"/>
          </p:nvPr>
        </p:nvSpPr>
        <p:spPr>
          <a:xfrm>
            <a:off x="679450" y="4777611"/>
            <a:ext cx="5438775" cy="39093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9:notes"/>
          <p:cNvSpPr txBox="1"/>
          <p:nvPr>
            <p:ph idx="12" type="sldNum"/>
          </p:nvPr>
        </p:nvSpPr>
        <p:spPr>
          <a:xfrm>
            <a:off x="3849688" y="9429830"/>
            <a:ext cx="2946400" cy="49839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3"/>
          <p:cNvSpPr txBox="1"/>
          <p:nvPr>
            <p:ph type="ctrTitle"/>
          </p:nvPr>
        </p:nvSpPr>
        <p:spPr>
          <a:xfrm>
            <a:off x="514350" y="1496484"/>
            <a:ext cx="5829300" cy="3183467"/>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3"/>
          <p:cNvSpPr txBox="1"/>
          <p:nvPr>
            <p:ph idx="1" type="subTitle"/>
          </p:nvPr>
        </p:nvSpPr>
        <p:spPr>
          <a:xfrm>
            <a:off x="857250" y="4802717"/>
            <a:ext cx="5143500" cy="2207683"/>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8" name="Google Shape;18;p33"/>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3"/>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3"/>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42"/>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2"/>
          <p:cNvSpPr txBox="1"/>
          <p:nvPr>
            <p:ph idx="1" type="body"/>
          </p:nvPr>
        </p:nvSpPr>
        <p:spPr>
          <a:xfrm rot="5400000">
            <a:off x="528108" y="2377546"/>
            <a:ext cx="5801784" cy="59150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5" name="Google Shape;75;p42"/>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2"/>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2"/>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3"/>
          <p:cNvSpPr txBox="1"/>
          <p:nvPr>
            <p:ph type="title"/>
          </p:nvPr>
        </p:nvSpPr>
        <p:spPr>
          <a:xfrm rot="5400000">
            <a:off x="1772577" y="3622015"/>
            <a:ext cx="7749117"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3"/>
          <p:cNvSpPr txBox="1"/>
          <p:nvPr>
            <p:ph idx="1" type="body"/>
          </p:nvPr>
        </p:nvSpPr>
        <p:spPr>
          <a:xfrm rot="5400000">
            <a:off x="-1227798" y="2186121"/>
            <a:ext cx="7749117" cy="4350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1" name="Google Shape;81;p43"/>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3"/>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3"/>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4"/>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4"/>
          <p:cNvSpPr txBox="1"/>
          <p:nvPr>
            <p:ph idx="1" type="body"/>
          </p:nvPr>
        </p:nvSpPr>
        <p:spPr>
          <a:xfrm>
            <a:off x="471488" y="2434167"/>
            <a:ext cx="5915025" cy="5801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4" name="Google Shape;24;p34"/>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4"/>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4"/>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5"/>
          <p:cNvSpPr txBox="1"/>
          <p:nvPr>
            <p:ph type="title"/>
          </p:nvPr>
        </p:nvSpPr>
        <p:spPr>
          <a:xfrm>
            <a:off x="467916" y="2279653"/>
            <a:ext cx="5915025" cy="380364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5"/>
          <p:cNvSpPr txBox="1"/>
          <p:nvPr>
            <p:ph idx="1" type="body"/>
          </p:nvPr>
        </p:nvSpPr>
        <p:spPr>
          <a:xfrm>
            <a:off x="467916" y="6119286"/>
            <a:ext cx="5915025" cy="200024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sz="1800">
                <a:solidFill>
                  <a:schemeClr val="dk1"/>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0" name="Google Shape;30;p35"/>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5"/>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5"/>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6"/>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6"/>
          <p:cNvSpPr txBox="1"/>
          <p:nvPr>
            <p:ph idx="1" type="body"/>
          </p:nvPr>
        </p:nvSpPr>
        <p:spPr>
          <a:xfrm>
            <a:off x="471488" y="2434167"/>
            <a:ext cx="2914650" cy="5801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6" name="Google Shape;36;p36"/>
          <p:cNvSpPr txBox="1"/>
          <p:nvPr>
            <p:ph idx="2" type="body"/>
          </p:nvPr>
        </p:nvSpPr>
        <p:spPr>
          <a:xfrm>
            <a:off x="3471863" y="2434167"/>
            <a:ext cx="2914650" cy="5801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7" name="Google Shape;37;p36"/>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6"/>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6"/>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7"/>
          <p:cNvSpPr txBox="1"/>
          <p:nvPr>
            <p:ph type="title"/>
          </p:nvPr>
        </p:nvSpPr>
        <p:spPr>
          <a:xfrm>
            <a:off x="472381"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7"/>
          <p:cNvSpPr txBox="1"/>
          <p:nvPr>
            <p:ph idx="1" type="body"/>
          </p:nvPr>
        </p:nvSpPr>
        <p:spPr>
          <a:xfrm>
            <a:off x="472381" y="2241551"/>
            <a:ext cx="2901255" cy="109854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3" name="Google Shape;43;p37"/>
          <p:cNvSpPr txBox="1"/>
          <p:nvPr>
            <p:ph idx="2" type="body"/>
          </p:nvPr>
        </p:nvSpPr>
        <p:spPr>
          <a:xfrm>
            <a:off x="472381" y="3340100"/>
            <a:ext cx="2901255" cy="4912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4" name="Google Shape;44;p37"/>
          <p:cNvSpPr txBox="1"/>
          <p:nvPr>
            <p:ph idx="3" type="body"/>
          </p:nvPr>
        </p:nvSpPr>
        <p:spPr>
          <a:xfrm>
            <a:off x="3471863" y="2241551"/>
            <a:ext cx="2915543" cy="109854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5" name="Google Shape;45;p37"/>
          <p:cNvSpPr txBox="1"/>
          <p:nvPr>
            <p:ph idx="4" type="body"/>
          </p:nvPr>
        </p:nvSpPr>
        <p:spPr>
          <a:xfrm>
            <a:off x="3471863" y="3340100"/>
            <a:ext cx="2915543" cy="4912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6" name="Google Shape;46;p37"/>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7"/>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7"/>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8"/>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8"/>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8"/>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8"/>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9"/>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9"/>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9"/>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40"/>
          <p:cNvSpPr txBox="1"/>
          <p:nvPr>
            <p:ph type="title"/>
          </p:nvPr>
        </p:nvSpPr>
        <p:spPr>
          <a:xfrm>
            <a:off x="472381" y="609600"/>
            <a:ext cx="2211884" cy="21336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40"/>
          <p:cNvSpPr txBox="1"/>
          <p:nvPr>
            <p:ph idx="1" type="body"/>
          </p:nvPr>
        </p:nvSpPr>
        <p:spPr>
          <a:xfrm>
            <a:off x="2915543" y="1316569"/>
            <a:ext cx="3471863" cy="6498167"/>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1" name="Google Shape;61;p40"/>
          <p:cNvSpPr txBox="1"/>
          <p:nvPr>
            <p:ph idx="2" type="body"/>
          </p:nvPr>
        </p:nvSpPr>
        <p:spPr>
          <a:xfrm>
            <a:off x="472381" y="2743200"/>
            <a:ext cx="2211884" cy="50821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2" name="Google Shape;62;p40"/>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0"/>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0"/>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41"/>
          <p:cNvSpPr txBox="1"/>
          <p:nvPr>
            <p:ph type="title"/>
          </p:nvPr>
        </p:nvSpPr>
        <p:spPr>
          <a:xfrm>
            <a:off x="472381" y="609600"/>
            <a:ext cx="2211884" cy="21336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1"/>
          <p:cNvSpPr/>
          <p:nvPr>
            <p:ph idx="2" type="pic"/>
          </p:nvPr>
        </p:nvSpPr>
        <p:spPr>
          <a:xfrm>
            <a:off x="2915543" y="1316569"/>
            <a:ext cx="3471863" cy="6498167"/>
          </a:xfrm>
          <a:prstGeom prst="rect">
            <a:avLst/>
          </a:prstGeom>
          <a:noFill/>
          <a:ln>
            <a:noFill/>
          </a:ln>
        </p:spPr>
      </p:sp>
      <p:sp>
        <p:nvSpPr>
          <p:cNvPr id="68" name="Google Shape;68;p41"/>
          <p:cNvSpPr txBox="1"/>
          <p:nvPr>
            <p:ph idx="1" type="body"/>
          </p:nvPr>
        </p:nvSpPr>
        <p:spPr>
          <a:xfrm>
            <a:off x="472381" y="2743200"/>
            <a:ext cx="2211884" cy="50821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9" name="Google Shape;69;p41"/>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1"/>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1"/>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2"/>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2"/>
          <p:cNvSpPr txBox="1"/>
          <p:nvPr>
            <p:ph idx="1" type="body"/>
          </p:nvPr>
        </p:nvSpPr>
        <p:spPr>
          <a:xfrm>
            <a:off x="471488" y="2434167"/>
            <a:ext cx="5915025" cy="5801784"/>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32"/>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2"/>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2"/>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5.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www.mrmorleymaths.co.uk/student-zone" TargetMode="External"/><Relationship Id="rId10" Type="http://schemas.openxmlformats.org/officeDocument/2006/relationships/image" Target="../media/image25.png"/><Relationship Id="rId9" Type="http://schemas.openxmlformats.org/officeDocument/2006/relationships/hyperlink" Target="https://corbettmaths.com/contents/" TargetMode="External"/><Relationship Id="rId5" Type="http://schemas.openxmlformats.org/officeDocument/2006/relationships/hyperlink" Target="https://www.mrmorleymaths.co.uk/student-zone" TargetMode="External"/><Relationship Id="rId6" Type="http://schemas.openxmlformats.org/officeDocument/2006/relationships/hyperlink" Target="https://www.mathsgenie.co.uk/gcse.html" TargetMode="External"/><Relationship Id="rId7" Type="http://schemas.openxmlformats.org/officeDocument/2006/relationships/hyperlink" Target="https://www.mathsgenie.co.uk/gcse.html" TargetMode="External"/><Relationship Id="rId8" Type="http://schemas.openxmlformats.org/officeDocument/2006/relationships/hyperlink" Target="https://corbettmaths.com/content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www.senecalearning.com/" TargetMode="External"/><Relationship Id="rId4" Type="http://schemas.openxmlformats.org/officeDocument/2006/relationships/image" Target="../media/image1.png"/><Relationship Id="rId5"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2.jpg"/><Relationship Id="rId4" Type="http://schemas.openxmlformats.org/officeDocument/2006/relationships/image" Target="../media/image30.jpg"/><Relationship Id="rId9" Type="http://schemas.openxmlformats.org/officeDocument/2006/relationships/image" Target="../media/image1.png"/><Relationship Id="rId5" Type="http://schemas.openxmlformats.org/officeDocument/2006/relationships/image" Target="../media/image19.jpg"/><Relationship Id="rId6" Type="http://schemas.openxmlformats.org/officeDocument/2006/relationships/image" Target="../media/image29.jpg"/><Relationship Id="rId7" Type="http://schemas.openxmlformats.org/officeDocument/2006/relationships/image" Target="../media/image45.jpg"/><Relationship Id="rId8" Type="http://schemas.openxmlformats.org/officeDocument/2006/relationships/image" Target="../media/image3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3.png"/><Relationship Id="rId4" Type="http://schemas.openxmlformats.org/officeDocument/2006/relationships/image" Target="../media/image47.png"/><Relationship Id="rId5" Type="http://schemas.openxmlformats.org/officeDocument/2006/relationships/image" Target="../media/image36.png"/><Relationship Id="rId6" Type="http://schemas.openxmlformats.org/officeDocument/2006/relationships/image" Target="../media/image35.jpg"/><Relationship Id="rId7"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docs.google.com/document/d/15zRF8UMY1j-xgtU7BZ6RQe2VceEvu1p_/edit?usp=sharing&amp;ouid=107294296024171780792&amp;rtpof=true&amp;sd=true" TargetMode="External"/><Relationship Id="rId4" Type="http://schemas.openxmlformats.org/officeDocument/2006/relationships/hyperlink" Target="https://drive.google.com/drive/folders/1sxISqneG8TjmvWTJ0Xa6w9ppRr84MCp0?usp=sharing" TargetMode="External"/><Relationship Id="rId9" Type="http://schemas.openxmlformats.org/officeDocument/2006/relationships/image" Target="../media/image37.png"/><Relationship Id="rId5" Type="http://schemas.openxmlformats.org/officeDocument/2006/relationships/hyperlink" Target="https://www.aqa.org.uk/subjects/religious-studies/gcse/religious-studies-a-8062/assessment-resources" TargetMode="External"/><Relationship Id="rId6" Type="http://schemas.openxmlformats.org/officeDocument/2006/relationships/hyperlink" Target="https://docs.google.com/document/d/1KtWZtsYcTS49OS_m9qFMAixYCmHkvEa-Y4oXrZlC-EA/edit?usp=sharing" TargetMode="External"/><Relationship Id="rId7" Type="http://schemas.openxmlformats.org/officeDocument/2006/relationships/hyperlink" Target="https://docs.google.com/document/d/1KtWZtsYcTS49OS_m9qFMAixYCmHkvEa-Y4oXrZlC-EA/edit?usp=sharing" TargetMode="External"/><Relationship Id="rId8" Type="http://schemas.openxmlformats.org/officeDocument/2006/relationships/image" Target="../media/image1.png"/></Relationships>
</file>

<file path=ppt/slides/_rels/slide18.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41.jpg"/><Relationship Id="rId13" Type="http://schemas.openxmlformats.org/officeDocument/2006/relationships/image" Target="../media/image1.png"/><Relationship Id="rId12"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hyperlink" Target="https://www.youtube.com/watch?v=C20EvKtdJwQ" TargetMode="External"/><Relationship Id="rId4" Type="http://schemas.openxmlformats.org/officeDocument/2006/relationships/hyperlink" Target="http://www.voki.com/" TargetMode="External"/><Relationship Id="rId9" Type="http://schemas.openxmlformats.org/officeDocument/2006/relationships/image" Target="../media/image36.png"/><Relationship Id="rId5" Type="http://schemas.openxmlformats.org/officeDocument/2006/relationships/hyperlink" Target="http://www.zut.org.uk/" TargetMode="External"/><Relationship Id="rId6" Type="http://schemas.openxmlformats.org/officeDocument/2006/relationships/hyperlink" Target="https://senecalearning.com/en-GB/" TargetMode="External"/><Relationship Id="rId7" Type="http://schemas.openxmlformats.org/officeDocument/2006/relationships/hyperlink" Target="http://www.frenchrevision.co.uk/" TargetMode="External"/><Relationship Id="rId8" Type="http://schemas.openxmlformats.org/officeDocument/2006/relationships/hyperlink" Target="http://www.languagesonline.org.uk/" TargetMode="External"/></Relationships>
</file>

<file path=ppt/slides/_rels/slide19.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41.jpg"/><Relationship Id="rId13" Type="http://schemas.openxmlformats.org/officeDocument/2006/relationships/image" Target="../media/image1.png"/><Relationship Id="rId12"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hyperlink" Target="https://www.youtube.com/watch?v=C20EvKtdJwQ" TargetMode="External"/><Relationship Id="rId4" Type="http://schemas.openxmlformats.org/officeDocument/2006/relationships/hyperlink" Target="http://www.voki.com/" TargetMode="External"/><Relationship Id="rId9" Type="http://schemas.openxmlformats.org/officeDocument/2006/relationships/image" Target="../media/image36.png"/><Relationship Id="rId5" Type="http://schemas.openxmlformats.org/officeDocument/2006/relationships/hyperlink" Target="http://www.zut.org.uk/" TargetMode="External"/><Relationship Id="rId6" Type="http://schemas.openxmlformats.org/officeDocument/2006/relationships/hyperlink" Target="https://senecalearning.com/en-GB/" TargetMode="External"/><Relationship Id="rId7" Type="http://schemas.openxmlformats.org/officeDocument/2006/relationships/hyperlink" Target="http://www.frenchrevision.co.uk/" TargetMode="External"/><Relationship Id="rId8" Type="http://schemas.openxmlformats.org/officeDocument/2006/relationships/hyperlink" Target="http://www.languagesonline.org.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1" Type="http://schemas.openxmlformats.org/officeDocument/2006/relationships/image" Target="../media/image39.png"/><Relationship Id="rId10" Type="http://schemas.openxmlformats.org/officeDocument/2006/relationships/image" Target="../media/image41.jpg"/><Relationship Id="rId13" Type="http://schemas.openxmlformats.org/officeDocument/2006/relationships/image" Target="../media/image1.png"/><Relationship Id="rId12"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hyperlink" Target="https://www.youtube.com/watch?v=C20EvKtdJwQ" TargetMode="External"/><Relationship Id="rId4" Type="http://schemas.openxmlformats.org/officeDocument/2006/relationships/hyperlink" Target="http://www.voki.com/" TargetMode="External"/><Relationship Id="rId9" Type="http://schemas.openxmlformats.org/officeDocument/2006/relationships/image" Target="../media/image36.png"/><Relationship Id="rId5" Type="http://schemas.openxmlformats.org/officeDocument/2006/relationships/hyperlink" Target="http://www.zut.org.uk/" TargetMode="External"/><Relationship Id="rId6" Type="http://schemas.openxmlformats.org/officeDocument/2006/relationships/hyperlink" Target="https://senecalearning.com/en-GB/" TargetMode="External"/><Relationship Id="rId7" Type="http://schemas.openxmlformats.org/officeDocument/2006/relationships/hyperlink" Target="http://www.spanishrevision.co.uk/" TargetMode="External"/><Relationship Id="rId8" Type="http://schemas.openxmlformats.org/officeDocument/2006/relationships/hyperlink" Target="http://www.languagesonline.org.uk/"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7.png"/><Relationship Id="rId4" Type="http://schemas.openxmlformats.org/officeDocument/2006/relationships/image" Target="../media/image49.png"/><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hyperlink" Target="https://bit.ly/3jbfBKy" TargetMode="External"/><Relationship Id="rId4" Type="http://schemas.openxmlformats.org/officeDocument/2006/relationships/hyperlink" Target="https://bit.ly/336Tsrg" TargetMode="External"/><Relationship Id="rId5" Type="http://schemas.openxmlformats.org/officeDocument/2006/relationships/hyperlink" Target="http://www.senecalearning.com/" TargetMode="External"/><Relationship Id="rId6" Type="http://schemas.openxmlformats.org/officeDocument/2006/relationships/image" Target="../media/image1.png"/><Relationship Id="rId7" Type="http://schemas.openxmlformats.org/officeDocument/2006/relationships/image" Target="../media/image51.png"/><Relationship Id="rId8" Type="http://schemas.openxmlformats.org/officeDocument/2006/relationships/image" Target="../media/image56.png"/></Relationships>
</file>

<file path=ppt/slides/_rels/slide24.xml.rels><?xml version="1.0" encoding="UTF-8" standalone="yes"?><Relationships xmlns="http://schemas.openxmlformats.org/package/2006/relationships"><Relationship Id="rId10"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hyperlink" Target="http://www.brainscape.com/" TargetMode="External"/><Relationship Id="rId4" Type="http://schemas.openxmlformats.org/officeDocument/2006/relationships/hyperlink" Target="https://smartrevise.online/" TargetMode="External"/><Relationship Id="rId9" Type="http://schemas.openxmlformats.org/officeDocument/2006/relationships/image" Target="../media/image53.png"/><Relationship Id="rId5" Type="http://schemas.openxmlformats.org/officeDocument/2006/relationships/hyperlink" Target="http://www.thestudentroom.co.uk/" TargetMode="External"/><Relationship Id="rId6" Type="http://schemas.openxmlformats.org/officeDocument/2006/relationships/image" Target="../media/image47.png"/><Relationship Id="rId7" Type="http://schemas.openxmlformats.org/officeDocument/2006/relationships/image" Target="../media/image36.png"/><Relationship Id="rId8" Type="http://schemas.openxmlformats.org/officeDocument/2006/relationships/image" Target="../media/image52.png"/></Relationships>
</file>

<file path=ppt/slides/_rels/slide25.xml.rels><?xml version="1.0" encoding="UTF-8" standalone="yes"?><Relationships xmlns="http://schemas.openxmlformats.org/package/2006/relationships"><Relationship Id="rId10"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hyperlink" Target="http://www.brainscape.com/" TargetMode="External"/><Relationship Id="rId4" Type="http://schemas.openxmlformats.org/officeDocument/2006/relationships/hyperlink" Target="https://studyimedia.co.uk/" TargetMode="External"/><Relationship Id="rId9" Type="http://schemas.openxmlformats.org/officeDocument/2006/relationships/image" Target="../media/image54.png"/><Relationship Id="rId5" Type="http://schemas.openxmlformats.org/officeDocument/2006/relationships/hyperlink" Target="http://www.thestudentroom.co.uk/" TargetMode="External"/><Relationship Id="rId6" Type="http://schemas.openxmlformats.org/officeDocument/2006/relationships/hyperlink" Target="http://www.bluesquarething.co.uk/" TargetMode="External"/><Relationship Id="rId7" Type="http://schemas.openxmlformats.org/officeDocument/2006/relationships/image" Target="../media/image47.png"/><Relationship Id="rId8"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hyperlink" Target="http://www.brainscape.com/" TargetMode="Externa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47.png"/><Relationship Id="rId4" Type="http://schemas.openxmlformats.org/officeDocument/2006/relationships/image" Target="../media/image62.png"/><Relationship Id="rId5"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www.technologystudent.com/" TargetMode="External"/><Relationship Id="rId4" Type="http://schemas.openxmlformats.org/officeDocument/2006/relationships/hyperlink" Target="http://www.design-technology.info/" TargetMode="External"/><Relationship Id="rId5" Type="http://schemas.openxmlformats.org/officeDocument/2006/relationships/image" Target="../media/image57.png"/><Relationship Id="rId6"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www.musictheory.net" TargetMode="External"/><Relationship Id="rId4" Type="http://schemas.openxmlformats.org/officeDocument/2006/relationships/image" Target="../media/image47.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7.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59.png"/><Relationship Id="rId5" Type="http://schemas.openxmlformats.org/officeDocument/2006/relationships/image" Target="../media/image58.png"/><Relationship Id="rId6" Type="http://schemas.openxmlformats.org/officeDocument/2006/relationships/image" Target="../media/image61.png"/><Relationship Id="rId7" Type="http://schemas.openxmlformats.org/officeDocument/2006/relationships/image" Target="../media/image6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2.png"/><Relationship Id="rId4" Type="http://schemas.openxmlformats.org/officeDocument/2006/relationships/image" Target="../media/image11.pn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14.png"/><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9.png"/><Relationship Id="rId11" Type="http://schemas.openxmlformats.org/officeDocument/2006/relationships/image" Target="../media/image34.png"/><Relationship Id="rId10" Type="http://schemas.openxmlformats.org/officeDocument/2006/relationships/image" Target="../media/image16.png"/><Relationship Id="rId12" Type="http://schemas.openxmlformats.org/officeDocument/2006/relationships/image" Target="../media/image13.png"/><Relationship Id="rId9"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9.jpg"/><Relationship Id="rId4" Type="http://schemas.openxmlformats.org/officeDocument/2006/relationships/image" Target="../media/image26.png"/><Relationship Id="rId5" Type="http://schemas.openxmlformats.org/officeDocument/2006/relationships/image" Target="../media/image18.png"/><Relationship Id="rId6" Type="http://schemas.openxmlformats.org/officeDocument/2006/relationships/image" Target="../media/image1.png"/><Relationship Id="rId7" Type="http://schemas.openxmlformats.org/officeDocument/2006/relationships/image" Target="../media/image17.png"/><Relationship Id="rId8"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b="0" l="0" r="10620" t="0"/>
          <a:stretch/>
        </p:blipFill>
        <p:spPr>
          <a:xfrm>
            <a:off x="1599121" y="3539430"/>
            <a:ext cx="4429933" cy="4722555"/>
          </a:xfrm>
          <a:prstGeom prst="rect">
            <a:avLst/>
          </a:prstGeom>
          <a:noFill/>
          <a:ln>
            <a:noFill/>
          </a:ln>
        </p:spPr>
      </p:pic>
      <p:sp>
        <p:nvSpPr>
          <p:cNvPr id="90" name="Google Shape;90;p1"/>
          <p:cNvSpPr/>
          <p:nvPr/>
        </p:nvSpPr>
        <p:spPr>
          <a:xfrm>
            <a:off x="0" y="0"/>
            <a:ext cx="6858000" cy="35394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8000" u="none" cap="none" strike="noStrike">
                <a:solidFill>
                  <a:schemeClr val="dk1"/>
                </a:solidFill>
                <a:latin typeface="Calibri"/>
                <a:ea typeface="Calibri"/>
                <a:cs typeface="Calibri"/>
                <a:sym typeface="Calibri"/>
              </a:rPr>
              <a:t>GCSE Exams</a:t>
            </a:r>
            <a:endParaRPr/>
          </a:p>
          <a:p>
            <a:pPr indent="0" lvl="0" marL="0" marR="0" rtl="0" algn="ctr">
              <a:spcBef>
                <a:spcPts val="0"/>
              </a:spcBef>
              <a:spcAft>
                <a:spcPts val="0"/>
              </a:spcAft>
              <a:buNone/>
            </a:pPr>
            <a:r>
              <a:rPr b="1" i="0" lang="en-US" sz="8000" u="none" cap="none" strike="noStrike">
                <a:solidFill>
                  <a:schemeClr val="dk1"/>
                </a:solidFill>
                <a:latin typeface="Calibri"/>
                <a:ea typeface="Calibri"/>
                <a:cs typeface="Calibri"/>
                <a:sym typeface="Calibri"/>
              </a:rPr>
              <a:t>Summer 2023</a:t>
            </a:r>
            <a:endParaRPr/>
          </a:p>
          <a:p>
            <a:pPr indent="0" lvl="0" marL="0" marR="0" rtl="0" algn="ctr">
              <a:spcBef>
                <a:spcPts val="0"/>
              </a:spcBef>
              <a:spcAft>
                <a:spcPts val="0"/>
              </a:spcAft>
              <a:buNone/>
            </a:pPr>
            <a:r>
              <a:t/>
            </a:r>
            <a:endParaRPr b="0" i="0" sz="32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3200" u="none" cap="none" strike="noStrike">
                <a:solidFill>
                  <a:schemeClr val="dk1"/>
                </a:solidFill>
                <a:latin typeface="Calibri"/>
                <a:ea typeface="Calibri"/>
                <a:cs typeface="Calibri"/>
                <a:sym typeface="Calibri"/>
              </a:rPr>
              <a:t>The Pathway to </a:t>
            </a:r>
            <a:r>
              <a:rPr b="1" i="0" lang="en-US" sz="3200" u="none" cap="none" strike="noStrike">
                <a:solidFill>
                  <a:schemeClr val="dk1"/>
                </a:solidFill>
                <a:latin typeface="Calibri"/>
                <a:ea typeface="Calibri"/>
                <a:cs typeface="Calibri"/>
                <a:sym typeface="Calibri"/>
              </a:rPr>
              <a:t>SUCCESS</a:t>
            </a:r>
            <a:endParaRPr/>
          </a:p>
        </p:txBody>
      </p:sp>
      <p:sp>
        <p:nvSpPr>
          <p:cNvPr id="91" name="Google Shape;91;p1"/>
          <p:cNvSpPr/>
          <p:nvPr/>
        </p:nvSpPr>
        <p:spPr>
          <a:xfrm>
            <a:off x="5769240" y="8743890"/>
            <a:ext cx="1088760"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2000" u="none" cap="none" strike="noStrike">
                <a:solidFill>
                  <a:schemeClr val="dk1"/>
                </a:solidFill>
                <a:latin typeface="Calibri"/>
                <a:ea typeface="Calibri"/>
                <a:cs typeface="Calibri"/>
                <a:sym typeface="Calibri"/>
              </a:rPr>
              <a:t>#bounce</a:t>
            </a:r>
            <a:endParaRPr b="0" i="0" sz="2000" u="none" cap="none" strike="noStrike">
              <a:solidFill>
                <a:schemeClr val="dk1"/>
              </a:solidFill>
              <a:latin typeface="Calibri"/>
              <a:ea typeface="Calibri"/>
              <a:cs typeface="Calibri"/>
              <a:sym typeface="Calibri"/>
            </a:endParaRPr>
          </a:p>
        </p:txBody>
      </p:sp>
      <p:pic>
        <p:nvPicPr>
          <p:cNvPr id="92" name="Google Shape;92;p1"/>
          <p:cNvPicPr preferRelativeResize="0"/>
          <p:nvPr/>
        </p:nvPicPr>
        <p:blipFill rotWithShape="1">
          <a:blip r:embed="rId4">
            <a:alphaModFix/>
          </a:blip>
          <a:srcRect b="0" l="0" r="0" t="0"/>
          <a:stretch/>
        </p:blipFill>
        <p:spPr>
          <a:xfrm>
            <a:off x="3566160" y="7800548"/>
            <a:ext cx="3291840" cy="1417686"/>
          </a:xfrm>
          <a:prstGeom prst="rect">
            <a:avLst/>
          </a:prstGeom>
          <a:noFill/>
          <a:ln>
            <a:noFill/>
          </a:ln>
        </p:spPr>
      </p:pic>
      <p:pic>
        <p:nvPicPr>
          <p:cNvPr id="93" name="Google Shape;93;p1"/>
          <p:cNvPicPr preferRelativeResize="0"/>
          <p:nvPr/>
        </p:nvPicPr>
        <p:blipFill rotWithShape="1">
          <a:blip r:embed="rId5">
            <a:alphaModFix/>
          </a:blip>
          <a:srcRect b="0" l="0" r="0" t="0"/>
          <a:stretch/>
        </p:blipFill>
        <p:spPr>
          <a:xfrm>
            <a:off x="170371" y="4302898"/>
            <a:ext cx="2857500" cy="1905000"/>
          </a:xfrm>
          <a:prstGeom prst="rect">
            <a:avLst/>
          </a:prstGeom>
          <a:noFill/>
          <a:ln>
            <a:noFill/>
          </a:ln>
        </p:spPr>
      </p:pic>
      <p:sp>
        <p:nvSpPr>
          <p:cNvPr id="94" name="Google Shape;94;p1"/>
          <p:cNvSpPr/>
          <p:nvPr/>
        </p:nvSpPr>
        <p:spPr>
          <a:xfrm>
            <a:off x="4425950" y="6267144"/>
            <a:ext cx="2432050" cy="1459170"/>
          </a:xfrm>
          <a:prstGeom prst="rect">
            <a:avLst/>
          </a:prstGeom>
          <a:solidFill>
            <a:schemeClr val="lt1"/>
          </a:solidFill>
          <a:ln cap="flat" cmpd="sng" w="381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Name:</a:t>
            </a:r>
            <a:endParaRPr/>
          </a:p>
          <a:p>
            <a:pPr indent="0" lvl="0" marL="0" marR="0" rtl="0" algn="l">
              <a:spcBef>
                <a:spcPts val="0"/>
              </a:spcBef>
              <a:spcAft>
                <a:spcPts val="0"/>
              </a:spcAft>
              <a:buNone/>
            </a:pPr>
            <a:r>
              <a:rPr b="1" lang="en-US" sz="1800">
                <a:solidFill>
                  <a:schemeClr val="dk1"/>
                </a:solidFill>
                <a:latin typeface="Calibri"/>
                <a:ea typeface="Calibri"/>
                <a:cs typeface="Calibri"/>
                <a:sym typeface="Calibri"/>
              </a:rPr>
              <a:t>___________________</a:t>
            </a:r>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800">
                <a:solidFill>
                  <a:schemeClr val="dk1"/>
                </a:solidFill>
                <a:latin typeface="Calibri"/>
                <a:ea typeface="Calibri"/>
                <a:cs typeface="Calibri"/>
                <a:sym typeface="Calibri"/>
              </a:rPr>
              <a:t>Tutor Group:</a:t>
            </a:r>
            <a:endParaRPr/>
          </a:p>
          <a:p>
            <a:pPr indent="0" lvl="0" marL="0" marR="0" rtl="0" algn="l">
              <a:spcBef>
                <a:spcPts val="0"/>
              </a:spcBef>
              <a:spcAft>
                <a:spcPts val="0"/>
              </a:spcAft>
              <a:buNone/>
            </a:pPr>
            <a:r>
              <a:rPr b="1" lang="en-US" sz="1800">
                <a:solidFill>
                  <a:schemeClr val="dk1"/>
                </a:solidFill>
                <a:latin typeface="Calibri"/>
                <a:ea typeface="Calibri"/>
                <a:cs typeface="Calibri"/>
                <a:sym typeface="Calibri"/>
              </a:rPr>
              <a:t>____________________</a:t>
            </a:r>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p:txBody>
      </p:sp>
      <p:pic>
        <p:nvPicPr>
          <p:cNvPr id="95" name="Google Shape;95;p1"/>
          <p:cNvPicPr preferRelativeResize="0"/>
          <p:nvPr/>
        </p:nvPicPr>
        <p:blipFill rotWithShape="1">
          <a:blip r:embed="rId6">
            <a:alphaModFix/>
          </a:blip>
          <a:srcRect b="0" l="0" r="0" t="0"/>
          <a:stretch/>
        </p:blipFill>
        <p:spPr>
          <a:xfrm>
            <a:off x="139568" y="7232235"/>
            <a:ext cx="1550035" cy="171171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0"/>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199" name="Google Shape;199;p10"/>
          <p:cNvSpPr/>
          <p:nvPr/>
        </p:nvSpPr>
        <p:spPr>
          <a:xfrm>
            <a:off x="0" y="341171"/>
            <a:ext cx="6304354"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cap="none">
                <a:solidFill>
                  <a:srgbClr val="00B050"/>
                </a:solidFill>
                <a:latin typeface="Calibri"/>
                <a:ea typeface="Calibri"/>
                <a:cs typeface="Calibri"/>
                <a:sym typeface="Calibri"/>
              </a:rPr>
              <a:t>English Literature </a:t>
            </a:r>
            <a:r>
              <a:rPr b="1" lang="en-US" sz="4800">
                <a:solidFill>
                  <a:srgbClr val="00B050"/>
                </a:solidFill>
                <a:latin typeface="Calibri"/>
                <a:ea typeface="Calibri"/>
                <a:cs typeface="Calibri"/>
                <a:sym typeface="Calibri"/>
              </a:rPr>
              <a:t>(AQA)</a:t>
            </a:r>
            <a:endParaRPr/>
          </a:p>
        </p:txBody>
      </p:sp>
      <p:sp>
        <p:nvSpPr>
          <p:cNvPr id="200" name="Google Shape;200;p10"/>
          <p:cNvSpPr txBox="1"/>
          <p:nvPr/>
        </p:nvSpPr>
        <p:spPr>
          <a:xfrm>
            <a:off x="40701" y="1032960"/>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201" name="Google Shape;201;p10"/>
          <p:cNvGraphicFramePr/>
          <p:nvPr/>
        </p:nvGraphicFramePr>
        <p:xfrm>
          <a:off x="0" y="1436680"/>
          <a:ext cx="3000000" cy="3000000"/>
        </p:xfrm>
        <a:graphic>
          <a:graphicData uri="http://schemas.openxmlformats.org/drawingml/2006/table">
            <a:tbl>
              <a:tblPr bandRow="1" firstRow="1">
                <a:noFill/>
                <a:tableStyleId>{F2CF11A8-FC61-48DB-BD23-94D07A15B7C0}</a:tableStyleId>
              </a:tblPr>
              <a:tblGrid>
                <a:gridCol w="1661975"/>
                <a:gridCol w="1090100"/>
                <a:gridCol w="4105925"/>
              </a:tblGrid>
              <a:tr h="378575">
                <a:tc>
                  <a:txBody>
                    <a:bodyPr/>
                    <a:lstStyle/>
                    <a:p>
                      <a:pPr indent="0" lvl="0" marL="0" marR="0" rtl="0" algn="ctr">
                        <a:spcBef>
                          <a:spcPts val="0"/>
                        </a:spcBef>
                        <a:spcAft>
                          <a:spcPts val="0"/>
                        </a:spcAft>
                        <a:buNone/>
                      </a:pPr>
                      <a:r>
                        <a:rPr lang="en-US" sz="1800" u="none" cap="none" strike="noStrike">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u="none" cap="none" strike="noStrike">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u="none" cap="none" strike="noStrike">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spcBef>
                          <a:spcPts val="0"/>
                        </a:spcBef>
                        <a:spcAft>
                          <a:spcPts val="0"/>
                        </a:spcAft>
                        <a:buNone/>
                      </a:pPr>
                      <a:r>
                        <a:rPr b="0" lang="en-US" sz="1350" u="none" cap="none" strike="noStrike">
                          <a:solidFill>
                            <a:schemeClr val="dk1"/>
                          </a:solidFill>
                        </a:rPr>
                        <a:t>English Literature Paper 1</a:t>
                      </a:r>
                      <a:endParaRPr/>
                    </a:p>
                    <a:p>
                      <a:pPr indent="0" lvl="0" marL="0" marR="0" rtl="0" algn="ctr">
                        <a:spcBef>
                          <a:spcPts val="0"/>
                        </a:spcBef>
                        <a:spcAft>
                          <a:spcPts val="0"/>
                        </a:spcAft>
                        <a:buNone/>
                      </a:pPr>
                      <a:r>
                        <a:rPr b="0" lang="en-US" sz="1350" u="none" cap="none" strike="noStrike">
                          <a:solidFill>
                            <a:schemeClr val="dk1"/>
                          </a:solidFill>
                        </a:rPr>
                        <a:t>1 hour 45 mins</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350"/>
                        <a:t>Wednesday 17th May (am)</a:t>
                      </a:r>
                      <a:endParaRPr b="1" sz="1350" u="none" cap="none" strike="noStrike">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200"/>
                        <a:buFont typeface="Calibri"/>
                        <a:buNone/>
                      </a:pPr>
                      <a:r>
                        <a:rPr b="1" lang="en-US" sz="1200" u="none" cap="none" strike="noStrike">
                          <a:solidFill>
                            <a:schemeClr val="dk1"/>
                          </a:solidFill>
                          <a:latin typeface="Calibri"/>
                          <a:ea typeface="Calibri"/>
                          <a:cs typeface="Calibri"/>
                          <a:sym typeface="Calibri"/>
                        </a:rPr>
                        <a:t>Section A – </a:t>
                      </a:r>
                      <a:r>
                        <a:rPr b="1" lang="en-US" sz="1200"/>
                        <a:t>Shakespeare (Macbeth / Romeo and Juliet) </a:t>
                      </a:r>
                      <a:r>
                        <a:rPr b="0" i="0" lang="en-US" sz="1200" u="none" cap="none" strike="noStrike">
                          <a:solidFill>
                            <a:schemeClr val="dk1"/>
                          </a:solidFill>
                          <a:latin typeface="Calibri"/>
                          <a:ea typeface="Calibri"/>
                          <a:cs typeface="Calibri"/>
                          <a:sym typeface="Calibri"/>
                        </a:rPr>
                        <a:t>There will be an extract to analyse and then the rest of the play to comment on. You will write one essay. </a:t>
                      </a:r>
                      <a:endParaRPr b="0" sz="1350" u="none" cap="none" strike="noStrike"/>
                    </a:p>
                    <a:p>
                      <a:pPr indent="0" lvl="0" marL="0" marR="0" rtl="0" algn="l">
                        <a:spcBef>
                          <a:spcPts val="0"/>
                        </a:spcBef>
                        <a:spcAft>
                          <a:spcPts val="0"/>
                        </a:spcAft>
                        <a:buNone/>
                      </a:pPr>
                      <a:r>
                        <a:rPr b="1" lang="en-US" sz="1200" u="none" cap="none" strike="noStrike">
                          <a:solidFill>
                            <a:schemeClr val="dk1"/>
                          </a:solidFill>
                          <a:latin typeface="Calibri"/>
                          <a:ea typeface="Calibri"/>
                          <a:cs typeface="Calibri"/>
                          <a:sym typeface="Calibri"/>
                        </a:rPr>
                        <a:t>Section B - 19th Cent</a:t>
                      </a:r>
                      <a:r>
                        <a:rPr b="1" lang="en-US" sz="1200"/>
                        <a:t>ury Novel (Dr Jekyll &amp; Mr Hyde / </a:t>
                      </a:r>
                      <a:r>
                        <a:rPr b="1" i="0" lang="en-US" sz="1200" u="none" cap="none" strike="noStrike">
                          <a:solidFill>
                            <a:schemeClr val="dk1"/>
                          </a:solidFill>
                          <a:latin typeface="Calibri"/>
                          <a:ea typeface="Calibri"/>
                          <a:cs typeface="Calibri"/>
                          <a:sym typeface="Calibri"/>
                        </a:rPr>
                        <a:t>A Christmas Carol</a:t>
                      </a:r>
                      <a:r>
                        <a:rPr b="1" lang="en-US" sz="1200"/>
                        <a:t>) </a:t>
                      </a:r>
                      <a:r>
                        <a:rPr b="0" lang="en-US" sz="1200" u="none" cap="none" strike="noStrike">
                          <a:solidFill>
                            <a:schemeClr val="dk1"/>
                          </a:solidFill>
                          <a:latin typeface="Calibri"/>
                          <a:ea typeface="Calibri"/>
                          <a:cs typeface="Calibri"/>
                          <a:sym typeface="Calibri"/>
                        </a:rPr>
                        <a:t>There will be an extract  to analyse and then the rest of the play to comment on. </a:t>
                      </a:r>
                      <a:endParaRPr b="0" sz="120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spcBef>
                          <a:spcPts val="0"/>
                        </a:spcBef>
                        <a:spcAft>
                          <a:spcPts val="0"/>
                        </a:spcAft>
                        <a:buNone/>
                      </a:pPr>
                      <a:r>
                        <a:rPr b="0" lang="en-US" sz="1350">
                          <a:solidFill>
                            <a:schemeClr val="dk1"/>
                          </a:solidFill>
                        </a:rPr>
                        <a:t>English Literature</a:t>
                      </a:r>
                      <a:r>
                        <a:rPr b="0" lang="en-US" sz="1350">
                          <a:solidFill>
                            <a:schemeClr val="dk1"/>
                          </a:solidFill>
                        </a:rPr>
                        <a:t> P</a:t>
                      </a:r>
                      <a:r>
                        <a:rPr b="0" lang="en-US" sz="1350">
                          <a:solidFill>
                            <a:schemeClr val="dk1"/>
                          </a:solidFill>
                        </a:rPr>
                        <a:t>aper 2 </a:t>
                      </a:r>
                      <a:endParaRPr/>
                    </a:p>
                    <a:p>
                      <a:pPr indent="0" lvl="0" marL="0" marR="0" rtl="0" algn="ctr">
                        <a:spcBef>
                          <a:spcPts val="0"/>
                        </a:spcBef>
                        <a:spcAft>
                          <a:spcPts val="0"/>
                        </a:spcAft>
                        <a:buNone/>
                      </a:pPr>
                      <a:r>
                        <a:rPr b="0" lang="en-US" sz="1350">
                          <a:solidFill>
                            <a:schemeClr val="dk1"/>
                          </a:solidFill>
                        </a:rPr>
                        <a:t>2 hours 15 minutes</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Wednesday 24th May</a:t>
                      </a:r>
                      <a:endParaRPr b="1" sz="1350"/>
                    </a:p>
                    <a:p>
                      <a:pPr indent="0" lvl="0" marL="0" marR="0" rtl="0" algn="ctr">
                        <a:lnSpc>
                          <a:spcPct val="100000"/>
                        </a:lnSpc>
                        <a:spcBef>
                          <a:spcPts val="0"/>
                        </a:spcBef>
                        <a:spcAft>
                          <a:spcPts val="0"/>
                        </a:spcAft>
                        <a:buClr>
                          <a:schemeClr val="dk1"/>
                        </a:buClr>
                        <a:buSzPts val="1350"/>
                        <a:buFont typeface="Calibri"/>
                        <a:buNone/>
                      </a:pPr>
                      <a:r>
                        <a:rPr b="1" lang="en-US" sz="1350"/>
                        <a:t>(am)</a:t>
                      </a:r>
                      <a:endParaRPr b="1" sz="135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200"/>
                        <a:buFont typeface="Calibri"/>
                        <a:buNone/>
                      </a:pPr>
                      <a:r>
                        <a:rPr b="1" lang="en-US" sz="1200">
                          <a:solidFill>
                            <a:schemeClr val="dk1"/>
                          </a:solidFill>
                          <a:latin typeface="Calibri"/>
                          <a:ea typeface="Calibri"/>
                          <a:cs typeface="Calibri"/>
                          <a:sym typeface="Calibri"/>
                        </a:rPr>
                        <a:t>Section A – An Inspector Calls. </a:t>
                      </a:r>
                      <a:r>
                        <a:rPr b="0" lang="en-US" sz="1200">
                          <a:solidFill>
                            <a:schemeClr val="dk1"/>
                          </a:solidFill>
                          <a:latin typeface="Calibri"/>
                          <a:ea typeface="Calibri"/>
                          <a:cs typeface="Calibri"/>
                          <a:sym typeface="Calibri"/>
                        </a:rPr>
                        <a:t>You will choose ONE of two questions to answer. You will write one essay.</a:t>
                      </a:r>
                      <a:endParaRPr/>
                    </a:p>
                    <a:p>
                      <a:pPr indent="0" lvl="0" marL="0" marR="0" rtl="0" algn="l">
                        <a:lnSpc>
                          <a:spcPct val="100000"/>
                        </a:lnSpc>
                        <a:spcBef>
                          <a:spcPts val="0"/>
                        </a:spcBef>
                        <a:spcAft>
                          <a:spcPts val="0"/>
                        </a:spcAft>
                        <a:buClr>
                          <a:schemeClr val="dk1"/>
                        </a:buClr>
                        <a:buSzPts val="1200"/>
                        <a:buFont typeface="Calibri"/>
                        <a:buNone/>
                      </a:pPr>
                      <a:r>
                        <a:rPr b="1" lang="en-US" sz="1200">
                          <a:solidFill>
                            <a:schemeClr val="dk1"/>
                          </a:solidFill>
                          <a:latin typeface="Calibri"/>
                          <a:ea typeface="Calibri"/>
                          <a:cs typeface="Calibri"/>
                          <a:sym typeface="Calibri"/>
                        </a:rPr>
                        <a:t>Section B - </a:t>
                      </a:r>
                      <a:r>
                        <a:rPr b="1" i="0" lang="en-US" sz="1200" u="none" strike="noStrike">
                          <a:solidFill>
                            <a:schemeClr val="dk1"/>
                          </a:solidFill>
                          <a:latin typeface="Calibri"/>
                          <a:ea typeface="Calibri"/>
                          <a:cs typeface="Calibri"/>
                          <a:sym typeface="Calibri"/>
                        </a:rPr>
                        <a:t>Conflict and Power poetry. </a:t>
                      </a:r>
                      <a:r>
                        <a:rPr b="0" i="0" lang="en-US" sz="1200" u="none" strike="noStrike">
                          <a:solidFill>
                            <a:schemeClr val="dk1"/>
                          </a:solidFill>
                          <a:latin typeface="Calibri"/>
                          <a:ea typeface="Calibri"/>
                          <a:cs typeface="Calibri"/>
                          <a:sym typeface="Calibri"/>
                        </a:rPr>
                        <a:t>Compare the named poem with another poem from the anthology. One essay. </a:t>
                      </a:r>
                      <a:endParaRPr/>
                    </a:p>
                    <a:p>
                      <a:pPr indent="0" lvl="0" marL="0" marR="0" rtl="0" algn="l">
                        <a:lnSpc>
                          <a:spcPct val="100000"/>
                        </a:lnSpc>
                        <a:spcBef>
                          <a:spcPts val="0"/>
                        </a:spcBef>
                        <a:spcAft>
                          <a:spcPts val="0"/>
                        </a:spcAft>
                        <a:buClr>
                          <a:schemeClr val="dk1"/>
                        </a:buClr>
                        <a:buSzPts val="1200"/>
                        <a:buFont typeface="Calibri"/>
                        <a:buNone/>
                      </a:pPr>
                      <a:r>
                        <a:rPr b="1" i="0" lang="en-US" sz="1200" u="sng">
                          <a:solidFill>
                            <a:schemeClr val="dk1"/>
                          </a:solidFill>
                          <a:latin typeface="Calibri"/>
                          <a:ea typeface="Calibri"/>
                          <a:cs typeface="Calibri"/>
                          <a:sym typeface="Calibri"/>
                        </a:rPr>
                        <a:t>S</a:t>
                      </a:r>
                      <a:r>
                        <a:rPr b="1" lang="en-US" sz="1200">
                          <a:solidFill>
                            <a:schemeClr val="dk1"/>
                          </a:solidFill>
                          <a:latin typeface="Calibri"/>
                          <a:ea typeface="Calibri"/>
                          <a:cs typeface="Calibri"/>
                          <a:sym typeface="Calibri"/>
                        </a:rPr>
                        <a:t>ection C- Unseen poetry</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One question on an unseen poem provided by the exam board.</a:t>
                      </a:r>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One question on comparing the unseen</a:t>
                      </a:r>
                      <a:r>
                        <a:rPr lang="en-US" sz="1200">
                          <a:solidFill>
                            <a:schemeClr val="dk1"/>
                          </a:solidFill>
                          <a:latin typeface="Calibri"/>
                          <a:ea typeface="Calibri"/>
                          <a:cs typeface="Calibri"/>
                          <a:sym typeface="Calibri"/>
                        </a:rPr>
                        <a:t> poems provided by the exam board. Students will need to answer both questions in the poetry section.</a:t>
                      </a:r>
                      <a:endParaRPr sz="120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202" name="Google Shape;202;p10"/>
          <p:cNvSpPr txBox="1"/>
          <p:nvPr/>
        </p:nvSpPr>
        <p:spPr>
          <a:xfrm>
            <a:off x="-275608" y="4667217"/>
            <a:ext cx="2729489"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dk1"/>
                </a:solidFill>
                <a:latin typeface="Calibri"/>
                <a:ea typeface="Calibri"/>
                <a:cs typeface="Calibri"/>
                <a:sym typeface="Calibri"/>
              </a:rPr>
              <a:t>English’s Top Revision Tips</a:t>
            </a:r>
            <a:endParaRPr/>
          </a:p>
          <a:p>
            <a:pPr indent="0" lvl="0" marL="0" marR="0" rtl="0" algn="ctr">
              <a:spcBef>
                <a:spcPts val="0"/>
              </a:spcBef>
              <a:spcAft>
                <a:spcPts val="0"/>
              </a:spcAft>
              <a:buNone/>
            </a:pPr>
            <a:r>
              <a:t/>
            </a:r>
            <a:endParaRPr b="1" sz="1400">
              <a:solidFill>
                <a:schemeClr val="dk1"/>
              </a:solidFill>
              <a:latin typeface="Calibri"/>
              <a:ea typeface="Calibri"/>
              <a:cs typeface="Calibri"/>
              <a:sym typeface="Calibri"/>
            </a:endParaRPr>
          </a:p>
        </p:txBody>
      </p:sp>
      <p:sp>
        <p:nvSpPr>
          <p:cNvPr id="203" name="Google Shape;203;p10"/>
          <p:cNvSpPr txBox="1"/>
          <p:nvPr/>
        </p:nvSpPr>
        <p:spPr>
          <a:xfrm>
            <a:off x="3943349" y="4822960"/>
            <a:ext cx="2788191" cy="34009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4) Practise</a:t>
            </a:r>
            <a:endParaRPr b="1"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Practise planning and writing exam answers (practice titles will be provided by class teachers). Make sure you answer these using the structure you learn in class. </a:t>
            </a:r>
            <a:endParaRPr sz="1200">
              <a:solidFill>
                <a:schemeClr val="dk1"/>
              </a:solidFill>
              <a:latin typeface="Calibri"/>
              <a:ea typeface="Calibri"/>
              <a:cs typeface="Calibri"/>
              <a:sym typeface="Calibri"/>
            </a:endParaRPr>
          </a:p>
          <a:p>
            <a:pPr indent="-209550" lvl="0" marL="2857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5) Responding to Feedback</a:t>
            </a:r>
            <a:endParaRPr b="1"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through your class book and </a:t>
            </a:r>
            <a:r>
              <a:rPr b="1" lang="en-US" sz="1200">
                <a:solidFill>
                  <a:schemeClr val="dk1"/>
                </a:solidFill>
                <a:latin typeface="Calibri"/>
                <a:ea typeface="Calibri"/>
                <a:cs typeface="Calibri"/>
                <a:sym typeface="Calibri"/>
              </a:rPr>
              <a:t>respond to the feedback</a:t>
            </a:r>
            <a:r>
              <a:rPr lang="en-US" sz="1200">
                <a:solidFill>
                  <a:schemeClr val="dk1"/>
                </a:solidFill>
                <a:latin typeface="Calibri"/>
                <a:ea typeface="Calibri"/>
                <a:cs typeface="Calibri"/>
                <a:sym typeface="Calibri"/>
              </a:rPr>
              <a:t> that you received from your teacher.</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Attempt </a:t>
            </a:r>
            <a:r>
              <a:rPr b="1" lang="en-US" sz="1200">
                <a:solidFill>
                  <a:schemeClr val="dk1"/>
                </a:solidFill>
                <a:latin typeface="Calibri"/>
                <a:ea typeface="Calibri"/>
                <a:cs typeface="Calibri"/>
                <a:sym typeface="Calibri"/>
              </a:rPr>
              <a:t>exam questions </a:t>
            </a:r>
            <a:r>
              <a:rPr lang="en-US" sz="1200">
                <a:solidFill>
                  <a:schemeClr val="dk1"/>
                </a:solidFill>
                <a:latin typeface="Calibri"/>
                <a:ea typeface="Calibri"/>
                <a:cs typeface="Calibri"/>
                <a:sym typeface="Calibri"/>
              </a:rPr>
              <a:t>again where you have not received full marks and try </a:t>
            </a:r>
            <a:r>
              <a:rPr b="1" lang="en-US" sz="1200">
                <a:solidFill>
                  <a:schemeClr val="dk1"/>
                </a:solidFill>
                <a:latin typeface="Calibri"/>
                <a:ea typeface="Calibri"/>
                <a:cs typeface="Calibri"/>
                <a:sym typeface="Calibri"/>
              </a:rPr>
              <a:t>past papers</a:t>
            </a:r>
            <a:r>
              <a:rPr lang="en-US" sz="1200">
                <a:solidFill>
                  <a:schemeClr val="dk1"/>
                </a:solidFill>
                <a:latin typeface="Calibri"/>
                <a:ea typeface="Calibri"/>
                <a:cs typeface="Calibri"/>
                <a:sym typeface="Calibri"/>
              </a:rPr>
              <a:t> under timed conditions.</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6) Revision Guides</a:t>
            </a:r>
            <a:endParaRPr b="1"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Consider purchasing revision guides.</a:t>
            </a:r>
            <a:endParaRPr sz="1100">
              <a:solidFill>
                <a:schemeClr val="dk1"/>
              </a:solidFill>
              <a:latin typeface="Calibri"/>
              <a:ea typeface="Calibri"/>
              <a:cs typeface="Calibri"/>
              <a:sym typeface="Calibri"/>
            </a:endParaRPr>
          </a:p>
        </p:txBody>
      </p:sp>
      <p:sp>
        <p:nvSpPr>
          <p:cNvPr id="204" name="Google Shape;204;p10"/>
          <p:cNvSpPr txBox="1"/>
          <p:nvPr/>
        </p:nvSpPr>
        <p:spPr>
          <a:xfrm>
            <a:off x="96244" y="8381780"/>
            <a:ext cx="6634986"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50">
                <a:solidFill>
                  <a:schemeClr val="dk1"/>
                </a:solidFill>
                <a:latin typeface="Calibri"/>
                <a:ea typeface="Calibri"/>
                <a:cs typeface="Calibri"/>
                <a:sym typeface="Calibri"/>
              </a:rPr>
              <a:t>IMPORTANT</a:t>
            </a:r>
            <a:endParaRPr/>
          </a:p>
          <a:p>
            <a:pPr indent="0" lvl="0" marL="0" marR="0" rtl="0" algn="ctr">
              <a:spcBef>
                <a:spcPts val="0"/>
              </a:spcBef>
              <a:spcAft>
                <a:spcPts val="0"/>
              </a:spcAft>
              <a:buNone/>
            </a:pPr>
            <a:r>
              <a:rPr b="1" lang="en-US" sz="1100">
                <a:solidFill>
                  <a:schemeClr val="dk1"/>
                </a:solidFill>
                <a:latin typeface="Calibri"/>
                <a:ea typeface="Calibri"/>
                <a:cs typeface="Calibri"/>
                <a:sym typeface="Calibri"/>
              </a:rPr>
              <a:t>Both papers include the texts studied across the country. Students must ensure that they turn the pages and only answer the appropriate questions for the texts that they have studied. They can ask an invigilator if they are unsure. </a:t>
            </a:r>
            <a:endParaRPr sz="11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1050">
              <a:solidFill>
                <a:schemeClr val="dk1"/>
              </a:solidFill>
              <a:latin typeface="Calibri"/>
              <a:ea typeface="Calibri"/>
              <a:cs typeface="Calibri"/>
              <a:sym typeface="Calibri"/>
            </a:endParaRPr>
          </a:p>
        </p:txBody>
      </p:sp>
      <p:sp>
        <p:nvSpPr>
          <p:cNvPr id="205" name="Google Shape;205;p10"/>
          <p:cNvSpPr txBox="1"/>
          <p:nvPr/>
        </p:nvSpPr>
        <p:spPr>
          <a:xfrm>
            <a:off x="96244" y="4969279"/>
            <a:ext cx="3925759"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1) Revisit the texts </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Re-read sections of the book or play where important changes, events or developments take place.</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Watch the film (but remember it’s the book that counts).  </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Try writing the plot of the book in just ten sentences.</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Learn key quotations for each of the texts.</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Complete quote  flashcards  for key characters and themes .</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Make poster size mind-maps covering every aspect of the books </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Refresh your knowledge of the social context of the text</a:t>
            </a:r>
            <a:endParaRPr sz="1000">
              <a:solidFill>
                <a:schemeClr val="dk1"/>
              </a:solidFill>
              <a:latin typeface="Calibri"/>
              <a:ea typeface="Calibri"/>
              <a:cs typeface="Calibri"/>
              <a:sym typeface="Calibri"/>
            </a:endParaRPr>
          </a:p>
        </p:txBody>
      </p:sp>
      <p:sp>
        <p:nvSpPr>
          <p:cNvPr id="206" name="Google Shape;206;p10"/>
          <p:cNvSpPr txBox="1"/>
          <p:nvPr/>
        </p:nvSpPr>
        <p:spPr>
          <a:xfrm>
            <a:off x="129462" y="7248861"/>
            <a:ext cx="392575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2) Seneca</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Seneca learning for both Literature and Language work.</a:t>
            </a:r>
            <a:endParaRPr sz="1000">
              <a:solidFill>
                <a:schemeClr val="dk1"/>
              </a:solidFill>
              <a:latin typeface="Calibri"/>
              <a:ea typeface="Calibri"/>
              <a:cs typeface="Calibri"/>
              <a:sym typeface="Calibri"/>
            </a:endParaRPr>
          </a:p>
        </p:txBody>
      </p:sp>
      <p:sp>
        <p:nvSpPr>
          <p:cNvPr id="207" name="Google Shape;207;p10"/>
          <p:cNvSpPr txBox="1"/>
          <p:nvPr/>
        </p:nvSpPr>
        <p:spPr>
          <a:xfrm>
            <a:off x="91998" y="7890532"/>
            <a:ext cx="392575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3) Massolit Lectures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 website to watch the lectures on all the texts.</a:t>
            </a:r>
            <a:endParaRPr sz="1000">
              <a:solidFill>
                <a:schemeClr val="dk1"/>
              </a:solidFill>
              <a:latin typeface="Calibri"/>
              <a:ea typeface="Calibri"/>
              <a:cs typeface="Calibri"/>
              <a:sym typeface="Calibri"/>
            </a:endParaRPr>
          </a:p>
        </p:txBody>
      </p:sp>
      <p:pic>
        <p:nvPicPr>
          <p:cNvPr id="208" name="Google Shape;208;p10"/>
          <p:cNvPicPr preferRelativeResize="0"/>
          <p:nvPr/>
        </p:nvPicPr>
        <p:blipFill rotWithShape="1">
          <a:blip r:embed="rId3">
            <a:alphaModFix/>
          </a:blip>
          <a:srcRect b="0" l="0" r="0" t="0"/>
          <a:stretch/>
        </p:blipFill>
        <p:spPr>
          <a:xfrm>
            <a:off x="6216749" y="232402"/>
            <a:ext cx="641251" cy="85564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1"/>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214" name="Google Shape;214;p11"/>
          <p:cNvSpPr/>
          <p:nvPr/>
        </p:nvSpPr>
        <p:spPr>
          <a:xfrm>
            <a:off x="-3903" y="351971"/>
            <a:ext cx="6222601"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cap="none">
                <a:solidFill>
                  <a:srgbClr val="00B050"/>
                </a:solidFill>
                <a:latin typeface="Calibri"/>
                <a:ea typeface="Calibri"/>
                <a:cs typeface="Calibri"/>
                <a:sym typeface="Calibri"/>
              </a:rPr>
              <a:t>English Language (AQA)</a:t>
            </a:r>
            <a:endParaRPr/>
          </a:p>
        </p:txBody>
      </p:sp>
      <p:sp>
        <p:nvSpPr>
          <p:cNvPr id="215" name="Google Shape;215;p11"/>
          <p:cNvSpPr txBox="1"/>
          <p:nvPr/>
        </p:nvSpPr>
        <p:spPr>
          <a:xfrm>
            <a:off x="-3903" y="10414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216" name="Google Shape;216;p11"/>
          <p:cNvGraphicFramePr/>
          <p:nvPr/>
        </p:nvGraphicFramePr>
        <p:xfrm>
          <a:off x="-1" y="1437072"/>
          <a:ext cx="3000000" cy="3000000"/>
        </p:xfrm>
        <a:graphic>
          <a:graphicData uri="http://schemas.openxmlformats.org/drawingml/2006/table">
            <a:tbl>
              <a:tblPr bandRow="1" firstRow="1">
                <a:noFill/>
                <a:tableStyleId>{F2CF11A8-FC61-48DB-BD23-94D07A15B7C0}</a:tableStyleId>
              </a:tblPr>
              <a:tblGrid>
                <a:gridCol w="1768300"/>
                <a:gridCol w="983775"/>
                <a:gridCol w="4105925"/>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spcBef>
                          <a:spcPts val="0"/>
                        </a:spcBef>
                        <a:spcAft>
                          <a:spcPts val="0"/>
                        </a:spcAft>
                        <a:buNone/>
                      </a:pPr>
                      <a:r>
                        <a:rPr b="0" lang="en-US" sz="1350">
                          <a:solidFill>
                            <a:schemeClr val="dk1"/>
                          </a:solidFill>
                        </a:rPr>
                        <a:t>English Language</a:t>
                      </a:r>
                      <a:endParaRPr/>
                    </a:p>
                    <a:p>
                      <a:pPr indent="0" lvl="0" marL="0" marR="0" rtl="0" algn="ctr">
                        <a:spcBef>
                          <a:spcPts val="0"/>
                        </a:spcBef>
                        <a:spcAft>
                          <a:spcPts val="0"/>
                        </a:spcAft>
                        <a:buNone/>
                      </a:pPr>
                      <a:r>
                        <a:rPr b="0" lang="en-US" sz="1350">
                          <a:solidFill>
                            <a:schemeClr val="dk1"/>
                          </a:solidFill>
                        </a:rPr>
                        <a:t>Paper 1</a:t>
                      </a:r>
                      <a:endParaRPr/>
                    </a:p>
                    <a:p>
                      <a:pPr indent="0" lvl="0" marL="0" marR="0" rtl="0" algn="ctr">
                        <a:spcBef>
                          <a:spcPts val="0"/>
                        </a:spcBef>
                        <a:spcAft>
                          <a:spcPts val="0"/>
                        </a:spcAft>
                        <a:buNone/>
                      </a:pPr>
                      <a:r>
                        <a:rPr b="0" lang="en-US" sz="1350">
                          <a:solidFill>
                            <a:schemeClr val="dk1"/>
                          </a:solidFill>
                        </a:rPr>
                        <a:t>1 hr 45 mins</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350"/>
                        <a:t>Monday 5th June (am)</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chemeClr val="dk1"/>
                        </a:buClr>
                        <a:buSzPts val="1200"/>
                        <a:buFont typeface="Arial"/>
                        <a:buChar char="•"/>
                      </a:pPr>
                      <a:r>
                        <a:rPr b="1" lang="en-US" sz="1200">
                          <a:solidFill>
                            <a:schemeClr val="dk1"/>
                          </a:solidFill>
                          <a:latin typeface="Calibri"/>
                          <a:ea typeface="Calibri"/>
                          <a:cs typeface="Calibri"/>
                          <a:sym typeface="Calibri"/>
                        </a:rPr>
                        <a:t>Section A - </a:t>
                      </a:r>
                      <a:r>
                        <a:rPr lang="en-US" sz="1200">
                          <a:solidFill>
                            <a:schemeClr val="dk1"/>
                          </a:solidFill>
                          <a:latin typeface="Calibri"/>
                          <a:ea typeface="Calibri"/>
                          <a:cs typeface="Calibri"/>
                          <a:sym typeface="Calibri"/>
                        </a:rPr>
                        <a:t>You will be given </a:t>
                      </a:r>
                      <a:r>
                        <a:rPr b="1" lang="en-US" sz="1200">
                          <a:solidFill>
                            <a:schemeClr val="dk1"/>
                          </a:solidFill>
                          <a:latin typeface="Calibri"/>
                          <a:ea typeface="Calibri"/>
                          <a:cs typeface="Calibri"/>
                          <a:sym typeface="Calibri"/>
                        </a:rPr>
                        <a:t>one source </a:t>
                      </a:r>
                      <a:r>
                        <a:rPr b="0" i="0" lang="en-US" sz="1200">
                          <a:solidFill>
                            <a:schemeClr val="dk1"/>
                          </a:solidFill>
                          <a:latin typeface="Calibri"/>
                          <a:ea typeface="Calibri"/>
                          <a:cs typeface="Calibri"/>
                          <a:sym typeface="Calibri"/>
                        </a:rPr>
                        <a:t>from either the 20th or 21st century.  Its genre will be prose fiction.</a:t>
                      </a:r>
                      <a:r>
                        <a:rPr b="0" i="0" lang="en-US" sz="1200">
                          <a:solidFill>
                            <a:schemeClr val="dk1"/>
                          </a:solidFill>
                          <a:latin typeface="Calibri"/>
                          <a:ea typeface="Calibri"/>
                          <a:cs typeface="Calibri"/>
                          <a:sym typeface="Calibri"/>
                        </a:rPr>
                        <a:t> There will be 4 reading questions, including analysis of language, structure and evaluation of a statement.</a:t>
                      </a:r>
                      <a:endParaRPr sz="1200">
                        <a:solidFill>
                          <a:schemeClr val="dk1"/>
                        </a:solidFill>
                      </a:endParaRPr>
                    </a:p>
                    <a:p>
                      <a:pPr indent="-285750" lvl="0" marL="285750" marR="0" rtl="0" algn="l">
                        <a:lnSpc>
                          <a:spcPct val="100000"/>
                        </a:lnSpc>
                        <a:spcBef>
                          <a:spcPts val="0"/>
                        </a:spcBef>
                        <a:spcAft>
                          <a:spcPts val="0"/>
                        </a:spcAft>
                        <a:buClr>
                          <a:schemeClr val="dk1"/>
                        </a:buClr>
                        <a:buSzPts val="1200"/>
                        <a:buFont typeface="Arial"/>
                        <a:buChar char="•"/>
                      </a:pPr>
                      <a:r>
                        <a:rPr b="1" lang="en-US" sz="1200">
                          <a:solidFill>
                            <a:schemeClr val="dk1"/>
                          </a:solidFill>
                          <a:latin typeface="Calibri"/>
                          <a:ea typeface="Calibri"/>
                          <a:cs typeface="Calibri"/>
                          <a:sym typeface="Calibri"/>
                        </a:rPr>
                        <a:t>Section</a:t>
                      </a:r>
                      <a:r>
                        <a:rPr b="1" lang="en-US" sz="1200">
                          <a:solidFill>
                            <a:schemeClr val="dk1"/>
                          </a:solidFill>
                          <a:latin typeface="Calibri"/>
                          <a:ea typeface="Calibri"/>
                          <a:cs typeface="Calibri"/>
                          <a:sym typeface="Calibri"/>
                        </a:rPr>
                        <a:t> B - </a:t>
                      </a:r>
                      <a:r>
                        <a:rPr lang="en-US" sz="1200">
                          <a:solidFill>
                            <a:schemeClr val="dk1"/>
                          </a:solidFill>
                          <a:latin typeface="Calibri"/>
                          <a:ea typeface="Calibri"/>
                          <a:cs typeface="Calibri"/>
                          <a:sym typeface="Calibri"/>
                        </a:rPr>
                        <a:t>You will be given</a:t>
                      </a:r>
                      <a:r>
                        <a:rPr b="1" lang="en-US" sz="1200">
                          <a:solidFill>
                            <a:schemeClr val="dk1"/>
                          </a:solidFill>
                          <a:latin typeface="Calibri"/>
                          <a:ea typeface="Calibri"/>
                          <a:cs typeface="Calibri"/>
                          <a:sym typeface="Calibri"/>
                        </a:rPr>
                        <a:t> </a:t>
                      </a:r>
                      <a:r>
                        <a:rPr b="1" lang="en-US" sz="1200"/>
                        <a:t>two </a:t>
                      </a:r>
                      <a:r>
                        <a:rPr lang="en-US" sz="1200">
                          <a:solidFill>
                            <a:schemeClr val="dk1"/>
                          </a:solidFill>
                          <a:latin typeface="Calibri"/>
                          <a:ea typeface="Calibri"/>
                          <a:cs typeface="Calibri"/>
                          <a:sym typeface="Calibri"/>
                        </a:rPr>
                        <a:t>writing tasks</a:t>
                      </a:r>
                      <a:r>
                        <a:rPr lang="en-US" sz="1200">
                          <a:solidFill>
                            <a:schemeClr val="dk1"/>
                          </a:solidFill>
                          <a:latin typeface="Calibri"/>
                          <a:ea typeface="Calibri"/>
                          <a:cs typeface="Calibri"/>
                          <a:sym typeface="Calibri"/>
                        </a:rPr>
                        <a:t> which will be based on descriptive and/or narrative writing. You write</a:t>
                      </a:r>
                      <a:r>
                        <a:rPr lang="en-US" sz="1200"/>
                        <a:t> </a:t>
                      </a:r>
                      <a:r>
                        <a:rPr b="1" lang="en-US" sz="1200"/>
                        <a:t>one.</a:t>
                      </a:r>
                      <a:endParaRPr b="1" sz="120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spcBef>
                          <a:spcPts val="0"/>
                        </a:spcBef>
                        <a:spcAft>
                          <a:spcPts val="0"/>
                        </a:spcAft>
                        <a:buNone/>
                      </a:pPr>
                      <a:r>
                        <a:rPr b="0" lang="en-US" sz="1350">
                          <a:solidFill>
                            <a:schemeClr val="dk1"/>
                          </a:solidFill>
                        </a:rPr>
                        <a:t>English Language Paper 2</a:t>
                      </a:r>
                      <a:endParaRPr/>
                    </a:p>
                    <a:p>
                      <a:pPr indent="0" lvl="0" marL="0" marR="0" rtl="0" algn="ctr">
                        <a:spcBef>
                          <a:spcPts val="0"/>
                        </a:spcBef>
                        <a:spcAft>
                          <a:spcPts val="0"/>
                        </a:spcAft>
                        <a:buNone/>
                      </a:pPr>
                      <a:r>
                        <a:rPr b="0" lang="en-US" sz="1350">
                          <a:solidFill>
                            <a:schemeClr val="dk1"/>
                          </a:solidFill>
                        </a:rPr>
                        <a:t>1 hr 45 mins</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350"/>
                        <a:t>Monday 12th June (am)</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chemeClr val="dk1"/>
                        </a:buClr>
                        <a:buSzPts val="1200"/>
                        <a:buFont typeface="Arial"/>
                        <a:buChar char="•"/>
                      </a:pPr>
                      <a:r>
                        <a:rPr b="1" lang="en-US" sz="1200">
                          <a:solidFill>
                            <a:schemeClr val="dk1"/>
                          </a:solidFill>
                          <a:latin typeface="Calibri"/>
                          <a:ea typeface="Calibri"/>
                          <a:cs typeface="Calibri"/>
                          <a:sym typeface="Calibri"/>
                        </a:rPr>
                        <a:t>Section A </a:t>
                      </a:r>
                      <a:r>
                        <a:rPr lang="en-US" sz="1200">
                          <a:solidFill>
                            <a:schemeClr val="dk1"/>
                          </a:solidFill>
                          <a:latin typeface="Calibri"/>
                          <a:ea typeface="Calibri"/>
                          <a:cs typeface="Calibri"/>
                          <a:sym typeface="Calibri"/>
                        </a:rPr>
                        <a:t>– You</a:t>
                      </a:r>
                      <a:r>
                        <a:rPr lang="en-US" sz="1200">
                          <a:solidFill>
                            <a:schemeClr val="dk1"/>
                          </a:solidFill>
                          <a:latin typeface="Calibri"/>
                          <a:ea typeface="Calibri"/>
                          <a:cs typeface="Calibri"/>
                          <a:sym typeface="Calibri"/>
                        </a:rPr>
                        <a:t> will be given </a:t>
                      </a:r>
                      <a:r>
                        <a:rPr b="1" i="0" lang="en-US" sz="1200">
                          <a:solidFill>
                            <a:schemeClr val="dk1"/>
                          </a:solidFill>
                          <a:latin typeface="Calibri"/>
                          <a:ea typeface="Calibri"/>
                          <a:cs typeface="Calibri"/>
                          <a:sym typeface="Calibri"/>
                        </a:rPr>
                        <a:t>two</a:t>
                      </a:r>
                      <a:r>
                        <a:rPr b="0" i="0" lang="en-US" sz="1200">
                          <a:solidFill>
                            <a:schemeClr val="dk1"/>
                          </a:solidFill>
                          <a:latin typeface="Calibri"/>
                          <a:ea typeface="Calibri"/>
                          <a:cs typeface="Calibri"/>
                          <a:sym typeface="Calibri"/>
                        </a:rPr>
                        <a:t> </a:t>
                      </a:r>
                      <a:r>
                        <a:rPr b="1" i="0" lang="en-US" sz="1200">
                          <a:solidFill>
                            <a:schemeClr val="dk1"/>
                          </a:solidFill>
                          <a:latin typeface="Calibri"/>
                          <a:ea typeface="Calibri"/>
                          <a:cs typeface="Calibri"/>
                          <a:sym typeface="Calibri"/>
                        </a:rPr>
                        <a:t>linked sources </a:t>
                      </a:r>
                      <a:r>
                        <a:rPr b="0" i="0" lang="en-US" sz="1200">
                          <a:solidFill>
                            <a:schemeClr val="dk1"/>
                          </a:solidFill>
                          <a:latin typeface="Calibri"/>
                          <a:ea typeface="Calibri"/>
                          <a:cs typeface="Calibri"/>
                          <a:sym typeface="Calibri"/>
                        </a:rPr>
                        <a:t>from different time periods and genres.</a:t>
                      </a:r>
                      <a:r>
                        <a:rPr b="0" i="0" lang="en-US" sz="1200">
                          <a:solidFill>
                            <a:schemeClr val="dk1"/>
                          </a:solidFill>
                          <a:latin typeface="Calibri"/>
                          <a:ea typeface="Calibri"/>
                          <a:cs typeface="Calibri"/>
                          <a:sym typeface="Calibri"/>
                        </a:rPr>
                        <a:t> One will be from 19</a:t>
                      </a:r>
                      <a:r>
                        <a:rPr b="0" baseline="30000" i="0" lang="en-US" sz="1200">
                          <a:solidFill>
                            <a:schemeClr val="dk1"/>
                          </a:solidFill>
                          <a:latin typeface="Calibri"/>
                          <a:ea typeface="Calibri"/>
                          <a:cs typeface="Calibri"/>
                          <a:sym typeface="Calibri"/>
                        </a:rPr>
                        <a:t>th</a:t>
                      </a:r>
                      <a:r>
                        <a:rPr b="0" i="0" lang="en-US" sz="1200">
                          <a:solidFill>
                            <a:schemeClr val="dk1"/>
                          </a:solidFill>
                          <a:latin typeface="Calibri"/>
                          <a:ea typeface="Calibri"/>
                          <a:cs typeface="Calibri"/>
                          <a:sym typeface="Calibri"/>
                        </a:rPr>
                        <a:t> Century and </a:t>
                      </a:r>
                      <a:r>
                        <a:rPr b="1" i="0" lang="en-US" sz="1200">
                          <a:solidFill>
                            <a:schemeClr val="dk1"/>
                          </a:solidFill>
                          <a:latin typeface="Calibri"/>
                          <a:ea typeface="Calibri"/>
                          <a:cs typeface="Calibri"/>
                          <a:sym typeface="Calibri"/>
                        </a:rPr>
                        <a:t>either</a:t>
                      </a:r>
                      <a:r>
                        <a:rPr b="0" i="0" lang="en-US" sz="1200">
                          <a:solidFill>
                            <a:schemeClr val="dk1"/>
                          </a:solidFill>
                          <a:latin typeface="Calibri"/>
                          <a:ea typeface="Calibri"/>
                          <a:cs typeface="Calibri"/>
                          <a:sym typeface="Calibri"/>
                        </a:rPr>
                        <a:t> the 20th or 21st century. There will be 4 reading questions including synthesis, analysis of language</a:t>
                      </a:r>
                      <a:r>
                        <a:rPr b="0" i="0" lang="en-US" sz="1200">
                          <a:solidFill>
                            <a:schemeClr val="dk1"/>
                          </a:solidFill>
                          <a:latin typeface="Calibri"/>
                          <a:ea typeface="Calibri"/>
                          <a:cs typeface="Calibri"/>
                          <a:sym typeface="Calibri"/>
                        </a:rPr>
                        <a:t> and comparison of viewpoints. </a:t>
                      </a:r>
                      <a:endParaRPr b="0" i="0" sz="1200">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200"/>
                        <a:buFont typeface="Arial"/>
                        <a:buChar char="•"/>
                      </a:pPr>
                      <a:r>
                        <a:rPr b="1" i="0" lang="en-US" sz="1200">
                          <a:solidFill>
                            <a:schemeClr val="dk1"/>
                          </a:solidFill>
                          <a:latin typeface="Calibri"/>
                          <a:ea typeface="Calibri"/>
                          <a:cs typeface="Calibri"/>
                          <a:sym typeface="Calibri"/>
                        </a:rPr>
                        <a:t>Section B </a:t>
                      </a:r>
                      <a:r>
                        <a:rPr b="0" i="0" lang="en-US" sz="1200">
                          <a:solidFill>
                            <a:schemeClr val="dk1"/>
                          </a:solidFill>
                          <a:latin typeface="Calibri"/>
                          <a:ea typeface="Calibri"/>
                          <a:cs typeface="Calibri"/>
                          <a:sym typeface="Calibri"/>
                        </a:rPr>
                        <a:t>– You</a:t>
                      </a:r>
                      <a:r>
                        <a:rPr b="0" i="0" lang="en-US" sz="1200">
                          <a:solidFill>
                            <a:schemeClr val="dk1"/>
                          </a:solidFill>
                          <a:latin typeface="Calibri"/>
                          <a:ea typeface="Calibri"/>
                          <a:cs typeface="Calibri"/>
                          <a:sym typeface="Calibri"/>
                        </a:rPr>
                        <a:t> will be given </a:t>
                      </a:r>
                      <a:r>
                        <a:rPr b="1" i="0" lang="en-US" sz="1200">
                          <a:solidFill>
                            <a:schemeClr val="dk1"/>
                          </a:solidFill>
                          <a:latin typeface="Calibri"/>
                          <a:ea typeface="Calibri"/>
                          <a:cs typeface="Calibri"/>
                          <a:sym typeface="Calibri"/>
                        </a:rPr>
                        <a:t>one</a:t>
                      </a:r>
                      <a:r>
                        <a:rPr b="0" i="0" lang="en-US" sz="1200">
                          <a:solidFill>
                            <a:schemeClr val="dk1"/>
                          </a:solidFill>
                          <a:latin typeface="Calibri"/>
                          <a:ea typeface="Calibri"/>
                          <a:cs typeface="Calibri"/>
                          <a:sym typeface="Calibri"/>
                        </a:rPr>
                        <a:t> writing task which will be based on persuasive/argumentative writing, which will be linked to the theme presented in the sources. </a:t>
                      </a:r>
                      <a:endParaRPr sz="120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217" name="Google Shape;217;p11"/>
          <p:cNvSpPr txBox="1"/>
          <p:nvPr/>
        </p:nvSpPr>
        <p:spPr>
          <a:xfrm>
            <a:off x="49599" y="4695706"/>
            <a:ext cx="33949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English’s Top Revision Tips:</a:t>
            </a:r>
            <a:endParaRPr/>
          </a:p>
        </p:txBody>
      </p:sp>
      <p:sp>
        <p:nvSpPr>
          <p:cNvPr id="218" name="Google Shape;218;p11"/>
          <p:cNvSpPr txBox="1"/>
          <p:nvPr/>
        </p:nvSpPr>
        <p:spPr>
          <a:xfrm>
            <a:off x="3540070" y="5044881"/>
            <a:ext cx="3217057" cy="39703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2) Respond to Feedback</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through your class book and </a:t>
            </a:r>
            <a:r>
              <a:rPr b="1" lang="en-US" sz="1200">
                <a:solidFill>
                  <a:schemeClr val="dk1"/>
                </a:solidFill>
                <a:latin typeface="Calibri"/>
                <a:ea typeface="Calibri"/>
                <a:cs typeface="Calibri"/>
                <a:sym typeface="Calibri"/>
              </a:rPr>
              <a:t>respond to the feedback</a:t>
            </a:r>
            <a:r>
              <a:rPr lang="en-US" sz="1200">
                <a:solidFill>
                  <a:schemeClr val="dk1"/>
                </a:solidFill>
                <a:latin typeface="Calibri"/>
                <a:ea typeface="Calibri"/>
                <a:cs typeface="Calibri"/>
                <a:sym typeface="Calibri"/>
              </a:rPr>
              <a:t> that you received from your teacher.</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Attempt </a:t>
            </a:r>
            <a:r>
              <a:rPr b="1" lang="en-US" sz="1200">
                <a:solidFill>
                  <a:schemeClr val="dk1"/>
                </a:solidFill>
                <a:latin typeface="Calibri"/>
                <a:ea typeface="Calibri"/>
                <a:cs typeface="Calibri"/>
                <a:sym typeface="Calibri"/>
              </a:rPr>
              <a:t>exam questions </a:t>
            </a:r>
            <a:r>
              <a:rPr lang="en-US" sz="1200">
                <a:solidFill>
                  <a:schemeClr val="dk1"/>
                </a:solidFill>
                <a:latin typeface="Calibri"/>
                <a:ea typeface="Calibri"/>
                <a:cs typeface="Calibri"/>
                <a:sym typeface="Calibri"/>
              </a:rPr>
              <a:t>again where you have not received full marks.</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Attempt </a:t>
            </a:r>
            <a:r>
              <a:rPr b="1" lang="en-US" sz="1200">
                <a:solidFill>
                  <a:schemeClr val="dk1"/>
                </a:solidFill>
                <a:latin typeface="Calibri"/>
                <a:ea typeface="Calibri"/>
                <a:cs typeface="Calibri"/>
                <a:sym typeface="Calibri"/>
              </a:rPr>
              <a:t>past papers</a:t>
            </a:r>
            <a:r>
              <a:rPr lang="en-US" sz="1200">
                <a:solidFill>
                  <a:schemeClr val="dk1"/>
                </a:solidFill>
                <a:latin typeface="Calibri"/>
                <a:ea typeface="Calibri"/>
                <a:cs typeface="Calibri"/>
                <a:sym typeface="Calibri"/>
              </a:rPr>
              <a:t> and practice completing these under timed conditions.</a:t>
            </a:r>
            <a:endParaRPr sz="1200">
              <a:solidFill>
                <a:schemeClr val="dk1"/>
              </a:solidFill>
              <a:latin typeface="Calibri"/>
              <a:ea typeface="Calibri"/>
              <a:cs typeface="Calibri"/>
              <a:sym typeface="Calibri"/>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3) Revision Guides</a:t>
            </a:r>
            <a:endParaRPr b="1"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Consider purchasing a revision guide.</a:t>
            </a:r>
            <a:endParaRPr sz="1200">
              <a:solidFill>
                <a:schemeClr val="dk1"/>
              </a:solidFill>
              <a:latin typeface="Calibri"/>
              <a:ea typeface="Calibri"/>
              <a:cs typeface="Calibri"/>
              <a:sym typeface="Calibri"/>
            </a:endParaRPr>
          </a:p>
          <a:p>
            <a:pPr indent="-209550" lvl="0" marL="2857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4) Seneca </a:t>
            </a:r>
            <a:endParaRPr b="1"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Seneca learning to help with both Literature and Language.</a:t>
            </a:r>
            <a:endParaRPr sz="1200">
              <a:solidFill>
                <a:schemeClr val="dk1"/>
              </a:solidFill>
              <a:latin typeface="Calibri"/>
              <a:ea typeface="Calibri"/>
              <a:cs typeface="Calibri"/>
              <a:sym typeface="Calibri"/>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5) Terminology</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Create flashcards to learn both descriptive and rhetorical techniques. </a:t>
            </a:r>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19" name="Google Shape;219;p11"/>
          <p:cNvSpPr txBox="1"/>
          <p:nvPr/>
        </p:nvSpPr>
        <p:spPr>
          <a:xfrm>
            <a:off x="49600" y="5046677"/>
            <a:ext cx="3394953" cy="39703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1) Practise</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Read a  range of newspaper/web news articles from 19</a:t>
            </a:r>
            <a:r>
              <a:rPr baseline="30000" lang="en-US" sz="1200">
                <a:solidFill>
                  <a:schemeClr val="dk1"/>
                </a:solidFill>
                <a:latin typeface="Calibri"/>
                <a:ea typeface="Calibri"/>
                <a:cs typeface="Calibri"/>
                <a:sym typeface="Calibri"/>
              </a:rPr>
              <a:t>th</a:t>
            </a:r>
            <a:r>
              <a:rPr lang="en-US" sz="1200">
                <a:solidFill>
                  <a:schemeClr val="dk1"/>
                </a:solidFill>
                <a:latin typeface="Calibri"/>
                <a:ea typeface="Calibri"/>
                <a:cs typeface="Calibri"/>
                <a:sym typeface="Calibri"/>
              </a:rPr>
              <a:t>/20</a:t>
            </a:r>
            <a:r>
              <a:rPr baseline="30000" lang="en-US" sz="1200">
                <a:solidFill>
                  <a:schemeClr val="dk1"/>
                </a:solidFill>
                <a:latin typeface="Calibri"/>
                <a:ea typeface="Calibri"/>
                <a:cs typeface="Calibri"/>
                <a:sym typeface="Calibri"/>
              </a:rPr>
              <a:t>th</a:t>
            </a:r>
            <a:r>
              <a:rPr lang="en-US" sz="1200">
                <a:solidFill>
                  <a:schemeClr val="dk1"/>
                </a:solidFill>
                <a:latin typeface="Calibri"/>
                <a:ea typeface="Calibri"/>
                <a:cs typeface="Calibri"/>
                <a:sym typeface="Calibri"/>
              </a:rPr>
              <a:t>/21</a:t>
            </a:r>
            <a:r>
              <a:rPr baseline="30000" lang="en-US" sz="1200">
                <a:solidFill>
                  <a:schemeClr val="dk1"/>
                </a:solidFill>
                <a:latin typeface="Calibri"/>
                <a:ea typeface="Calibri"/>
                <a:cs typeface="Calibri"/>
                <a:sym typeface="Calibri"/>
              </a:rPr>
              <a:t>st</a:t>
            </a:r>
            <a:r>
              <a:rPr lang="en-US" sz="1200">
                <a:solidFill>
                  <a:schemeClr val="dk1"/>
                </a:solidFill>
                <a:latin typeface="Calibri"/>
                <a:ea typeface="Calibri"/>
                <a:cs typeface="Calibri"/>
                <a:sym typeface="Calibri"/>
              </a:rPr>
              <a:t> Century especially different ones about the same subject and think about how the coverage differs. </a:t>
            </a:r>
            <a:r>
              <a:rPr b="1" lang="en-US" sz="1200">
                <a:solidFill>
                  <a:schemeClr val="dk1"/>
                </a:solidFill>
                <a:latin typeface="Calibri"/>
                <a:ea typeface="Calibri"/>
                <a:cs typeface="Calibri"/>
                <a:sym typeface="Calibri"/>
              </a:rPr>
              <a:t>Summarise the content </a:t>
            </a:r>
            <a:r>
              <a:rPr lang="en-US" sz="1200">
                <a:solidFill>
                  <a:schemeClr val="dk1"/>
                </a:solidFill>
                <a:latin typeface="Calibri"/>
                <a:ea typeface="Calibri"/>
                <a:cs typeface="Calibri"/>
                <a:sym typeface="Calibri"/>
              </a:rPr>
              <a:t>of these articles.</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Read through a website or a magazine article about a topical issue and </a:t>
            </a:r>
            <a:r>
              <a:rPr b="1" lang="en-US" sz="1200">
                <a:solidFill>
                  <a:schemeClr val="dk1"/>
                </a:solidFill>
                <a:latin typeface="Calibri"/>
                <a:ea typeface="Calibri"/>
                <a:cs typeface="Calibri"/>
                <a:sym typeface="Calibri"/>
              </a:rPr>
              <a:t>summarise the main points and the writer’s perspective.</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Practise writing a persuasive/argumentative article/letter/speech in a particular </a:t>
            </a:r>
            <a:r>
              <a:rPr b="1" lang="en-US" sz="1200">
                <a:solidFill>
                  <a:schemeClr val="dk1"/>
                </a:solidFill>
                <a:latin typeface="Calibri"/>
                <a:ea typeface="Calibri"/>
                <a:cs typeface="Calibri"/>
                <a:sym typeface="Calibri"/>
              </a:rPr>
              <a:t>style</a:t>
            </a:r>
            <a:r>
              <a:rPr lang="en-US" sz="1200">
                <a:solidFill>
                  <a:schemeClr val="dk1"/>
                </a:solidFill>
                <a:latin typeface="Calibri"/>
                <a:ea typeface="Calibri"/>
                <a:cs typeface="Calibri"/>
                <a:sym typeface="Calibri"/>
              </a:rPr>
              <a:t> using all the techniques you have learnt.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Practise writing </a:t>
            </a:r>
            <a:r>
              <a:rPr b="1" lang="en-US" sz="1200">
                <a:solidFill>
                  <a:schemeClr val="dk1"/>
                </a:solidFill>
                <a:latin typeface="Calibri"/>
                <a:ea typeface="Calibri"/>
                <a:cs typeface="Calibri"/>
                <a:sym typeface="Calibri"/>
              </a:rPr>
              <a:t>descriptivel</a:t>
            </a:r>
            <a:r>
              <a:rPr lang="en-US" sz="1200">
                <a:solidFill>
                  <a:schemeClr val="dk1"/>
                </a:solidFill>
                <a:latin typeface="Calibri"/>
                <a:ea typeface="Calibri"/>
                <a:cs typeface="Calibri"/>
                <a:sym typeface="Calibri"/>
              </a:rPr>
              <a:t>y using the skills you’ve learnt, focusing particularly on </a:t>
            </a:r>
            <a:r>
              <a:rPr b="1" lang="en-US" sz="1200">
                <a:solidFill>
                  <a:schemeClr val="dk1"/>
                </a:solidFill>
                <a:latin typeface="Calibri"/>
                <a:ea typeface="Calibri"/>
                <a:cs typeface="Calibri"/>
                <a:sym typeface="Calibri"/>
              </a:rPr>
              <a:t>imagery</a:t>
            </a:r>
            <a:r>
              <a:rPr lang="en-US" sz="1200">
                <a:solidFill>
                  <a:schemeClr val="dk1"/>
                </a:solidFill>
                <a:latin typeface="Calibri"/>
                <a:ea typeface="Calibri"/>
                <a:cs typeface="Calibri"/>
                <a:sym typeface="Calibri"/>
              </a:rPr>
              <a:t> such as metaphors and personification.</a:t>
            </a:r>
            <a:endParaRPr sz="1200">
              <a:solidFill>
                <a:schemeClr val="dk1"/>
              </a:solidFill>
              <a:latin typeface="Calibri"/>
              <a:ea typeface="Calibri"/>
              <a:cs typeface="Calibri"/>
              <a:sym typeface="Calibri"/>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Read 19</a:t>
            </a:r>
            <a:r>
              <a:rPr baseline="30000" lang="en-US" sz="1200">
                <a:solidFill>
                  <a:schemeClr val="dk1"/>
                </a:solidFill>
                <a:latin typeface="Calibri"/>
                <a:ea typeface="Calibri"/>
                <a:cs typeface="Calibri"/>
                <a:sym typeface="Calibri"/>
              </a:rPr>
              <a:t>th</a:t>
            </a:r>
            <a:r>
              <a:rPr lang="en-US" sz="1200">
                <a:solidFill>
                  <a:schemeClr val="dk1"/>
                </a:solidFill>
                <a:latin typeface="Calibri"/>
                <a:ea typeface="Calibri"/>
                <a:cs typeface="Calibri"/>
                <a:sym typeface="Calibri"/>
              </a:rPr>
              <a:t> Century non-fiction to understand the complex language. </a:t>
            </a:r>
            <a:endParaRPr sz="1200">
              <a:solidFill>
                <a:schemeClr val="dk1"/>
              </a:solidFill>
              <a:latin typeface="Calibri"/>
              <a:ea typeface="Calibri"/>
              <a:cs typeface="Calibri"/>
              <a:sym typeface="Calibri"/>
            </a:endParaRPr>
          </a:p>
        </p:txBody>
      </p:sp>
      <p:pic>
        <p:nvPicPr>
          <p:cNvPr id="220" name="Google Shape;220;p11"/>
          <p:cNvPicPr preferRelativeResize="0"/>
          <p:nvPr/>
        </p:nvPicPr>
        <p:blipFill rotWithShape="1">
          <a:blip r:embed="rId3">
            <a:alphaModFix/>
          </a:blip>
          <a:srcRect b="0" l="0" r="0" t="0"/>
          <a:stretch/>
        </p:blipFill>
        <p:spPr>
          <a:xfrm>
            <a:off x="6218698" y="351971"/>
            <a:ext cx="639302" cy="83021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2"/>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226" name="Google Shape;226;p12"/>
          <p:cNvSpPr/>
          <p:nvPr/>
        </p:nvSpPr>
        <p:spPr>
          <a:xfrm>
            <a:off x="0" y="360465"/>
            <a:ext cx="3960123"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Mathematics</a:t>
            </a:r>
            <a:endParaRPr/>
          </a:p>
        </p:txBody>
      </p:sp>
      <p:sp>
        <p:nvSpPr>
          <p:cNvPr id="227" name="Google Shape;227;p12"/>
          <p:cNvSpPr txBox="1"/>
          <p:nvPr/>
        </p:nvSpPr>
        <p:spPr>
          <a:xfrm>
            <a:off x="0" y="1124171"/>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228" name="Google Shape;228;p12"/>
          <p:cNvGraphicFramePr/>
          <p:nvPr/>
        </p:nvGraphicFramePr>
        <p:xfrm>
          <a:off x="122994" y="1622065"/>
          <a:ext cx="3000000" cy="3000000"/>
        </p:xfrm>
        <a:graphic>
          <a:graphicData uri="http://schemas.openxmlformats.org/drawingml/2006/table">
            <a:tbl>
              <a:tblPr bandRow="1" firstRow="1">
                <a:noFill/>
                <a:tableStyleId>{F2CF11A8-FC61-48DB-BD23-94D07A15B7C0}</a:tableStyleId>
              </a:tblPr>
              <a:tblGrid>
                <a:gridCol w="1704875"/>
                <a:gridCol w="1905825"/>
                <a:gridCol w="3001325"/>
              </a:tblGrid>
              <a:tr h="672000">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t>Key Content</a:t>
                      </a:r>
                      <a:endParaRPr sz="1800">
                        <a:solidFill>
                          <a:schemeClr val="lt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481500">
                <a:tc>
                  <a:txBody>
                    <a:bodyPr/>
                    <a:lstStyle/>
                    <a:p>
                      <a:pPr indent="0" lvl="0" marL="0" marR="0" rtl="0" algn="ctr">
                        <a:spcBef>
                          <a:spcPts val="0"/>
                        </a:spcBef>
                        <a:spcAft>
                          <a:spcPts val="0"/>
                        </a:spcAft>
                        <a:buNone/>
                      </a:pPr>
                      <a:r>
                        <a:rPr lang="en-US" sz="1350">
                          <a:solidFill>
                            <a:schemeClr val="dk1"/>
                          </a:solidFill>
                        </a:rPr>
                        <a:t>Maths</a:t>
                      </a:r>
                      <a:r>
                        <a:rPr lang="en-US" sz="1350">
                          <a:solidFill>
                            <a:schemeClr val="dk1"/>
                          </a:solidFill>
                        </a:rPr>
                        <a:t> – Paper 1</a:t>
                      </a:r>
                      <a:endParaRPr/>
                    </a:p>
                    <a:p>
                      <a:pPr indent="0" lvl="0" marL="0" marR="0" rtl="0" algn="ctr">
                        <a:spcBef>
                          <a:spcPts val="0"/>
                        </a:spcBef>
                        <a:spcAft>
                          <a:spcPts val="0"/>
                        </a:spcAft>
                        <a:buNone/>
                      </a:pPr>
                      <a:r>
                        <a:rPr lang="en-US" sz="1350">
                          <a:solidFill>
                            <a:schemeClr val="dk1"/>
                          </a:solidFill>
                        </a:rPr>
                        <a:t>Non-Calculator</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350"/>
                        <a:t>Friday 19th May</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rowSpan="3">
                  <a:txBody>
                    <a:bodyPr/>
                    <a:lstStyle/>
                    <a:p>
                      <a:pPr indent="0" lvl="0" marL="0" marR="0" rtl="0" algn="ctr">
                        <a:lnSpc>
                          <a:spcPct val="100000"/>
                        </a:lnSpc>
                        <a:spcBef>
                          <a:spcPts val="0"/>
                        </a:spcBef>
                        <a:spcAft>
                          <a:spcPts val="0"/>
                        </a:spcAft>
                        <a:buClr>
                          <a:srgbClr val="000000"/>
                        </a:buClr>
                        <a:buFont typeface="Arial"/>
                        <a:buNone/>
                      </a:pPr>
                      <a:r>
                        <a:rPr b="1" lang="en-US" sz="1350"/>
                        <a:t>All papers include all areas of maths</a:t>
                      </a:r>
                      <a:endParaRPr b="1" sz="135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443400">
                <a:tc>
                  <a:txBody>
                    <a:bodyPr/>
                    <a:lstStyle/>
                    <a:p>
                      <a:pPr indent="0" lvl="0" marL="0" marR="0" rtl="0" algn="ctr">
                        <a:spcBef>
                          <a:spcPts val="0"/>
                        </a:spcBef>
                        <a:spcAft>
                          <a:spcPts val="0"/>
                        </a:spcAft>
                        <a:buNone/>
                      </a:pPr>
                      <a:r>
                        <a:rPr lang="en-US" sz="1350">
                          <a:solidFill>
                            <a:schemeClr val="dk1"/>
                          </a:solidFill>
                        </a:rPr>
                        <a:t>Maths</a:t>
                      </a:r>
                      <a:r>
                        <a:rPr lang="en-US" sz="1350">
                          <a:solidFill>
                            <a:schemeClr val="dk1"/>
                          </a:solidFill>
                        </a:rPr>
                        <a:t> – Paper 2 Calculator</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Wednesday 7th June</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r h="474125">
                <a:tc>
                  <a:txBody>
                    <a:bodyPr/>
                    <a:lstStyle/>
                    <a:p>
                      <a:pPr indent="0" lvl="0" marL="0" marR="0" rtl="0" algn="ctr">
                        <a:spcBef>
                          <a:spcPts val="0"/>
                        </a:spcBef>
                        <a:spcAft>
                          <a:spcPts val="0"/>
                        </a:spcAft>
                        <a:buNone/>
                      </a:pPr>
                      <a:r>
                        <a:rPr lang="en-US" sz="1350">
                          <a:solidFill>
                            <a:schemeClr val="dk1"/>
                          </a:solidFill>
                        </a:rPr>
                        <a:t>Maths</a:t>
                      </a:r>
                      <a:r>
                        <a:rPr lang="en-US" sz="1350">
                          <a:solidFill>
                            <a:schemeClr val="dk1"/>
                          </a:solidFill>
                        </a:rPr>
                        <a:t> – Paper 3</a:t>
                      </a:r>
                      <a:endParaRPr/>
                    </a:p>
                    <a:p>
                      <a:pPr indent="0" lvl="0" marL="0" marR="0" rtl="0" algn="ctr">
                        <a:spcBef>
                          <a:spcPts val="0"/>
                        </a:spcBef>
                        <a:spcAft>
                          <a:spcPts val="0"/>
                        </a:spcAft>
                        <a:buNone/>
                      </a:pPr>
                      <a:r>
                        <a:rPr lang="en-US" sz="1350">
                          <a:solidFill>
                            <a:schemeClr val="dk1"/>
                          </a:solidFill>
                        </a:rPr>
                        <a:t>Calculator</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Wednesday 14th June</a:t>
                      </a:r>
                      <a:endParaRPr b="1"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bl>
          </a:graphicData>
        </a:graphic>
      </p:graphicFrame>
      <p:sp>
        <p:nvSpPr>
          <p:cNvPr id="229" name="Google Shape;229;p12"/>
          <p:cNvSpPr txBox="1"/>
          <p:nvPr/>
        </p:nvSpPr>
        <p:spPr>
          <a:xfrm>
            <a:off x="123000" y="3931430"/>
            <a:ext cx="22812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Ways to revise maths:</a:t>
            </a:r>
            <a:endParaRPr/>
          </a:p>
        </p:txBody>
      </p:sp>
      <p:pic>
        <p:nvPicPr>
          <p:cNvPr id="230" name="Google Shape;230;p12"/>
          <p:cNvPicPr preferRelativeResize="0"/>
          <p:nvPr/>
        </p:nvPicPr>
        <p:blipFill rotWithShape="1">
          <a:blip r:embed="rId3">
            <a:alphaModFix/>
          </a:blip>
          <a:srcRect b="0" l="0" r="0" t="0"/>
          <a:stretch/>
        </p:blipFill>
        <p:spPr>
          <a:xfrm>
            <a:off x="5716716" y="77685"/>
            <a:ext cx="921588" cy="1176122"/>
          </a:xfrm>
          <a:prstGeom prst="rect">
            <a:avLst/>
          </a:prstGeom>
          <a:noFill/>
          <a:ln>
            <a:noFill/>
          </a:ln>
        </p:spPr>
      </p:pic>
      <p:sp>
        <p:nvSpPr>
          <p:cNvPr id="231" name="Google Shape;231;p12"/>
          <p:cNvSpPr txBox="1"/>
          <p:nvPr/>
        </p:nvSpPr>
        <p:spPr>
          <a:xfrm>
            <a:off x="246000" y="4300725"/>
            <a:ext cx="6612000" cy="4905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100"/>
              </a:spcBef>
              <a:spcAft>
                <a:spcPts val="0"/>
              </a:spcAft>
              <a:buNone/>
            </a:pPr>
            <a:r>
              <a:rPr lang="en-US" sz="1500">
                <a:solidFill>
                  <a:srgbClr val="3C4743"/>
                </a:solidFill>
                <a:latin typeface="Calibri"/>
                <a:ea typeface="Calibri"/>
                <a:cs typeface="Calibri"/>
                <a:sym typeface="Calibri"/>
              </a:rPr>
              <a:t>We recommend a range of methods for revising maths.</a:t>
            </a:r>
            <a:endParaRPr sz="1500">
              <a:solidFill>
                <a:srgbClr val="3C4743"/>
              </a:solidFill>
              <a:latin typeface="Calibri"/>
              <a:ea typeface="Calibri"/>
              <a:cs typeface="Calibri"/>
              <a:sym typeface="Calibri"/>
            </a:endParaRPr>
          </a:p>
          <a:p>
            <a:pPr indent="0" lvl="0" marL="0" rtl="0" algn="l">
              <a:lnSpc>
                <a:spcPct val="100000"/>
              </a:lnSpc>
              <a:spcBef>
                <a:spcPts val="1100"/>
              </a:spcBef>
              <a:spcAft>
                <a:spcPts val="0"/>
              </a:spcAft>
              <a:buNone/>
            </a:pPr>
            <a:r>
              <a:rPr lang="en-US" sz="1500">
                <a:solidFill>
                  <a:srgbClr val="3C4743"/>
                </a:solidFill>
                <a:latin typeface="Calibri"/>
                <a:ea typeface="Calibri"/>
                <a:cs typeface="Calibri"/>
                <a:sym typeface="Calibri"/>
              </a:rPr>
              <a:t>You can look at all of them and </a:t>
            </a:r>
            <a:r>
              <a:rPr b="1" lang="en-US" sz="1500" u="sng">
                <a:solidFill>
                  <a:schemeClr val="dk1"/>
                </a:solidFill>
                <a:latin typeface="Calibri"/>
                <a:ea typeface="Calibri"/>
                <a:cs typeface="Calibri"/>
                <a:sym typeface="Calibri"/>
              </a:rPr>
              <a:t>decide which works best for you.</a:t>
            </a:r>
            <a:endParaRPr b="1" sz="1500" u="sng">
              <a:solidFill>
                <a:schemeClr val="dk1"/>
              </a:solidFill>
              <a:latin typeface="Calibri"/>
              <a:ea typeface="Calibri"/>
              <a:cs typeface="Calibri"/>
              <a:sym typeface="Calibri"/>
            </a:endParaRPr>
          </a:p>
          <a:p>
            <a:pPr indent="0" lvl="0" marL="0" rtl="0" algn="l">
              <a:lnSpc>
                <a:spcPct val="100000"/>
              </a:lnSpc>
              <a:spcBef>
                <a:spcPts val="1100"/>
              </a:spcBef>
              <a:spcAft>
                <a:spcPts val="0"/>
              </a:spcAft>
              <a:buNone/>
            </a:pPr>
            <a:r>
              <a:rPr lang="en-US" sz="1500">
                <a:solidFill>
                  <a:srgbClr val="3C4743"/>
                </a:solidFill>
                <a:latin typeface="Calibri"/>
                <a:ea typeface="Calibri"/>
                <a:cs typeface="Calibri"/>
                <a:sym typeface="Calibri"/>
              </a:rPr>
              <a:t>Use your mock feedback to help you prioritise the topics you need to cover.</a:t>
            </a:r>
            <a:endParaRPr sz="1500">
              <a:solidFill>
                <a:srgbClr val="3C4743"/>
              </a:solidFill>
              <a:latin typeface="Calibri"/>
              <a:ea typeface="Calibri"/>
              <a:cs typeface="Calibri"/>
              <a:sym typeface="Calibri"/>
            </a:endParaRPr>
          </a:p>
          <a:p>
            <a:pPr indent="0" lvl="0" marL="0" rtl="0" algn="l">
              <a:lnSpc>
                <a:spcPct val="100000"/>
              </a:lnSpc>
              <a:spcBef>
                <a:spcPts val="1100"/>
              </a:spcBef>
              <a:spcAft>
                <a:spcPts val="0"/>
              </a:spcAft>
              <a:buNone/>
            </a:pPr>
            <a:r>
              <a:rPr lang="en-US" sz="1500">
                <a:solidFill>
                  <a:srgbClr val="FF9933"/>
                </a:solidFill>
                <a:latin typeface="Calibri"/>
                <a:ea typeface="Calibri"/>
                <a:cs typeface="Calibri"/>
                <a:sym typeface="Calibri"/>
              </a:rPr>
              <a:t>Make revision active</a:t>
            </a:r>
            <a:r>
              <a:rPr lang="en-US" sz="1500">
                <a:solidFill>
                  <a:srgbClr val="3C4743"/>
                </a:solidFill>
                <a:latin typeface="Calibri"/>
                <a:ea typeface="Calibri"/>
                <a:cs typeface="Calibri"/>
                <a:sym typeface="Calibri"/>
              </a:rPr>
              <a:t> – For example,  make flashcards and test yourself, answer practise questions, copy worked examples and try to recreate them without looking. Don’t just look at the revision guide or your exercise book!</a:t>
            </a:r>
            <a:endParaRPr sz="1500">
              <a:solidFill>
                <a:srgbClr val="3C4743"/>
              </a:solidFill>
              <a:latin typeface="Calibri"/>
              <a:ea typeface="Calibri"/>
              <a:cs typeface="Calibri"/>
              <a:sym typeface="Calibri"/>
            </a:endParaRPr>
          </a:p>
          <a:p>
            <a:pPr indent="-323850" lvl="0" marL="457200" rtl="0" algn="l">
              <a:lnSpc>
                <a:spcPct val="100000"/>
              </a:lnSpc>
              <a:spcBef>
                <a:spcPts val="1100"/>
              </a:spcBef>
              <a:spcAft>
                <a:spcPts val="0"/>
              </a:spcAft>
              <a:buSzPts val="1500"/>
              <a:buFont typeface="Calibri"/>
              <a:buChar char="●"/>
            </a:pPr>
            <a:r>
              <a:rPr lang="en-US" sz="1500">
                <a:solidFill>
                  <a:srgbClr val="FF0000"/>
                </a:solidFill>
                <a:latin typeface="Calibri"/>
                <a:ea typeface="Calibri"/>
                <a:cs typeface="Calibri"/>
                <a:sym typeface="Calibri"/>
              </a:rPr>
              <a:t>Use the revision looms </a:t>
            </a:r>
            <a:r>
              <a:rPr lang="en-US" sz="1500">
                <a:solidFill>
                  <a:srgbClr val="3C4743"/>
                </a:solidFill>
                <a:latin typeface="Calibri"/>
                <a:ea typeface="Calibri"/>
                <a:cs typeface="Calibri"/>
                <a:sym typeface="Calibri"/>
              </a:rPr>
              <a:t>on the Google classroom! Watch the videos and try the worksheets.</a:t>
            </a:r>
            <a:endParaRPr sz="1500">
              <a:solidFill>
                <a:srgbClr val="3C4743"/>
              </a:solidFill>
              <a:latin typeface="Calibri"/>
              <a:ea typeface="Calibri"/>
              <a:cs typeface="Calibri"/>
              <a:sym typeface="Calibri"/>
            </a:endParaRPr>
          </a:p>
          <a:p>
            <a:pPr indent="-323850" lvl="0" marL="457200" rtl="0" algn="l">
              <a:lnSpc>
                <a:spcPct val="100000"/>
              </a:lnSpc>
              <a:spcBef>
                <a:spcPts val="0"/>
              </a:spcBef>
              <a:spcAft>
                <a:spcPts val="0"/>
              </a:spcAft>
              <a:buSzPts val="1500"/>
              <a:buFont typeface="Calibri"/>
              <a:buChar char="●"/>
            </a:pPr>
            <a:r>
              <a:rPr lang="en-US" sz="1500">
                <a:solidFill>
                  <a:srgbClr val="3C4743"/>
                </a:solidFill>
                <a:latin typeface="Calibri"/>
                <a:ea typeface="Calibri"/>
                <a:cs typeface="Calibri"/>
                <a:sym typeface="Calibri"/>
              </a:rPr>
              <a:t>Or </a:t>
            </a:r>
            <a:r>
              <a:rPr lang="en-US" sz="1500">
                <a:solidFill>
                  <a:srgbClr val="0000FF"/>
                </a:solidFill>
                <a:latin typeface="Calibri"/>
                <a:ea typeface="Calibri"/>
                <a:cs typeface="Calibri"/>
                <a:sym typeface="Calibri"/>
              </a:rPr>
              <a:t>use the blue Pearson workbooks</a:t>
            </a:r>
            <a:r>
              <a:rPr lang="en-US" sz="1500">
                <a:solidFill>
                  <a:srgbClr val="3C4743"/>
                </a:solidFill>
                <a:latin typeface="Calibri"/>
                <a:ea typeface="Calibri"/>
                <a:cs typeface="Calibri"/>
                <a:sym typeface="Calibri"/>
              </a:rPr>
              <a:t> that were issued  to you last year. If you can’t find it, let us know.</a:t>
            </a:r>
            <a:endParaRPr sz="1500">
              <a:solidFill>
                <a:srgbClr val="3C4743"/>
              </a:solidFill>
              <a:latin typeface="Calibri"/>
              <a:ea typeface="Calibri"/>
              <a:cs typeface="Calibri"/>
              <a:sym typeface="Calibri"/>
            </a:endParaRPr>
          </a:p>
          <a:p>
            <a:pPr indent="-323850" lvl="0" marL="457200" rtl="0" algn="l">
              <a:lnSpc>
                <a:spcPct val="100000"/>
              </a:lnSpc>
              <a:spcBef>
                <a:spcPts val="0"/>
              </a:spcBef>
              <a:spcAft>
                <a:spcPts val="0"/>
              </a:spcAft>
              <a:buSzPts val="1500"/>
              <a:buFont typeface="Calibri"/>
              <a:buChar char="●"/>
            </a:pPr>
            <a:r>
              <a:rPr lang="en-US" sz="1500">
                <a:solidFill>
                  <a:srgbClr val="3C4743"/>
                </a:solidFill>
                <a:latin typeface="Calibri"/>
                <a:ea typeface="Calibri"/>
                <a:cs typeface="Calibri"/>
                <a:sym typeface="Calibri"/>
              </a:rPr>
              <a:t>There are matching videos and worksheets here:</a:t>
            </a:r>
            <a:r>
              <a:rPr lang="en-US" sz="1500">
                <a:solidFill>
                  <a:srgbClr val="3C4743"/>
                </a:solidFill>
                <a:uFill>
                  <a:noFill/>
                </a:uFill>
                <a:latin typeface="Calibri"/>
                <a:ea typeface="Calibri"/>
                <a:cs typeface="Calibri"/>
                <a:sym typeface="Calibri"/>
                <a:hlinkClick r:id="rId4">
                  <a:extLst>
                    <a:ext uri="{A12FA001-AC4F-418D-AE19-62706E023703}">
                      <ahyp:hlinkClr val="tx"/>
                    </a:ext>
                  </a:extLst>
                </a:hlinkClick>
              </a:rPr>
              <a:t> </a:t>
            </a:r>
            <a:r>
              <a:rPr lang="en-US" sz="1500" u="sng">
                <a:solidFill>
                  <a:schemeClr val="hlink"/>
                </a:solidFill>
                <a:latin typeface="Calibri"/>
                <a:ea typeface="Calibri"/>
                <a:cs typeface="Calibri"/>
                <a:sym typeface="Calibri"/>
                <a:hlinkClick r:id="rId5"/>
              </a:rPr>
              <a:t>Mr Morley Maths - Student Zone</a:t>
            </a:r>
            <a:r>
              <a:rPr lang="en-US" sz="1500">
                <a:solidFill>
                  <a:srgbClr val="3C4743"/>
                </a:solidFill>
                <a:latin typeface="Calibri"/>
                <a:ea typeface="Calibri"/>
                <a:cs typeface="Calibri"/>
                <a:sym typeface="Calibri"/>
              </a:rPr>
              <a:t> You can search by topic or by tier, or alternatively you can download a revision workbook.</a:t>
            </a:r>
            <a:endParaRPr sz="1500">
              <a:solidFill>
                <a:srgbClr val="3C4743"/>
              </a:solidFill>
              <a:latin typeface="Calibri"/>
              <a:ea typeface="Calibri"/>
              <a:cs typeface="Calibri"/>
              <a:sym typeface="Calibri"/>
            </a:endParaRPr>
          </a:p>
          <a:p>
            <a:pPr indent="-323850" lvl="0" marL="457200" rtl="0" algn="l">
              <a:lnSpc>
                <a:spcPct val="100000"/>
              </a:lnSpc>
              <a:spcBef>
                <a:spcPts val="0"/>
              </a:spcBef>
              <a:spcAft>
                <a:spcPts val="0"/>
              </a:spcAft>
              <a:buSzPts val="1500"/>
              <a:buFont typeface="Calibri"/>
              <a:buChar char="●"/>
            </a:pPr>
            <a:r>
              <a:rPr lang="en-US" sz="1500">
                <a:solidFill>
                  <a:srgbClr val="3C4743"/>
                </a:solidFill>
                <a:latin typeface="Calibri"/>
                <a:ea typeface="Calibri"/>
                <a:cs typeface="Calibri"/>
                <a:sym typeface="Calibri"/>
              </a:rPr>
              <a:t>You can also print exam questions by topic from Mathsgenie </a:t>
            </a:r>
            <a:r>
              <a:rPr lang="en-US" sz="1500">
                <a:solidFill>
                  <a:srgbClr val="3C4743"/>
                </a:solidFill>
                <a:uFill>
                  <a:noFill/>
                </a:uFill>
                <a:latin typeface="Calibri"/>
                <a:ea typeface="Calibri"/>
                <a:cs typeface="Calibri"/>
                <a:sym typeface="Calibri"/>
                <a:hlinkClick r:id="rId6">
                  <a:extLst>
                    <a:ext uri="{A12FA001-AC4F-418D-AE19-62706E023703}">
                      <ahyp:hlinkClr val="tx"/>
                    </a:ext>
                  </a:extLst>
                </a:hlinkClick>
              </a:rPr>
              <a:t> </a:t>
            </a:r>
            <a:r>
              <a:rPr lang="en-US" sz="1500" u="sng">
                <a:solidFill>
                  <a:schemeClr val="hlink"/>
                </a:solidFill>
                <a:latin typeface="Calibri"/>
                <a:ea typeface="Calibri"/>
                <a:cs typeface="Calibri"/>
                <a:sym typeface="Calibri"/>
                <a:hlinkClick r:id="rId7"/>
              </a:rPr>
              <a:t>Maths Genie • Learn GCSE Maths for Free</a:t>
            </a:r>
            <a:r>
              <a:rPr lang="en-US" sz="1500">
                <a:solidFill>
                  <a:srgbClr val="3C4743"/>
                </a:solidFill>
                <a:latin typeface="Calibri"/>
                <a:ea typeface="Calibri"/>
                <a:cs typeface="Calibri"/>
                <a:sym typeface="Calibri"/>
              </a:rPr>
              <a:t> and they do have useful video clips. Answers are available on the site too. </a:t>
            </a:r>
            <a:endParaRPr sz="1500">
              <a:solidFill>
                <a:srgbClr val="3C4743"/>
              </a:solidFill>
              <a:latin typeface="Calibri"/>
              <a:ea typeface="Calibri"/>
              <a:cs typeface="Calibri"/>
              <a:sym typeface="Calibri"/>
            </a:endParaRPr>
          </a:p>
          <a:p>
            <a:pPr indent="-323850" lvl="0" marL="457200" rtl="0" algn="l">
              <a:lnSpc>
                <a:spcPct val="100000"/>
              </a:lnSpc>
              <a:spcBef>
                <a:spcPts val="0"/>
              </a:spcBef>
              <a:spcAft>
                <a:spcPts val="0"/>
              </a:spcAft>
              <a:buSzPts val="1500"/>
              <a:buFont typeface="Calibri"/>
              <a:buChar char="●"/>
            </a:pPr>
            <a:r>
              <a:rPr lang="en-US" sz="1500">
                <a:solidFill>
                  <a:srgbClr val="3C4743"/>
                </a:solidFill>
                <a:latin typeface="Calibri"/>
                <a:ea typeface="Calibri"/>
                <a:cs typeface="Calibri"/>
                <a:sym typeface="Calibri"/>
              </a:rPr>
              <a:t>You can practise fluency, skill based questions on Corbett maths</a:t>
            </a:r>
            <a:r>
              <a:rPr lang="en-US" sz="1500">
                <a:solidFill>
                  <a:srgbClr val="3C4743"/>
                </a:solidFill>
                <a:uFill>
                  <a:noFill/>
                </a:uFill>
                <a:latin typeface="Calibri"/>
                <a:ea typeface="Calibri"/>
                <a:cs typeface="Calibri"/>
                <a:sym typeface="Calibri"/>
                <a:hlinkClick r:id="rId8">
                  <a:extLst>
                    <a:ext uri="{A12FA001-AC4F-418D-AE19-62706E023703}">
                      <ahyp:hlinkClr val="tx"/>
                    </a:ext>
                  </a:extLst>
                </a:hlinkClick>
              </a:rPr>
              <a:t> </a:t>
            </a:r>
            <a:r>
              <a:rPr lang="en-US" sz="1500" u="sng">
                <a:solidFill>
                  <a:schemeClr val="hlink"/>
                </a:solidFill>
                <a:latin typeface="Calibri"/>
                <a:ea typeface="Calibri"/>
                <a:cs typeface="Calibri"/>
                <a:sym typeface="Calibri"/>
                <a:hlinkClick r:id="rId9"/>
              </a:rPr>
              <a:t>Videos and Worksheets – Corbettmaths</a:t>
            </a:r>
            <a:r>
              <a:rPr lang="en-US" sz="1500">
                <a:solidFill>
                  <a:srgbClr val="3C4743"/>
                </a:solidFill>
                <a:latin typeface="Calibri"/>
                <a:ea typeface="Calibri"/>
                <a:cs typeface="Calibri"/>
                <a:sym typeface="Calibri"/>
              </a:rPr>
              <a:t>. They also have videos and answers to help you.</a:t>
            </a:r>
            <a:endParaRPr sz="1500">
              <a:solidFill>
                <a:srgbClr val="3C4743"/>
              </a:solidFill>
              <a:latin typeface="Calibri"/>
              <a:ea typeface="Calibri"/>
              <a:cs typeface="Calibri"/>
              <a:sym typeface="Calibri"/>
            </a:endParaRPr>
          </a:p>
        </p:txBody>
      </p:sp>
      <p:pic>
        <p:nvPicPr>
          <p:cNvPr id="232" name="Google Shape;232;p12"/>
          <p:cNvPicPr preferRelativeResize="0"/>
          <p:nvPr/>
        </p:nvPicPr>
        <p:blipFill>
          <a:blip r:embed="rId10">
            <a:alphaModFix/>
          </a:blip>
          <a:stretch>
            <a:fillRect/>
          </a:stretch>
        </p:blipFill>
        <p:spPr>
          <a:xfrm>
            <a:off x="5592859" y="3458324"/>
            <a:ext cx="1045441" cy="11761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13"/>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239" name="Google Shape;239;p13"/>
          <p:cNvSpPr/>
          <p:nvPr/>
        </p:nvSpPr>
        <p:spPr>
          <a:xfrm>
            <a:off x="0" y="398432"/>
            <a:ext cx="2330461"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Science</a:t>
            </a:r>
            <a:endParaRPr/>
          </a:p>
        </p:txBody>
      </p:sp>
      <p:sp>
        <p:nvSpPr>
          <p:cNvPr id="240" name="Google Shape;240;p13"/>
          <p:cNvSpPr txBox="1"/>
          <p:nvPr/>
        </p:nvSpPr>
        <p:spPr>
          <a:xfrm>
            <a:off x="2232825" y="738371"/>
            <a:ext cx="3501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241" name="Google Shape;241;p13"/>
          <p:cNvGraphicFramePr/>
          <p:nvPr/>
        </p:nvGraphicFramePr>
        <p:xfrm>
          <a:off x="0" y="1379749"/>
          <a:ext cx="3000000" cy="3000000"/>
        </p:xfrm>
        <a:graphic>
          <a:graphicData uri="http://schemas.openxmlformats.org/drawingml/2006/table">
            <a:tbl>
              <a:tblPr bandRow="1" firstRow="1">
                <a:noFill/>
                <a:tableStyleId>{F2CF11A8-FC61-48DB-BD23-94D07A15B7C0}</a:tableStyleId>
              </a:tblPr>
              <a:tblGrid>
                <a:gridCol w="879225"/>
                <a:gridCol w="767750"/>
                <a:gridCol w="5211000"/>
              </a:tblGrid>
              <a:tr h="53742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212700">
                <a:tc>
                  <a:txBody>
                    <a:bodyPr/>
                    <a:lstStyle/>
                    <a:p>
                      <a:pPr indent="0" lvl="0" marL="0" marR="0" rtl="0" algn="ctr">
                        <a:spcBef>
                          <a:spcPts val="0"/>
                        </a:spcBef>
                        <a:spcAft>
                          <a:spcPts val="0"/>
                        </a:spcAft>
                        <a:buNone/>
                      </a:pPr>
                      <a:r>
                        <a:rPr lang="en-US" sz="1200">
                          <a:solidFill>
                            <a:schemeClr val="dk1"/>
                          </a:solidFill>
                        </a:rPr>
                        <a:t>Biology Paper 1</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200"/>
                        <a:t>Tuesday 16 May</a:t>
                      </a:r>
                      <a:endParaRPr b="1" sz="120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en-US" sz="1100" u="none" strike="noStrike">
                          <a:solidFill>
                            <a:schemeClr val="dk1"/>
                          </a:solidFill>
                          <a:latin typeface="Calibri"/>
                          <a:ea typeface="Calibri"/>
                          <a:cs typeface="Calibri"/>
                          <a:sym typeface="Calibri"/>
                        </a:rPr>
                        <a:t>Cell Biology; Organisation; Infection and response; and Bioenergetics.</a:t>
                      </a:r>
                      <a:endParaRPr sz="110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58275">
                <a:tc>
                  <a:txBody>
                    <a:bodyPr/>
                    <a:lstStyle/>
                    <a:p>
                      <a:pPr indent="0" lvl="0" marL="0" marR="0" rtl="0" algn="ctr">
                        <a:lnSpc>
                          <a:spcPct val="100000"/>
                        </a:lnSpc>
                        <a:spcBef>
                          <a:spcPts val="0"/>
                        </a:spcBef>
                        <a:spcAft>
                          <a:spcPts val="0"/>
                        </a:spcAft>
                        <a:buClr>
                          <a:schemeClr val="dk1"/>
                        </a:buClr>
                        <a:buSzPts val="1200"/>
                        <a:buFont typeface="Calibri"/>
                        <a:buNone/>
                      </a:pPr>
                      <a:r>
                        <a:rPr lang="en-US" sz="1200">
                          <a:solidFill>
                            <a:schemeClr val="dk1"/>
                          </a:solidFill>
                        </a:rPr>
                        <a:t>Biology Paper 2</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200"/>
                        <a:t>Friday </a:t>
                      </a:r>
                      <a:endParaRPr b="1" sz="1200"/>
                    </a:p>
                    <a:p>
                      <a:pPr indent="0" lvl="0" marL="0" marR="0" rtl="0" algn="ctr">
                        <a:spcBef>
                          <a:spcPts val="0"/>
                        </a:spcBef>
                        <a:spcAft>
                          <a:spcPts val="0"/>
                        </a:spcAft>
                        <a:buNone/>
                      </a:pPr>
                      <a:r>
                        <a:rPr b="1" lang="en-US" sz="1200"/>
                        <a:t>9 June</a:t>
                      </a:r>
                      <a:endParaRPr b="1" sz="120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en-US" sz="1100" u="none" strike="noStrike">
                          <a:solidFill>
                            <a:schemeClr val="dk1"/>
                          </a:solidFill>
                          <a:latin typeface="Calibri"/>
                          <a:ea typeface="Calibri"/>
                          <a:cs typeface="Calibri"/>
                          <a:sym typeface="Calibri"/>
                        </a:rPr>
                        <a:t>Homeostasis and response; Inheritance, variation and evolution; and Ecology.</a:t>
                      </a:r>
                      <a:endParaRPr sz="110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58275">
                <a:tc>
                  <a:txBody>
                    <a:bodyPr/>
                    <a:lstStyle/>
                    <a:p>
                      <a:pPr indent="0" lvl="0" marL="0" marR="0" rtl="0" algn="ctr">
                        <a:spcBef>
                          <a:spcPts val="0"/>
                        </a:spcBef>
                        <a:spcAft>
                          <a:spcPts val="0"/>
                        </a:spcAft>
                        <a:buNone/>
                      </a:pPr>
                      <a:r>
                        <a:rPr lang="en-US" sz="1200">
                          <a:solidFill>
                            <a:schemeClr val="dk1"/>
                          </a:solidFill>
                        </a:rPr>
                        <a:t>Chemistry Paper 1</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200"/>
                        <a:buFont typeface="Calibri"/>
                        <a:buNone/>
                      </a:pPr>
                      <a:r>
                        <a:rPr b="1" lang="en-US" sz="1200"/>
                        <a:t>Monday 22 May</a:t>
                      </a:r>
                      <a:endParaRPr b="1" sz="120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US" sz="1100"/>
                        <a:t>Fundamental</a:t>
                      </a:r>
                      <a:r>
                        <a:rPr lang="en-US" sz="1100"/>
                        <a:t> topics - </a:t>
                      </a:r>
                      <a:r>
                        <a:rPr b="0" i="0" lang="en-US" sz="1100" u="none" strike="noStrike">
                          <a:solidFill>
                            <a:schemeClr val="dk1"/>
                          </a:solidFill>
                          <a:latin typeface="Calibri"/>
                          <a:ea typeface="Calibri"/>
                          <a:cs typeface="Calibri"/>
                          <a:sym typeface="Calibri"/>
                        </a:rPr>
                        <a:t>Atomic structure and the periodic table; Bonding, structure, and the properties of matter; Quantitative chemistry; </a:t>
                      </a:r>
                      <a:endParaRPr b="0" i="0" sz="1100" u="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lang="en-US" sz="1100"/>
                        <a:t>Chemical</a:t>
                      </a:r>
                      <a:r>
                        <a:rPr lang="en-US" sz="1100"/>
                        <a:t> Reactions - </a:t>
                      </a:r>
                      <a:r>
                        <a:rPr b="0" i="0" lang="en-US" sz="1100" u="none" strike="noStrike">
                          <a:solidFill>
                            <a:schemeClr val="dk1"/>
                          </a:solidFill>
                          <a:latin typeface="Calibri"/>
                          <a:ea typeface="Calibri"/>
                          <a:cs typeface="Calibri"/>
                          <a:sym typeface="Calibri"/>
                        </a:rPr>
                        <a:t>Chemical changes; and Energy changes.</a:t>
                      </a:r>
                      <a:endParaRPr sz="110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58275">
                <a:tc>
                  <a:txBody>
                    <a:bodyPr/>
                    <a:lstStyle/>
                    <a:p>
                      <a:pPr indent="0" lvl="0" marL="0" marR="0" rtl="0" algn="ctr">
                        <a:lnSpc>
                          <a:spcPct val="100000"/>
                        </a:lnSpc>
                        <a:spcBef>
                          <a:spcPts val="0"/>
                        </a:spcBef>
                        <a:spcAft>
                          <a:spcPts val="0"/>
                        </a:spcAft>
                        <a:buClr>
                          <a:schemeClr val="dk1"/>
                        </a:buClr>
                        <a:buSzPts val="1200"/>
                        <a:buFont typeface="Calibri"/>
                        <a:buNone/>
                      </a:pPr>
                      <a:r>
                        <a:rPr lang="en-US" sz="1200">
                          <a:solidFill>
                            <a:schemeClr val="dk1"/>
                          </a:solidFill>
                        </a:rPr>
                        <a:t>Chemistry Paper 2</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200"/>
                        <a:t>Tuesday 13 June</a:t>
                      </a:r>
                      <a:endParaRPr b="1" sz="120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0" i="0" lang="en-US" sz="1100" u="none" strike="noStrike">
                          <a:solidFill>
                            <a:schemeClr val="dk1"/>
                          </a:solidFill>
                          <a:latin typeface="Calibri"/>
                          <a:ea typeface="Calibri"/>
                          <a:cs typeface="Calibri"/>
                          <a:sym typeface="Calibri"/>
                        </a:rPr>
                        <a:t>The rate and extent of chemical change; Organic chemistry; Chemical analysis; Chemistry of the atmosphere; and Using resources.</a:t>
                      </a:r>
                      <a:r>
                        <a:rPr b="0" i="1" lang="en-US" sz="1100" u="none" strike="noStrike">
                          <a:solidFill>
                            <a:schemeClr val="dk1"/>
                          </a:solidFill>
                          <a:latin typeface="Calibri"/>
                          <a:ea typeface="Calibri"/>
                          <a:cs typeface="Calibri"/>
                          <a:sym typeface="Calibri"/>
                        </a:rPr>
                        <a:t> (Plus </a:t>
                      </a:r>
                      <a:r>
                        <a:rPr i="1" lang="en-US" sz="1100"/>
                        <a:t> fundamental topics)</a:t>
                      </a:r>
                      <a:endParaRPr i="1" sz="110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58275">
                <a:tc>
                  <a:txBody>
                    <a:bodyPr/>
                    <a:lstStyle/>
                    <a:p>
                      <a:pPr indent="0" lvl="0" marL="0" marR="0" rtl="0" algn="ctr">
                        <a:spcBef>
                          <a:spcPts val="0"/>
                        </a:spcBef>
                        <a:spcAft>
                          <a:spcPts val="0"/>
                        </a:spcAft>
                        <a:buNone/>
                      </a:pPr>
                      <a:r>
                        <a:rPr lang="en-US" sz="1200">
                          <a:solidFill>
                            <a:schemeClr val="dk1"/>
                          </a:solidFill>
                        </a:rPr>
                        <a:t>Physics Paper 1</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200"/>
                        <a:t>Thursday 25 May</a:t>
                      </a:r>
                      <a:endParaRPr b="1" sz="120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en-US" sz="1100" u="none" strike="noStrike">
                          <a:solidFill>
                            <a:schemeClr val="dk1"/>
                          </a:solidFill>
                          <a:latin typeface="Calibri"/>
                          <a:ea typeface="Calibri"/>
                          <a:cs typeface="Calibri"/>
                          <a:sym typeface="Calibri"/>
                        </a:rPr>
                        <a:t>Energy; Electricity; Particle model of matter; and Atomic structure.</a:t>
                      </a:r>
                      <a:endParaRPr sz="110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58275">
                <a:tc>
                  <a:txBody>
                    <a:bodyPr/>
                    <a:lstStyle/>
                    <a:p>
                      <a:pPr indent="0" lvl="0" marL="0" marR="0" rtl="0" algn="ctr">
                        <a:lnSpc>
                          <a:spcPct val="100000"/>
                        </a:lnSpc>
                        <a:spcBef>
                          <a:spcPts val="0"/>
                        </a:spcBef>
                        <a:spcAft>
                          <a:spcPts val="0"/>
                        </a:spcAft>
                        <a:buClr>
                          <a:schemeClr val="dk1"/>
                        </a:buClr>
                        <a:buSzPts val="1200"/>
                        <a:buFont typeface="Calibri"/>
                        <a:buNone/>
                      </a:pPr>
                      <a:r>
                        <a:rPr lang="en-US" sz="1200">
                          <a:solidFill>
                            <a:schemeClr val="dk1"/>
                          </a:solidFill>
                        </a:rPr>
                        <a:t>Physics</a:t>
                      </a:r>
                      <a:r>
                        <a:rPr lang="en-US" sz="1200">
                          <a:solidFill>
                            <a:schemeClr val="dk1"/>
                          </a:solidFill>
                        </a:rPr>
                        <a:t> </a:t>
                      </a:r>
                      <a:r>
                        <a:rPr lang="en-US" sz="1200">
                          <a:solidFill>
                            <a:schemeClr val="dk1"/>
                          </a:solidFill>
                        </a:rPr>
                        <a:t>Paper 2</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200"/>
                        <a:t>Friday</a:t>
                      </a:r>
                      <a:endParaRPr b="1" sz="1200"/>
                    </a:p>
                    <a:p>
                      <a:pPr indent="0" lvl="0" marL="0" marR="0" rtl="0" algn="ctr">
                        <a:spcBef>
                          <a:spcPts val="0"/>
                        </a:spcBef>
                        <a:spcAft>
                          <a:spcPts val="0"/>
                        </a:spcAft>
                        <a:buNone/>
                      </a:pPr>
                      <a:r>
                        <a:rPr b="1" lang="en-US" sz="1200"/>
                        <a:t> 16 June</a:t>
                      </a:r>
                      <a:endParaRPr b="1" sz="120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en-US" sz="1100" u="none" strike="noStrike">
                          <a:solidFill>
                            <a:schemeClr val="dk1"/>
                          </a:solidFill>
                          <a:latin typeface="Calibri"/>
                          <a:ea typeface="Calibri"/>
                          <a:cs typeface="Calibri"/>
                          <a:sym typeface="Calibri"/>
                        </a:rPr>
                        <a:t>Forces; Waves; and Magnetism and electromagnetism; Space (Physics GCSE only)</a:t>
                      </a:r>
                      <a:endParaRPr sz="110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242" name="Google Shape;242;p13"/>
          <p:cNvSpPr txBox="1"/>
          <p:nvPr/>
        </p:nvSpPr>
        <p:spPr>
          <a:xfrm>
            <a:off x="172800" y="4958250"/>
            <a:ext cx="3322800" cy="4233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Science’s Top Revision Resources</a:t>
            </a:r>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b="1" lang="en-US" sz="1050">
                <a:solidFill>
                  <a:schemeClr val="dk1"/>
                </a:solidFill>
                <a:latin typeface="Calibri"/>
                <a:ea typeface="Calibri"/>
                <a:cs typeface="Calibri"/>
                <a:sym typeface="Calibri"/>
              </a:rPr>
              <a:t>1</a:t>
            </a:r>
            <a:r>
              <a:rPr b="1" lang="en-US" sz="1050">
                <a:solidFill>
                  <a:schemeClr val="dk1"/>
                </a:solidFill>
                <a:latin typeface="Calibri"/>
                <a:ea typeface="Calibri"/>
                <a:cs typeface="Calibri"/>
                <a:sym typeface="Calibri"/>
              </a:rPr>
              <a:t>) Use the science website. </a:t>
            </a:r>
            <a:endParaRPr b="1" sz="1050">
              <a:solidFill>
                <a:schemeClr val="dk1"/>
              </a:solidFill>
              <a:latin typeface="Calibri"/>
              <a:ea typeface="Calibri"/>
              <a:cs typeface="Calibri"/>
              <a:sym typeface="Calibri"/>
            </a:endParaRPr>
          </a:p>
          <a:p>
            <a:pPr indent="0" lvl="0" marL="0" marR="0" rtl="0" algn="l">
              <a:spcBef>
                <a:spcPts val="0"/>
              </a:spcBef>
              <a:spcAft>
                <a:spcPts val="0"/>
              </a:spcAft>
              <a:buNone/>
            </a:pPr>
            <a:r>
              <a:rPr lang="en-US" sz="1050">
                <a:solidFill>
                  <a:schemeClr val="dk1"/>
                </a:solidFill>
                <a:latin typeface="Calibri"/>
                <a:ea typeface="Calibri"/>
                <a:cs typeface="Calibri"/>
                <a:sym typeface="Calibri"/>
              </a:rPr>
              <a:t>Links to revision materials, knowledge organisers, loom videos  and past papers</a:t>
            </a:r>
            <a:endParaRPr sz="1050">
              <a:solidFill>
                <a:schemeClr val="dk1"/>
              </a:solidFill>
              <a:latin typeface="Calibri"/>
              <a:ea typeface="Calibri"/>
              <a:cs typeface="Calibri"/>
              <a:sym typeface="Calibri"/>
            </a:endParaRPr>
          </a:p>
          <a:p>
            <a:pPr indent="0" lvl="0" marL="0" marR="0" rtl="0" algn="l">
              <a:spcBef>
                <a:spcPts val="0"/>
              </a:spcBef>
              <a:spcAft>
                <a:spcPts val="0"/>
              </a:spcAft>
              <a:buNone/>
            </a:pPr>
            <a:r>
              <a:rPr b="1" lang="en-US" sz="1050">
                <a:solidFill>
                  <a:schemeClr val="dk1"/>
                </a:solidFill>
                <a:latin typeface="Calibri"/>
                <a:ea typeface="Calibri"/>
                <a:cs typeface="Calibri"/>
                <a:sym typeface="Calibri"/>
              </a:rPr>
              <a:t>2) Your subject google classroom </a:t>
            </a:r>
            <a:endParaRPr b="1" sz="1050">
              <a:solidFill>
                <a:schemeClr val="dk1"/>
              </a:solidFill>
              <a:latin typeface="Calibri"/>
              <a:ea typeface="Calibri"/>
              <a:cs typeface="Calibri"/>
              <a:sym typeface="Calibri"/>
            </a:endParaRPr>
          </a:p>
          <a:p>
            <a:pPr indent="0" lvl="0" marL="0" marR="0" rtl="0" algn="l">
              <a:spcBef>
                <a:spcPts val="0"/>
              </a:spcBef>
              <a:spcAft>
                <a:spcPts val="0"/>
              </a:spcAft>
              <a:buNone/>
            </a:pPr>
            <a:r>
              <a:rPr lang="en-US" sz="1050">
                <a:solidFill>
                  <a:schemeClr val="dk1"/>
                </a:solidFill>
                <a:latin typeface="Calibri"/>
                <a:ea typeface="Calibri"/>
                <a:cs typeface="Calibri"/>
                <a:sym typeface="Calibri"/>
              </a:rPr>
              <a:t>Links to a range of revision and lesson content</a:t>
            </a:r>
            <a:endParaRPr sz="1050">
              <a:solidFill>
                <a:schemeClr val="dk1"/>
              </a:solidFill>
              <a:latin typeface="Calibri"/>
              <a:ea typeface="Calibri"/>
              <a:cs typeface="Calibri"/>
              <a:sym typeface="Calibri"/>
            </a:endParaRPr>
          </a:p>
          <a:p>
            <a:pPr indent="0" lvl="0" marL="0" marR="0" rtl="0" algn="l">
              <a:spcBef>
                <a:spcPts val="0"/>
              </a:spcBef>
              <a:spcAft>
                <a:spcPts val="0"/>
              </a:spcAft>
              <a:buNone/>
            </a:pPr>
            <a:r>
              <a:rPr b="1" lang="en-US" sz="1050">
                <a:solidFill>
                  <a:schemeClr val="dk1"/>
                </a:solidFill>
                <a:latin typeface="Calibri"/>
                <a:ea typeface="Calibri"/>
                <a:cs typeface="Calibri"/>
                <a:sym typeface="Calibri"/>
              </a:rPr>
              <a:t>3)Kerboodle</a:t>
            </a:r>
            <a:endParaRPr b="1" sz="1050">
              <a:solidFill>
                <a:schemeClr val="dk1"/>
              </a:solidFill>
              <a:latin typeface="Calibri"/>
              <a:ea typeface="Calibri"/>
              <a:cs typeface="Calibri"/>
              <a:sym typeface="Calibri"/>
            </a:endParaRPr>
          </a:p>
          <a:p>
            <a:pPr indent="0" lvl="0" marL="0" marR="0" rtl="0" algn="l">
              <a:spcBef>
                <a:spcPts val="0"/>
              </a:spcBef>
              <a:spcAft>
                <a:spcPts val="0"/>
              </a:spcAft>
              <a:buNone/>
            </a:pPr>
            <a:r>
              <a:rPr lang="en-US" sz="1050">
                <a:solidFill>
                  <a:schemeClr val="dk1"/>
                </a:solidFill>
                <a:latin typeface="Calibri"/>
                <a:ea typeface="Calibri"/>
                <a:cs typeface="Calibri"/>
                <a:sym typeface="Calibri"/>
              </a:rPr>
              <a:t>Log in for videos, podcasts, questions and practice quiziz.</a:t>
            </a:r>
            <a:endParaRPr sz="1050">
              <a:solidFill>
                <a:schemeClr val="dk1"/>
              </a:solidFill>
              <a:latin typeface="Calibri"/>
              <a:ea typeface="Calibri"/>
              <a:cs typeface="Calibri"/>
              <a:sym typeface="Calibri"/>
            </a:endParaRPr>
          </a:p>
          <a:p>
            <a:pPr indent="0" lvl="0" marL="0" rtl="0" algn="l">
              <a:spcBef>
                <a:spcPts val="0"/>
              </a:spcBef>
              <a:spcAft>
                <a:spcPts val="0"/>
              </a:spcAft>
              <a:buNone/>
            </a:pPr>
            <a:r>
              <a:rPr b="1" lang="en-US" sz="1050">
                <a:solidFill>
                  <a:schemeClr val="dk1"/>
                </a:solidFill>
                <a:latin typeface="Calibri"/>
                <a:ea typeface="Calibri"/>
                <a:cs typeface="Calibri"/>
                <a:sym typeface="Calibri"/>
              </a:rPr>
              <a:t>4)Seneca Learning </a:t>
            </a:r>
            <a:r>
              <a:rPr lang="en-US" sz="1050">
                <a:solidFill>
                  <a:schemeClr val="dk1"/>
                </a:solidFill>
                <a:latin typeface="Calibri"/>
                <a:ea typeface="Calibri"/>
                <a:cs typeface="Calibri"/>
                <a:sym typeface="Calibri"/>
              </a:rPr>
              <a:t> </a:t>
            </a:r>
            <a:r>
              <a:rPr lang="en-US" sz="1050" u="sng">
                <a:solidFill>
                  <a:schemeClr val="dk1"/>
                </a:solidFill>
                <a:latin typeface="Calibri"/>
                <a:ea typeface="Calibri"/>
                <a:cs typeface="Calibri"/>
                <a:sym typeface="Calibri"/>
                <a:hlinkClick r:id="rId3">
                  <a:extLst>
                    <a:ext uri="{A12FA001-AC4F-418D-AE19-62706E023703}">
                      <ahyp:hlinkClr val="tx"/>
                    </a:ext>
                  </a:extLst>
                </a:hlinkClick>
              </a:rPr>
              <a:t>www.senecalearning.com</a:t>
            </a:r>
            <a:endParaRPr sz="1050">
              <a:solidFill>
                <a:schemeClr val="dk1"/>
              </a:solidFill>
              <a:latin typeface="Calibri"/>
              <a:ea typeface="Calibri"/>
              <a:cs typeface="Calibri"/>
              <a:sym typeface="Calibri"/>
            </a:endParaRPr>
          </a:p>
          <a:p>
            <a:pPr indent="0" lvl="0" marL="0" rtl="0" algn="l">
              <a:spcBef>
                <a:spcPts val="0"/>
              </a:spcBef>
              <a:spcAft>
                <a:spcPts val="0"/>
              </a:spcAft>
              <a:buNone/>
            </a:pPr>
            <a:r>
              <a:rPr b="1" lang="en-US" sz="1050">
                <a:solidFill>
                  <a:schemeClr val="dk1"/>
                </a:solidFill>
                <a:latin typeface="Calibri"/>
                <a:ea typeface="Calibri"/>
                <a:cs typeface="Calibri"/>
                <a:sym typeface="Calibri"/>
              </a:rPr>
              <a:t>5) Revisely - https://www.revisely.co.uk/</a:t>
            </a:r>
            <a:endParaRPr b="1" sz="1050">
              <a:solidFill>
                <a:schemeClr val="dk1"/>
              </a:solidFill>
              <a:latin typeface="Calibri"/>
              <a:ea typeface="Calibri"/>
              <a:cs typeface="Calibri"/>
              <a:sym typeface="Calibri"/>
            </a:endParaRPr>
          </a:p>
          <a:p>
            <a:pPr indent="0" lvl="0" marL="0" rtl="0" algn="l">
              <a:spcBef>
                <a:spcPts val="0"/>
              </a:spcBef>
              <a:spcAft>
                <a:spcPts val="0"/>
              </a:spcAft>
              <a:buNone/>
            </a:pPr>
            <a:r>
              <a:t/>
            </a:r>
            <a:endParaRPr sz="1050">
              <a:solidFill>
                <a:schemeClr val="dk1"/>
              </a:solidFill>
              <a:latin typeface="Calibri"/>
              <a:ea typeface="Calibri"/>
              <a:cs typeface="Calibri"/>
              <a:sym typeface="Calibri"/>
            </a:endParaRPr>
          </a:p>
          <a:p>
            <a:pPr indent="0" lvl="0" marL="0" rtl="0" algn="l">
              <a:spcBef>
                <a:spcPts val="0"/>
              </a:spcBef>
              <a:spcAft>
                <a:spcPts val="0"/>
              </a:spcAft>
              <a:buNone/>
            </a:pPr>
            <a:r>
              <a:rPr b="1" lang="en-US" sz="1800">
                <a:solidFill>
                  <a:schemeClr val="dk1"/>
                </a:solidFill>
                <a:latin typeface="Calibri"/>
                <a:ea typeface="Calibri"/>
                <a:cs typeface="Calibri"/>
                <a:sym typeface="Calibri"/>
              </a:rPr>
              <a:t>Science’s Top Revision Tip </a:t>
            </a:r>
            <a:r>
              <a:rPr b="1" lang="en-US" sz="2300">
                <a:solidFill>
                  <a:schemeClr val="dk1"/>
                </a:solidFill>
                <a:latin typeface="Calibri"/>
                <a:ea typeface="Calibri"/>
                <a:cs typeface="Calibri"/>
                <a:sym typeface="Calibri"/>
              </a:rPr>
              <a:t>- </a:t>
            </a:r>
            <a:r>
              <a:rPr b="1" i="1" lang="en-US" sz="1600">
                <a:solidFill>
                  <a:srgbClr val="FF0000"/>
                </a:solidFill>
                <a:latin typeface="Calibri"/>
                <a:ea typeface="Calibri"/>
                <a:cs typeface="Calibri"/>
                <a:sym typeface="Calibri"/>
              </a:rPr>
              <a:t>It’s never too late to start</a:t>
            </a:r>
            <a:endParaRPr b="1" i="1" sz="1600">
              <a:solidFill>
                <a:srgbClr val="FF0000"/>
              </a:solidFill>
              <a:latin typeface="Calibri"/>
              <a:ea typeface="Calibri"/>
              <a:cs typeface="Calibri"/>
              <a:sym typeface="Calibri"/>
            </a:endParaRPr>
          </a:p>
          <a:p>
            <a:pPr indent="0" lvl="0" marL="0" rtl="0" algn="l">
              <a:spcBef>
                <a:spcPts val="0"/>
              </a:spcBef>
              <a:spcAft>
                <a:spcPts val="0"/>
              </a:spcAft>
              <a:buNone/>
            </a:pPr>
            <a:r>
              <a:t/>
            </a:r>
            <a:endParaRPr b="1" sz="1600">
              <a:solidFill>
                <a:schemeClr val="dk1"/>
              </a:solidFill>
              <a:latin typeface="Calibri"/>
              <a:ea typeface="Calibri"/>
              <a:cs typeface="Calibri"/>
              <a:sym typeface="Calibri"/>
            </a:endParaRPr>
          </a:p>
          <a:p>
            <a:pPr indent="0" lvl="0" marL="0" marR="0" rtl="0" algn="l">
              <a:spcBef>
                <a:spcPts val="0"/>
              </a:spcBef>
              <a:spcAft>
                <a:spcPts val="0"/>
              </a:spcAft>
              <a:buNone/>
            </a:pPr>
            <a:r>
              <a:rPr i="1" lang="en-US" sz="1100">
                <a:solidFill>
                  <a:schemeClr val="dk1"/>
                </a:solidFill>
                <a:latin typeface="Calibri"/>
                <a:ea typeface="Calibri"/>
                <a:cs typeface="Calibri"/>
                <a:sym typeface="Calibri"/>
              </a:rPr>
              <a:t>Know the exam content -</a:t>
            </a:r>
            <a:r>
              <a:rPr lang="en-US" sz="1100">
                <a:solidFill>
                  <a:schemeClr val="dk1"/>
                </a:solidFill>
                <a:latin typeface="Calibri"/>
                <a:ea typeface="Calibri"/>
                <a:cs typeface="Calibri"/>
                <a:sym typeface="Calibri"/>
              </a:rPr>
              <a:t>, use flash cards, mind maps, seneca and knowledge organisers for knowledge</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i="1" lang="en-US" sz="1100">
                <a:solidFill>
                  <a:schemeClr val="dk1"/>
                </a:solidFill>
                <a:latin typeface="Calibri"/>
                <a:ea typeface="Calibri"/>
                <a:cs typeface="Calibri"/>
                <a:sym typeface="Calibri"/>
              </a:rPr>
              <a:t>Practice your understandin</a:t>
            </a:r>
            <a:r>
              <a:rPr lang="en-US" sz="1100">
                <a:solidFill>
                  <a:schemeClr val="dk1"/>
                </a:solidFill>
                <a:latin typeface="Calibri"/>
                <a:ea typeface="Calibri"/>
                <a:cs typeface="Calibri"/>
                <a:sym typeface="Calibri"/>
              </a:rPr>
              <a:t>g  - quick progress checks - kerboodle, Quizziz</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i="1" lang="en-US" sz="1100">
                <a:solidFill>
                  <a:schemeClr val="dk1"/>
                </a:solidFill>
                <a:latin typeface="Calibri"/>
                <a:ea typeface="Calibri"/>
                <a:cs typeface="Calibri"/>
                <a:sym typeface="Calibri"/>
              </a:rPr>
              <a:t>Apply your knowledge </a:t>
            </a:r>
            <a:r>
              <a:rPr lang="en-US" sz="1100">
                <a:solidFill>
                  <a:schemeClr val="dk1"/>
                </a:solidFill>
                <a:latin typeface="Calibri"/>
                <a:ea typeface="Calibri"/>
                <a:cs typeface="Calibri"/>
                <a:sym typeface="Calibri"/>
              </a:rPr>
              <a:t>- past paper questions - don’t forget to check answer and make improvements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pic>
        <p:nvPicPr>
          <p:cNvPr id="243" name="Google Shape;243;p13"/>
          <p:cNvPicPr preferRelativeResize="0"/>
          <p:nvPr/>
        </p:nvPicPr>
        <p:blipFill rotWithShape="1">
          <a:blip r:embed="rId4">
            <a:alphaModFix/>
          </a:blip>
          <a:srcRect b="0" l="0" r="0" t="0"/>
          <a:stretch/>
        </p:blipFill>
        <p:spPr>
          <a:xfrm>
            <a:off x="5600054" y="70893"/>
            <a:ext cx="1086728" cy="1255361"/>
          </a:xfrm>
          <a:prstGeom prst="rect">
            <a:avLst/>
          </a:prstGeom>
          <a:noFill/>
          <a:ln>
            <a:noFill/>
          </a:ln>
        </p:spPr>
      </p:pic>
      <p:pic>
        <p:nvPicPr>
          <p:cNvPr id="244" name="Google Shape;244;p13"/>
          <p:cNvPicPr preferRelativeResize="0"/>
          <p:nvPr/>
        </p:nvPicPr>
        <p:blipFill rotWithShape="1">
          <a:blip r:embed="rId5">
            <a:alphaModFix/>
          </a:blip>
          <a:srcRect b="17328" l="0" r="0" t="0"/>
          <a:stretch/>
        </p:blipFill>
        <p:spPr>
          <a:xfrm>
            <a:off x="4296313" y="5757025"/>
            <a:ext cx="1888825" cy="1908600"/>
          </a:xfrm>
          <a:prstGeom prst="rect">
            <a:avLst/>
          </a:prstGeom>
          <a:noFill/>
          <a:ln>
            <a:noFill/>
          </a:ln>
        </p:spPr>
      </p:pic>
      <p:sp>
        <p:nvSpPr>
          <p:cNvPr id="245" name="Google Shape;245;p13"/>
          <p:cNvSpPr txBox="1"/>
          <p:nvPr/>
        </p:nvSpPr>
        <p:spPr>
          <a:xfrm>
            <a:off x="3880875" y="7921250"/>
            <a:ext cx="27822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Font typeface="Arial"/>
              <a:buNone/>
            </a:pPr>
            <a:r>
              <a:rPr b="1" lang="en-US" sz="1100">
                <a:solidFill>
                  <a:schemeClr val="dk1"/>
                </a:solidFill>
                <a:latin typeface="Calibri"/>
                <a:ea typeface="Calibri"/>
                <a:cs typeface="Calibri"/>
                <a:sym typeface="Calibri"/>
              </a:rPr>
              <a:t>Ask your teachers for support -</a:t>
            </a:r>
            <a:endParaRPr b="1" sz="1100">
              <a:solidFill>
                <a:schemeClr val="dk1"/>
              </a:solidFill>
              <a:latin typeface="Calibri"/>
              <a:ea typeface="Calibri"/>
              <a:cs typeface="Calibri"/>
              <a:sym typeface="Calibri"/>
            </a:endParaRPr>
          </a:p>
          <a:p>
            <a:pPr indent="0" lvl="0" marL="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b="1" lang="en-US" sz="1100">
                <a:solidFill>
                  <a:schemeClr val="dk1"/>
                </a:solidFill>
                <a:latin typeface="Calibri"/>
                <a:ea typeface="Calibri"/>
                <a:cs typeface="Calibri"/>
                <a:sym typeface="Calibri"/>
              </a:rPr>
              <a:t>Attend science clinic - Wednesday E6 3.30</a:t>
            </a:r>
            <a:endParaRPr>
              <a:latin typeface="Calibri"/>
              <a:ea typeface="Calibri"/>
              <a:cs typeface="Calibri"/>
              <a:sym typeface="Calibri"/>
            </a:endParaRPr>
          </a:p>
        </p:txBody>
      </p:sp>
      <p:sp>
        <p:nvSpPr>
          <p:cNvPr id="246" name="Google Shape;246;p13"/>
          <p:cNvSpPr txBox="1"/>
          <p:nvPr/>
        </p:nvSpPr>
        <p:spPr>
          <a:xfrm>
            <a:off x="4332763" y="5070300"/>
            <a:ext cx="18159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600">
                <a:solidFill>
                  <a:srgbClr val="009688"/>
                </a:solidFill>
              </a:rPr>
              <a:t>Science website</a:t>
            </a:r>
            <a:endParaRPr b="1" sz="1600">
              <a:solidFill>
                <a:srgbClr val="009688"/>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5"/>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253" name="Google Shape;253;p15"/>
          <p:cNvSpPr/>
          <p:nvPr/>
        </p:nvSpPr>
        <p:spPr>
          <a:xfrm>
            <a:off x="0" y="1351725"/>
            <a:ext cx="6858000" cy="923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700" cap="none">
                <a:solidFill>
                  <a:srgbClr val="00B050"/>
                </a:solidFill>
                <a:latin typeface="Calibri"/>
                <a:ea typeface="Calibri"/>
                <a:cs typeface="Calibri"/>
                <a:sym typeface="Calibri"/>
              </a:rPr>
              <a:t>History &amp; </a:t>
            </a:r>
            <a:r>
              <a:rPr b="1" lang="en-US" sz="4700">
                <a:solidFill>
                  <a:srgbClr val="00B050"/>
                </a:solidFill>
                <a:latin typeface="Calibri"/>
                <a:ea typeface="Calibri"/>
                <a:cs typeface="Calibri"/>
                <a:sym typeface="Calibri"/>
              </a:rPr>
              <a:t>Ancient</a:t>
            </a:r>
            <a:r>
              <a:rPr b="1" lang="en-US" sz="4700" cap="none">
                <a:solidFill>
                  <a:srgbClr val="00B050"/>
                </a:solidFill>
                <a:latin typeface="Calibri"/>
                <a:ea typeface="Calibri"/>
                <a:cs typeface="Calibri"/>
                <a:sym typeface="Calibri"/>
              </a:rPr>
              <a:t> History</a:t>
            </a:r>
            <a:endParaRPr sz="700"/>
          </a:p>
        </p:txBody>
      </p:sp>
      <p:pic>
        <p:nvPicPr>
          <p:cNvPr id="254" name="Google Shape;254;p15"/>
          <p:cNvPicPr preferRelativeResize="0"/>
          <p:nvPr/>
        </p:nvPicPr>
        <p:blipFill rotWithShape="1">
          <a:blip r:embed="rId3">
            <a:alphaModFix/>
          </a:blip>
          <a:srcRect b="0" l="0" r="0" t="0"/>
          <a:stretch/>
        </p:blipFill>
        <p:spPr>
          <a:xfrm>
            <a:off x="5483807" y="233831"/>
            <a:ext cx="1132728" cy="1283676"/>
          </a:xfrm>
          <a:prstGeom prst="rect">
            <a:avLst/>
          </a:prstGeom>
          <a:noFill/>
          <a:ln>
            <a:noFill/>
          </a:ln>
        </p:spPr>
      </p:pic>
      <p:graphicFrame>
        <p:nvGraphicFramePr>
          <p:cNvPr id="255" name="Google Shape;255;p15"/>
          <p:cNvGraphicFramePr/>
          <p:nvPr/>
        </p:nvGraphicFramePr>
        <p:xfrm>
          <a:off x="670725" y="2504850"/>
          <a:ext cx="3000000" cy="3000000"/>
        </p:xfrm>
        <a:graphic>
          <a:graphicData uri="http://schemas.openxmlformats.org/drawingml/2006/table">
            <a:tbl>
              <a:tblPr>
                <a:solidFill>
                  <a:srgbClr val="E9EFF7"/>
                </a:solidFill>
                <a:tableStyleId>{D68A553C-91B7-4F9B-9870-CB2B8751B55C}</a:tableStyleId>
              </a:tblPr>
              <a:tblGrid>
                <a:gridCol w="800100"/>
                <a:gridCol w="1228725"/>
                <a:gridCol w="3362325"/>
              </a:tblGrid>
              <a:tr h="714375">
                <a:tc>
                  <a:txBody>
                    <a:bodyPr/>
                    <a:lstStyle/>
                    <a:p>
                      <a:pPr indent="0" lvl="0" marL="0" rtl="0" algn="l">
                        <a:lnSpc>
                          <a:spcPct val="115000"/>
                        </a:lnSpc>
                        <a:spcBef>
                          <a:spcPts val="1200"/>
                        </a:spcBef>
                        <a:spcAft>
                          <a:spcPts val="0"/>
                        </a:spcAft>
                        <a:buNone/>
                      </a:pPr>
                      <a:r>
                        <a:rPr lang="en-US" sz="700">
                          <a:highlight>
                            <a:srgbClr val="E9EFF7"/>
                          </a:highlight>
                          <a:latin typeface="Times New Roman"/>
                          <a:ea typeface="Times New Roman"/>
                          <a:cs typeface="Times New Roman"/>
                          <a:sym typeface="Times New Roman"/>
                        </a:rPr>
                        <a:t> </a:t>
                      </a:r>
                      <a:endParaRPr sz="700">
                        <a:highlight>
                          <a:srgbClr val="E9EFF7"/>
                        </a:highlight>
                        <a:latin typeface="Times New Roman"/>
                        <a:ea typeface="Times New Roman"/>
                        <a:cs typeface="Times New Roman"/>
                        <a:sym typeface="Times New Roman"/>
                      </a:endParaRPr>
                    </a:p>
                    <a:p>
                      <a:pPr indent="0" lvl="0" marL="0" rtl="0" algn="ctr">
                        <a:lnSpc>
                          <a:spcPct val="115000"/>
                        </a:lnSpc>
                        <a:spcBef>
                          <a:spcPts val="1200"/>
                        </a:spcBef>
                        <a:spcAft>
                          <a:spcPts val="0"/>
                        </a:spcAft>
                        <a:buNone/>
                      </a:pPr>
                      <a:r>
                        <a:rPr lang="en-US" sz="700">
                          <a:highlight>
                            <a:srgbClr val="E9EFF7"/>
                          </a:highlight>
                        </a:rPr>
                        <a:t>History Paper 1</a:t>
                      </a:r>
                      <a:endParaRPr sz="700">
                        <a:highlight>
                          <a:srgbClr val="E9EFF7"/>
                        </a:highlight>
                      </a:endParaRPr>
                    </a:p>
                    <a:p>
                      <a:pPr indent="0" lvl="0" marL="0" rtl="0" algn="ctr">
                        <a:lnSpc>
                          <a:spcPct val="115000"/>
                        </a:lnSpc>
                        <a:spcBef>
                          <a:spcPts val="1200"/>
                        </a:spcBef>
                        <a:spcAft>
                          <a:spcPts val="1200"/>
                        </a:spcAft>
                        <a:buNone/>
                      </a:pPr>
                      <a:r>
                        <a:rPr lang="en-US" sz="700">
                          <a:highlight>
                            <a:srgbClr val="E9EFF7"/>
                          </a:highlight>
                        </a:rPr>
                        <a:t>2 hours</a:t>
                      </a:r>
                      <a:endParaRPr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0" lvl="0" marL="0" rtl="0" algn="ctr">
                        <a:lnSpc>
                          <a:spcPct val="115000"/>
                        </a:lnSpc>
                        <a:spcBef>
                          <a:spcPts val="1200"/>
                        </a:spcBef>
                        <a:spcAft>
                          <a:spcPts val="1200"/>
                        </a:spcAft>
                        <a:buNone/>
                      </a:pPr>
                      <a:r>
                        <a:rPr b="1" lang="en-US" sz="700">
                          <a:highlight>
                            <a:srgbClr val="E9EFF7"/>
                          </a:highlight>
                        </a:rPr>
                        <a:t>Thursday 18th May (AM)</a:t>
                      </a:r>
                      <a:endParaRPr b="1"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0" lvl="0" marL="0" rtl="0" algn="l">
                        <a:lnSpc>
                          <a:spcPct val="115000"/>
                        </a:lnSpc>
                        <a:spcBef>
                          <a:spcPts val="1200"/>
                        </a:spcBef>
                        <a:spcAft>
                          <a:spcPts val="0"/>
                        </a:spcAft>
                        <a:buNone/>
                      </a:pPr>
                      <a:r>
                        <a:rPr b="1" lang="en-US" sz="700">
                          <a:highlight>
                            <a:srgbClr val="E9EFF7"/>
                          </a:highlight>
                        </a:rPr>
                        <a:t>Section A – Voyages of Discovery and Conquest of the Americas 1492-1522 (Aztecs)</a:t>
                      </a:r>
                      <a:endParaRPr b="1" sz="700">
                        <a:highlight>
                          <a:srgbClr val="E9EFF7"/>
                        </a:highlight>
                      </a:endParaRPr>
                    </a:p>
                    <a:p>
                      <a:pPr indent="0" lvl="0" marL="0" rtl="0" algn="l">
                        <a:lnSpc>
                          <a:spcPct val="115000"/>
                        </a:lnSpc>
                        <a:spcBef>
                          <a:spcPts val="1200"/>
                        </a:spcBef>
                        <a:spcAft>
                          <a:spcPts val="1200"/>
                        </a:spcAft>
                        <a:buNone/>
                      </a:pPr>
                      <a:r>
                        <a:rPr b="1" lang="en-US" sz="700">
                          <a:highlight>
                            <a:srgbClr val="E9EFF7"/>
                          </a:highlight>
                        </a:rPr>
                        <a:t>Section B – Empire, Reform and War in Britain 1890-1918</a:t>
                      </a:r>
                      <a:endParaRPr b="1"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r>
              <a:tr h="466725">
                <a:tc>
                  <a:txBody>
                    <a:bodyPr/>
                    <a:lstStyle/>
                    <a:p>
                      <a:pPr indent="0" lvl="0" marL="0" rtl="0" algn="ctr">
                        <a:lnSpc>
                          <a:spcPct val="115000"/>
                        </a:lnSpc>
                        <a:spcBef>
                          <a:spcPts val="1200"/>
                        </a:spcBef>
                        <a:spcAft>
                          <a:spcPts val="0"/>
                        </a:spcAft>
                        <a:buNone/>
                      </a:pPr>
                      <a:r>
                        <a:rPr lang="en-US" sz="700">
                          <a:highlight>
                            <a:srgbClr val="E9EFF7"/>
                          </a:highlight>
                        </a:rPr>
                        <a:t>History Paper 2 </a:t>
                      </a:r>
                      <a:endParaRPr sz="700">
                        <a:highlight>
                          <a:srgbClr val="E9EFF7"/>
                        </a:highlight>
                      </a:endParaRPr>
                    </a:p>
                    <a:p>
                      <a:pPr indent="0" lvl="0" marL="0" rtl="0" algn="ctr">
                        <a:lnSpc>
                          <a:spcPct val="115000"/>
                        </a:lnSpc>
                        <a:spcBef>
                          <a:spcPts val="1200"/>
                        </a:spcBef>
                        <a:spcAft>
                          <a:spcPts val="1200"/>
                        </a:spcAft>
                        <a:buNone/>
                      </a:pPr>
                      <a:r>
                        <a:rPr lang="en-US" sz="700">
                          <a:highlight>
                            <a:srgbClr val="E9EFF7"/>
                          </a:highlight>
                        </a:rPr>
                        <a:t>2 hours</a:t>
                      </a:r>
                      <a:endParaRPr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0" lvl="0" marL="0" rtl="0" algn="ctr">
                        <a:lnSpc>
                          <a:spcPct val="115000"/>
                        </a:lnSpc>
                        <a:spcBef>
                          <a:spcPts val="1200"/>
                        </a:spcBef>
                        <a:spcAft>
                          <a:spcPts val="1200"/>
                        </a:spcAft>
                        <a:buNone/>
                      </a:pPr>
                      <a:r>
                        <a:rPr b="1" lang="en-US" sz="700">
                          <a:highlight>
                            <a:srgbClr val="E9EFF7"/>
                          </a:highlight>
                        </a:rPr>
                        <a:t>Wednesday 7th June (PM)</a:t>
                      </a:r>
                      <a:endParaRPr b="1"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0" lvl="0" marL="0" rtl="0" algn="l">
                        <a:lnSpc>
                          <a:spcPct val="115000"/>
                        </a:lnSpc>
                        <a:spcBef>
                          <a:spcPts val="1200"/>
                        </a:spcBef>
                        <a:spcAft>
                          <a:spcPts val="0"/>
                        </a:spcAft>
                        <a:buNone/>
                      </a:pPr>
                      <a:r>
                        <a:rPr b="1" lang="en-US" sz="700">
                          <a:highlight>
                            <a:srgbClr val="E9EFF7"/>
                          </a:highlight>
                        </a:rPr>
                        <a:t>Section A – Medicine Through Time c.500 to the present day</a:t>
                      </a:r>
                      <a:endParaRPr b="1" sz="700">
                        <a:highlight>
                          <a:srgbClr val="E9EFF7"/>
                        </a:highlight>
                      </a:endParaRPr>
                    </a:p>
                    <a:p>
                      <a:pPr indent="0" lvl="0" marL="0" rtl="0" algn="l">
                        <a:lnSpc>
                          <a:spcPct val="115000"/>
                        </a:lnSpc>
                        <a:spcBef>
                          <a:spcPts val="1200"/>
                        </a:spcBef>
                        <a:spcAft>
                          <a:spcPts val="1200"/>
                        </a:spcAft>
                        <a:buNone/>
                      </a:pPr>
                      <a:r>
                        <a:rPr b="1" lang="en-US" sz="700">
                          <a:highlight>
                            <a:srgbClr val="E9EFF7"/>
                          </a:highlight>
                        </a:rPr>
                        <a:t>Section B – Development of Germany 1919-1990</a:t>
                      </a:r>
                      <a:endParaRPr b="1"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r>
            </a:tbl>
          </a:graphicData>
        </a:graphic>
      </p:graphicFrame>
      <p:graphicFrame>
        <p:nvGraphicFramePr>
          <p:cNvPr id="256" name="Google Shape;256;p15"/>
          <p:cNvGraphicFramePr/>
          <p:nvPr/>
        </p:nvGraphicFramePr>
        <p:xfrm>
          <a:off x="1096025" y="5256025"/>
          <a:ext cx="3000000" cy="3000000"/>
        </p:xfrm>
        <a:graphic>
          <a:graphicData uri="http://schemas.openxmlformats.org/drawingml/2006/table">
            <a:tbl>
              <a:tblPr>
                <a:solidFill>
                  <a:srgbClr val="E9EFF7"/>
                </a:solidFill>
                <a:tableStyleId>{D68A553C-91B7-4F9B-9870-CB2B8751B55C}</a:tableStyleId>
              </a:tblPr>
              <a:tblGrid>
                <a:gridCol w="1104900"/>
                <a:gridCol w="1085850"/>
                <a:gridCol w="2114550"/>
              </a:tblGrid>
              <a:tr h="714375">
                <a:tc>
                  <a:txBody>
                    <a:bodyPr/>
                    <a:lstStyle/>
                    <a:p>
                      <a:pPr indent="0" lvl="0" marL="0" rtl="0" algn="l">
                        <a:lnSpc>
                          <a:spcPct val="115000"/>
                        </a:lnSpc>
                        <a:spcBef>
                          <a:spcPts val="1200"/>
                        </a:spcBef>
                        <a:spcAft>
                          <a:spcPts val="0"/>
                        </a:spcAft>
                        <a:buNone/>
                      </a:pPr>
                      <a:r>
                        <a:rPr lang="en-US" sz="700">
                          <a:highlight>
                            <a:srgbClr val="E9EFF7"/>
                          </a:highlight>
                          <a:latin typeface="Times New Roman"/>
                          <a:ea typeface="Times New Roman"/>
                          <a:cs typeface="Times New Roman"/>
                          <a:sym typeface="Times New Roman"/>
                        </a:rPr>
                        <a:t> </a:t>
                      </a:r>
                      <a:endParaRPr sz="700">
                        <a:highlight>
                          <a:srgbClr val="E9EFF7"/>
                        </a:highlight>
                        <a:latin typeface="Times New Roman"/>
                        <a:ea typeface="Times New Roman"/>
                        <a:cs typeface="Times New Roman"/>
                        <a:sym typeface="Times New Roman"/>
                      </a:endParaRPr>
                    </a:p>
                    <a:p>
                      <a:pPr indent="0" lvl="0" marL="0" rtl="0" algn="ctr">
                        <a:lnSpc>
                          <a:spcPct val="115000"/>
                        </a:lnSpc>
                        <a:spcBef>
                          <a:spcPts val="1200"/>
                        </a:spcBef>
                        <a:spcAft>
                          <a:spcPts val="0"/>
                        </a:spcAft>
                        <a:buNone/>
                      </a:pPr>
                      <a:r>
                        <a:rPr lang="en-US" sz="700">
                          <a:highlight>
                            <a:srgbClr val="E9EFF7"/>
                          </a:highlight>
                        </a:rPr>
                        <a:t>Ancient History Paper 1</a:t>
                      </a:r>
                      <a:endParaRPr sz="700">
                        <a:highlight>
                          <a:srgbClr val="E9EFF7"/>
                        </a:highlight>
                      </a:endParaRPr>
                    </a:p>
                    <a:p>
                      <a:pPr indent="0" lvl="0" marL="0" rtl="0" algn="ctr">
                        <a:lnSpc>
                          <a:spcPct val="115000"/>
                        </a:lnSpc>
                        <a:spcBef>
                          <a:spcPts val="1200"/>
                        </a:spcBef>
                        <a:spcAft>
                          <a:spcPts val="1200"/>
                        </a:spcAft>
                        <a:buNone/>
                      </a:pPr>
                      <a:r>
                        <a:rPr lang="en-US" sz="700">
                          <a:highlight>
                            <a:srgbClr val="E9EFF7"/>
                          </a:highlight>
                        </a:rPr>
                        <a:t>1 hour 45 minutes</a:t>
                      </a:r>
                      <a:endParaRPr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0" lvl="0" marL="0" rtl="0" algn="ctr">
                        <a:lnSpc>
                          <a:spcPct val="115000"/>
                        </a:lnSpc>
                        <a:spcBef>
                          <a:spcPts val="1200"/>
                        </a:spcBef>
                        <a:spcAft>
                          <a:spcPts val="1200"/>
                        </a:spcAft>
                        <a:buNone/>
                      </a:pPr>
                      <a:r>
                        <a:rPr b="1" lang="en-US" sz="700">
                          <a:highlight>
                            <a:srgbClr val="E9EFF7"/>
                          </a:highlight>
                        </a:rPr>
                        <a:t>Friday 19th May (PM)</a:t>
                      </a:r>
                      <a:endParaRPr b="1"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0" lvl="0" marL="0" rtl="0" algn="l">
                        <a:lnSpc>
                          <a:spcPct val="115000"/>
                        </a:lnSpc>
                        <a:spcBef>
                          <a:spcPts val="1200"/>
                        </a:spcBef>
                        <a:spcAft>
                          <a:spcPts val="0"/>
                        </a:spcAft>
                        <a:buNone/>
                      </a:pPr>
                      <a:r>
                        <a:rPr b="1" lang="en-US" sz="700">
                          <a:highlight>
                            <a:srgbClr val="E9EFF7"/>
                          </a:highlight>
                        </a:rPr>
                        <a:t>Greece and Persia paper</a:t>
                      </a:r>
                      <a:endParaRPr b="1" sz="700">
                        <a:highlight>
                          <a:srgbClr val="E9EFF7"/>
                        </a:highlight>
                      </a:endParaRPr>
                    </a:p>
                    <a:p>
                      <a:pPr indent="0" lvl="0" marL="0" rtl="0" algn="l">
                        <a:lnSpc>
                          <a:spcPct val="115000"/>
                        </a:lnSpc>
                        <a:spcBef>
                          <a:spcPts val="1200"/>
                        </a:spcBef>
                        <a:spcAft>
                          <a:spcPts val="0"/>
                        </a:spcAft>
                        <a:buNone/>
                      </a:pPr>
                      <a:r>
                        <a:rPr b="1" lang="en-US" sz="700">
                          <a:highlight>
                            <a:srgbClr val="E9EFF7"/>
                          </a:highlight>
                        </a:rPr>
                        <a:t>Section A – The Persian Empire, 559-465BC</a:t>
                      </a:r>
                      <a:endParaRPr b="1" sz="700">
                        <a:highlight>
                          <a:srgbClr val="E9EFF7"/>
                        </a:highlight>
                      </a:endParaRPr>
                    </a:p>
                    <a:p>
                      <a:pPr indent="0" lvl="0" marL="0" rtl="0" algn="l">
                        <a:lnSpc>
                          <a:spcPct val="115000"/>
                        </a:lnSpc>
                        <a:spcBef>
                          <a:spcPts val="1200"/>
                        </a:spcBef>
                        <a:spcAft>
                          <a:spcPts val="1200"/>
                        </a:spcAft>
                        <a:buNone/>
                      </a:pPr>
                      <a:r>
                        <a:rPr b="1" lang="en-US" sz="700">
                          <a:highlight>
                            <a:srgbClr val="E9EFF7"/>
                          </a:highlight>
                        </a:rPr>
                        <a:t>Section B – Alexander the Great 356-323BC</a:t>
                      </a:r>
                      <a:endParaRPr b="1"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r>
              <a:tr h="714375">
                <a:tc>
                  <a:txBody>
                    <a:bodyPr/>
                    <a:lstStyle/>
                    <a:p>
                      <a:pPr indent="0" lvl="0" marL="0" rtl="0" algn="ctr">
                        <a:lnSpc>
                          <a:spcPct val="115000"/>
                        </a:lnSpc>
                        <a:spcBef>
                          <a:spcPts val="1200"/>
                        </a:spcBef>
                        <a:spcAft>
                          <a:spcPts val="0"/>
                        </a:spcAft>
                        <a:buNone/>
                      </a:pPr>
                      <a:r>
                        <a:rPr lang="en-US" sz="700">
                          <a:highlight>
                            <a:srgbClr val="E9EFF7"/>
                          </a:highlight>
                        </a:rPr>
                        <a:t>Ancient History Paper 2 </a:t>
                      </a:r>
                      <a:endParaRPr sz="700">
                        <a:highlight>
                          <a:srgbClr val="E9EFF7"/>
                        </a:highlight>
                      </a:endParaRPr>
                    </a:p>
                    <a:p>
                      <a:pPr indent="0" lvl="0" marL="0" rtl="0" algn="ctr">
                        <a:lnSpc>
                          <a:spcPct val="115000"/>
                        </a:lnSpc>
                        <a:spcBef>
                          <a:spcPts val="1200"/>
                        </a:spcBef>
                        <a:spcAft>
                          <a:spcPts val="1200"/>
                        </a:spcAft>
                        <a:buNone/>
                      </a:pPr>
                      <a:r>
                        <a:rPr lang="en-US" sz="700">
                          <a:highlight>
                            <a:srgbClr val="E9EFF7"/>
                          </a:highlight>
                        </a:rPr>
                        <a:t>1 hour 45 minutes</a:t>
                      </a:r>
                      <a:endParaRPr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0" lvl="0" marL="0" rtl="0" algn="ctr">
                        <a:lnSpc>
                          <a:spcPct val="115000"/>
                        </a:lnSpc>
                        <a:spcBef>
                          <a:spcPts val="1200"/>
                        </a:spcBef>
                        <a:spcAft>
                          <a:spcPts val="1200"/>
                        </a:spcAft>
                        <a:buNone/>
                      </a:pPr>
                      <a:r>
                        <a:rPr b="1" lang="en-US" sz="700">
                          <a:highlight>
                            <a:srgbClr val="E9EFF7"/>
                          </a:highlight>
                        </a:rPr>
                        <a:t>Friday 26th May (AM)</a:t>
                      </a:r>
                      <a:endParaRPr b="1"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0" lvl="0" marL="0" rtl="0" algn="l">
                        <a:lnSpc>
                          <a:spcPct val="115000"/>
                        </a:lnSpc>
                        <a:spcBef>
                          <a:spcPts val="1200"/>
                        </a:spcBef>
                        <a:spcAft>
                          <a:spcPts val="0"/>
                        </a:spcAft>
                        <a:buNone/>
                      </a:pPr>
                      <a:r>
                        <a:rPr b="1" lang="en-US" sz="700">
                          <a:highlight>
                            <a:srgbClr val="E9EFF7"/>
                          </a:highlight>
                        </a:rPr>
                        <a:t>Rome and its neighbours paper</a:t>
                      </a:r>
                      <a:endParaRPr b="1" sz="700">
                        <a:highlight>
                          <a:srgbClr val="E9EFF7"/>
                        </a:highlight>
                      </a:endParaRPr>
                    </a:p>
                    <a:p>
                      <a:pPr indent="0" lvl="0" marL="0" rtl="0" algn="l">
                        <a:lnSpc>
                          <a:spcPct val="115000"/>
                        </a:lnSpc>
                        <a:spcBef>
                          <a:spcPts val="1200"/>
                        </a:spcBef>
                        <a:spcAft>
                          <a:spcPts val="0"/>
                        </a:spcAft>
                        <a:buNone/>
                      </a:pPr>
                      <a:r>
                        <a:rPr b="1" lang="en-US" sz="700">
                          <a:highlight>
                            <a:srgbClr val="E9EFF7"/>
                          </a:highlight>
                        </a:rPr>
                        <a:t>Section A – Foundations of Rome, 753-440BC</a:t>
                      </a:r>
                      <a:endParaRPr b="1" sz="700">
                        <a:highlight>
                          <a:srgbClr val="E9EFF7"/>
                        </a:highlight>
                      </a:endParaRPr>
                    </a:p>
                    <a:p>
                      <a:pPr indent="0" lvl="0" marL="0" rtl="0" algn="l">
                        <a:lnSpc>
                          <a:spcPct val="115000"/>
                        </a:lnSpc>
                        <a:spcBef>
                          <a:spcPts val="1200"/>
                        </a:spcBef>
                        <a:spcAft>
                          <a:spcPts val="1200"/>
                        </a:spcAft>
                        <a:buNone/>
                      </a:pPr>
                      <a:r>
                        <a:rPr b="1" lang="en-US" sz="700">
                          <a:highlight>
                            <a:srgbClr val="E9EFF7"/>
                          </a:highlight>
                        </a:rPr>
                        <a:t>Section B – Cleopatra: Rome and Egypt, 69-30BC</a:t>
                      </a:r>
                      <a:endParaRPr b="1" sz="7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228b73070e2_0_0"/>
          <p:cNvSpPr/>
          <p:nvPr/>
        </p:nvSpPr>
        <p:spPr>
          <a:xfrm>
            <a:off x="0" y="1"/>
            <a:ext cx="4811100" cy="584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263" name="Google Shape;263;g228b73070e2_0_0"/>
          <p:cNvSpPr/>
          <p:nvPr/>
        </p:nvSpPr>
        <p:spPr>
          <a:xfrm>
            <a:off x="0" y="467450"/>
            <a:ext cx="55422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900" cap="none">
                <a:solidFill>
                  <a:srgbClr val="00B050"/>
                </a:solidFill>
                <a:latin typeface="Calibri"/>
                <a:ea typeface="Calibri"/>
                <a:cs typeface="Calibri"/>
                <a:sym typeface="Calibri"/>
              </a:rPr>
              <a:t>History &amp; Ancient History</a:t>
            </a:r>
            <a:endParaRPr sz="100"/>
          </a:p>
        </p:txBody>
      </p:sp>
      <p:sp>
        <p:nvSpPr>
          <p:cNvPr id="264" name="Google Shape;264;g228b73070e2_0_0"/>
          <p:cNvSpPr txBox="1"/>
          <p:nvPr/>
        </p:nvSpPr>
        <p:spPr>
          <a:xfrm>
            <a:off x="53501" y="1089218"/>
            <a:ext cx="33951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u="sng">
                <a:solidFill>
                  <a:schemeClr val="dk1"/>
                </a:solidFill>
                <a:latin typeface="Calibri"/>
                <a:ea typeface="Calibri"/>
                <a:cs typeface="Calibri"/>
                <a:sym typeface="Calibri"/>
              </a:rPr>
              <a:t>History Top Revision Tips</a:t>
            </a:r>
            <a:endParaRPr/>
          </a:p>
        </p:txBody>
      </p:sp>
      <p:sp>
        <p:nvSpPr>
          <p:cNvPr id="265" name="Google Shape;265;g228b73070e2_0_0"/>
          <p:cNvSpPr txBox="1"/>
          <p:nvPr/>
        </p:nvSpPr>
        <p:spPr>
          <a:xfrm>
            <a:off x="72162" y="1682482"/>
            <a:ext cx="6711300" cy="67881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500"/>
              <a:buFont typeface="Calibri"/>
              <a:buAutoNum type="arabicParenR"/>
            </a:pPr>
            <a:r>
              <a:rPr b="1" lang="en-US" sz="1500">
                <a:solidFill>
                  <a:schemeClr val="dk1"/>
                </a:solidFill>
                <a:latin typeface="Calibri"/>
                <a:ea typeface="Calibri"/>
                <a:cs typeface="Calibri"/>
                <a:sym typeface="Calibri"/>
              </a:rPr>
              <a:t>Utilise your exercise books!</a:t>
            </a:r>
            <a:br>
              <a:rPr lang="en-US" sz="1500">
                <a:solidFill>
                  <a:schemeClr val="dk1"/>
                </a:solidFill>
                <a:latin typeface="Calibri"/>
                <a:ea typeface="Calibri"/>
                <a:cs typeface="Calibri"/>
                <a:sym typeface="Calibri"/>
              </a:rPr>
            </a:br>
            <a:r>
              <a:rPr lang="en-US" sz="1500">
                <a:solidFill>
                  <a:schemeClr val="dk1"/>
                </a:solidFill>
                <a:latin typeface="Calibri"/>
                <a:ea typeface="Calibri"/>
                <a:cs typeface="Calibri"/>
                <a:sym typeface="Calibri"/>
              </a:rPr>
              <a:t>- They are incredible in terms of the detail you have. Read through your notes, highlight key points, look at exam questions and the feedback you received on them. Responding to feedback lessons give you the opportunity to go over your notes again, and we also do feedback after every assessment. </a:t>
            </a:r>
            <a:endParaRPr/>
          </a:p>
          <a:p>
            <a:pPr indent="-247650" lvl="0" marL="342900" marR="0" rtl="0" algn="l">
              <a:spcBef>
                <a:spcPts val="0"/>
              </a:spcBef>
              <a:spcAft>
                <a:spcPts val="0"/>
              </a:spcAft>
              <a:buClr>
                <a:schemeClr val="dk1"/>
              </a:buClr>
              <a:buSzPts val="1500"/>
              <a:buFont typeface="Calibri"/>
              <a:buNone/>
            </a:pPr>
            <a:r>
              <a:t/>
            </a:r>
            <a:endParaRPr sz="15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500"/>
              <a:buFont typeface="Calibri"/>
              <a:buAutoNum type="arabicParenR"/>
            </a:pPr>
            <a:r>
              <a:rPr b="1" lang="en-US" sz="1500">
                <a:solidFill>
                  <a:schemeClr val="dk1"/>
                </a:solidFill>
                <a:latin typeface="Calibri"/>
                <a:ea typeface="Calibri"/>
                <a:cs typeface="Calibri"/>
                <a:sym typeface="Calibri"/>
              </a:rPr>
              <a:t>Homework</a:t>
            </a:r>
            <a:br>
              <a:rPr lang="en-US" sz="1500">
                <a:solidFill>
                  <a:schemeClr val="dk1"/>
                </a:solidFill>
                <a:latin typeface="Calibri"/>
                <a:ea typeface="Calibri"/>
                <a:cs typeface="Calibri"/>
                <a:sym typeface="Calibri"/>
              </a:rPr>
            </a:br>
            <a:r>
              <a:rPr lang="en-US" sz="1500">
                <a:solidFill>
                  <a:schemeClr val="dk1"/>
                </a:solidFill>
                <a:latin typeface="Calibri"/>
                <a:ea typeface="Calibri"/>
                <a:cs typeface="Calibri"/>
                <a:sym typeface="Calibri"/>
              </a:rPr>
              <a:t>All of your homework in Year 11 is revision based. Do your homework well, and you are on the right lines!</a:t>
            </a:r>
            <a:endParaRPr/>
          </a:p>
          <a:p>
            <a:pPr indent="-247650" lvl="0" marL="342900" marR="0" rtl="0" algn="l">
              <a:spcBef>
                <a:spcPts val="0"/>
              </a:spcBef>
              <a:spcAft>
                <a:spcPts val="0"/>
              </a:spcAft>
              <a:buClr>
                <a:schemeClr val="dk1"/>
              </a:buClr>
              <a:buSzPts val="1500"/>
              <a:buFont typeface="Calibri"/>
              <a:buNone/>
            </a:pPr>
            <a:r>
              <a:t/>
            </a:r>
            <a:endParaRPr sz="15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500"/>
              <a:buFont typeface="Calibri"/>
              <a:buAutoNum type="arabicParenR"/>
            </a:pPr>
            <a:r>
              <a:rPr b="1" lang="en-US" sz="1500">
                <a:solidFill>
                  <a:schemeClr val="dk1"/>
                </a:solidFill>
                <a:latin typeface="Calibri"/>
                <a:ea typeface="Calibri"/>
                <a:cs typeface="Calibri"/>
                <a:sym typeface="Calibri"/>
              </a:rPr>
              <a:t>Flash Cards</a:t>
            </a:r>
            <a:br>
              <a:rPr b="1" lang="en-US" sz="1500">
                <a:solidFill>
                  <a:schemeClr val="dk1"/>
                </a:solidFill>
                <a:latin typeface="Calibri"/>
                <a:ea typeface="Calibri"/>
                <a:cs typeface="Calibri"/>
                <a:sym typeface="Calibri"/>
              </a:rPr>
            </a:br>
            <a:r>
              <a:rPr lang="en-US" sz="1500">
                <a:solidFill>
                  <a:schemeClr val="dk1"/>
                </a:solidFill>
                <a:latin typeface="Calibri"/>
                <a:ea typeface="Calibri"/>
                <a:cs typeface="Calibri"/>
                <a:sym typeface="Calibri"/>
              </a:rPr>
              <a:t>Perfect for making cards on the different key questions, key people, events and dates. Use them to test yourself. You can get these from the History department. </a:t>
            </a:r>
            <a:br>
              <a:rPr lang="en-US" sz="1500">
                <a:solidFill>
                  <a:schemeClr val="dk1"/>
                </a:solidFill>
                <a:latin typeface="Calibri"/>
                <a:ea typeface="Calibri"/>
                <a:cs typeface="Calibri"/>
                <a:sym typeface="Calibri"/>
              </a:rPr>
            </a:br>
            <a:endParaRPr sz="15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500"/>
              <a:buFont typeface="Calibri"/>
              <a:buAutoNum type="arabicParenR"/>
            </a:pPr>
            <a:r>
              <a:rPr b="1" lang="en-US" sz="1500">
                <a:solidFill>
                  <a:schemeClr val="dk1"/>
                </a:solidFill>
                <a:latin typeface="Calibri"/>
                <a:ea typeface="Calibri"/>
                <a:cs typeface="Calibri"/>
                <a:sym typeface="Calibri"/>
              </a:rPr>
              <a:t>Practice Questions/papers</a:t>
            </a:r>
            <a:br>
              <a:rPr lang="en-US" sz="1500">
                <a:solidFill>
                  <a:schemeClr val="dk1"/>
                </a:solidFill>
                <a:latin typeface="Calibri"/>
                <a:ea typeface="Calibri"/>
                <a:cs typeface="Calibri"/>
                <a:sym typeface="Calibri"/>
              </a:rPr>
            </a:br>
            <a:r>
              <a:rPr lang="en-US" sz="1500">
                <a:solidFill>
                  <a:schemeClr val="dk1"/>
                </a:solidFill>
                <a:latin typeface="Calibri"/>
                <a:ea typeface="Calibri"/>
                <a:cs typeface="Calibri"/>
                <a:sym typeface="Calibri"/>
              </a:rPr>
              <a:t>Your teachers have loads of example papers for you to use – as well as advice sheets to accompany them. </a:t>
            </a:r>
            <a:endParaRPr/>
          </a:p>
          <a:p>
            <a:pPr indent="-247650" lvl="0" marL="342900" marR="0" rtl="0" algn="l">
              <a:spcBef>
                <a:spcPts val="0"/>
              </a:spcBef>
              <a:spcAft>
                <a:spcPts val="0"/>
              </a:spcAft>
              <a:buClr>
                <a:schemeClr val="dk1"/>
              </a:buClr>
              <a:buSzPts val="1500"/>
              <a:buFont typeface="Calibri"/>
              <a:buNone/>
            </a:pPr>
            <a:r>
              <a:t/>
            </a:r>
            <a:endParaRPr b="1" sz="15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500"/>
              <a:buFont typeface="Calibri"/>
              <a:buAutoNum type="arabicParenR"/>
            </a:pPr>
            <a:r>
              <a:rPr b="1" lang="en-US" sz="1500">
                <a:solidFill>
                  <a:schemeClr val="dk1"/>
                </a:solidFill>
                <a:latin typeface="Calibri"/>
                <a:ea typeface="Calibri"/>
                <a:cs typeface="Calibri"/>
                <a:sym typeface="Calibri"/>
              </a:rPr>
              <a:t>BBC Bitesize </a:t>
            </a:r>
            <a:br>
              <a:rPr b="1" lang="en-US" sz="1500">
                <a:solidFill>
                  <a:schemeClr val="dk1"/>
                </a:solidFill>
                <a:latin typeface="Calibri"/>
                <a:ea typeface="Calibri"/>
                <a:cs typeface="Calibri"/>
                <a:sym typeface="Calibri"/>
              </a:rPr>
            </a:br>
            <a:r>
              <a:rPr lang="en-US" sz="1500">
                <a:solidFill>
                  <a:schemeClr val="dk1"/>
                </a:solidFill>
                <a:latin typeface="Calibri"/>
                <a:ea typeface="Calibri"/>
                <a:cs typeface="Calibri"/>
                <a:sym typeface="Calibri"/>
              </a:rPr>
              <a:t>There are </a:t>
            </a:r>
            <a:r>
              <a:rPr b="1" lang="en-US" sz="1500">
                <a:solidFill>
                  <a:schemeClr val="dk1"/>
                </a:solidFill>
                <a:latin typeface="Calibri"/>
                <a:ea typeface="Calibri"/>
                <a:cs typeface="Calibri"/>
                <a:sym typeface="Calibri"/>
              </a:rPr>
              <a:t>some</a:t>
            </a:r>
            <a:r>
              <a:rPr lang="en-US" sz="1500">
                <a:solidFill>
                  <a:schemeClr val="dk1"/>
                </a:solidFill>
                <a:latin typeface="Calibri"/>
                <a:ea typeface="Calibri"/>
                <a:cs typeface="Calibri"/>
                <a:sym typeface="Calibri"/>
              </a:rPr>
              <a:t> good areas of Bitesize, namely the quizzes. But please keep in mind it isn’t specific to our exam board. You can use this to check your progress and knowledge. </a:t>
            </a:r>
            <a:br>
              <a:rPr lang="en-US" sz="1500">
                <a:solidFill>
                  <a:schemeClr val="dk1"/>
                </a:solidFill>
                <a:latin typeface="Calibri"/>
                <a:ea typeface="Calibri"/>
                <a:cs typeface="Calibri"/>
                <a:sym typeface="Calibri"/>
              </a:rPr>
            </a:br>
            <a:endParaRPr sz="1500">
              <a:solidFill>
                <a:schemeClr val="dk1"/>
              </a:solidFill>
              <a:latin typeface="Calibri"/>
              <a:ea typeface="Calibri"/>
              <a:cs typeface="Calibri"/>
              <a:sym typeface="Calibri"/>
            </a:endParaRPr>
          </a:p>
          <a:p>
            <a:pPr indent="-247650" lvl="0" marL="342900" marR="0" rtl="0" algn="l">
              <a:spcBef>
                <a:spcPts val="0"/>
              </a:spcBef>
              <a:spcAft>
                <a:spcPts val="0"/>
              </a:spcAft>
              <a:buClr>
                <a:schemeClr val="dk1"/>
              </a:buClr>
              <a:buSzPts val="1500"/>
              <a:buFont typeface="Calibri"/>
              <a:buNone/>
            </a:pPr>
            <a:r>
              <a:t/>
            </a:r>
            <a:endParaRPr b="1" sz="15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500"/>
              <a:buFont typeface="Calibri"/>
              <a:buAutoNum type="arabicParenR"/>
            </a:pPr>
            <a:r>
              <a:rPr b="1" lang="en-US" sz="1500">
                <a:solidFill>
                  <a:schemeClr val="dk1"/>
                </a:solidFill>
                <a:latin typeface="Calibri"/>
                <a:ea typeface="Calibri"/>
                <a:cs typeface="Calibri"/>
                <a:sym typeface="Calibri"/>
              </a:rPr>
              <a:t>YouTube!</a:t>
            </a:r>
            <a:br>
              <a:rPr b="1" lang="en-US" sz="1500">
                <a:solidFill>
                  <a:schemeClr val="dk1"/>
                </a:solidFill>
                <a:latin typeface="Calibri"/>
                <a:ea typeface="Calibri"/>
                <a:cs typeface="Calibri"/>
                <a:sym typeface="Calibri"/>
              </a:rPr>
            </a:br>
            <a:r>
              <a:rPr lang="en-US" sz="1500">
                <a:solidFill>
                  <a:schemeClr val="dk1"/>
                </a:solidFill>
                <a:latin typeface="Calibri"/>
                <a:ea typeface="Calibri"/>
                <a:cs typeface="Calibri"/>
                <a:sym typeface="Calibri"/>
              </a:rPr>
              <a:t>Watch documentaries about the different topics to gain a broader insight in to the topics.</a:t>
            </a:r>
            <a:endParaRPr/>
          </a:p>
          <a:p>
            <a:pPr indent="-247650" lvl="0" marL="342900" marR="0" rtl="0" algn="l">
              <a:spcBef>
                <a:spcPts val="0"/>
              </a:spcBef>
              <a:spcAft>
                <a:spcPts val="0"/>
              </a:spcAft>
              <a:buClr>
                <a:schemeClr val="dk1"/>
              </a:buClr>
              <a:buSzPts val="1500"/>
              <a:buFont typeface="Calibri"/>
              <a:buNone/>
            </a:pPr>
            <a:r>
              <a:t/>
            </a:r>
            <a:endParaRPr b="1" sz="1500">
              <a:solidFill>
                <a:schemeClr val="dk1"/>
              </a:solidFill>
              <a:latin typeface="Calibri"/>
              <a:ea typeface="Calibri"/>
              <a:cs typeface="Calibri"/>
              <a:sym typeface="Calibri"/>
            </a:endParaRPr>
          </a:p>
        </p:txBody>
      </p:sp>
      <p:pic>
        <p:nvPicPr>
          <p:cNvPr descr="http://tse1.mm.bing.net/th?&amp;id=OIP.M39d1010aa3048b53944621752c48785ao0&amp;w=198&amp;h=198&amp;c=0&amp;pid=1.9&amp;rs=0&amp;p=0" id="266" name="Google Shape;266;g228b73070e2_0_0"/>
          <p:cNvPicPr preferRelativeResize="0"/>
          <p:nvPr/>
        </p:nvPicPr>
        <p:blipFill rotWithShape="1">
          <a:blip r:embed="rId3">
            <a:alphaModFix/>
          </a:blip>
          <a:srcRect b="0" l="0" r="0" t="0"/>
          <a:stretch/>
        </p:blipFill>
        <p:spPr>
          <a:xfrm>
            <a:off x="2757263" y="1517507"/>
            <a:ext cx="415145" cy="415145"/>
          </a:xfrm>
          <a:prstGeom prst="rect">
            <a:avLst/>
          </a:prstGeom>
          <a:noFill/>
          <a:ln>
            <a:noFill/>
          </a:ln>
        </p:spPr>
      </p:pic>
      <p:pic>
        <p:nvPicPr>
          <p:cNvPr descr="http://tse1.mm.bing.net/th?&amp;id=OIP.Mcb977a9bd82baccad5d647382d1a3bdcH0&amp;w=300&amp;h=212&amp;c=0&amp;pid=1.9&amp;rs=0&amp;p=0" id="267" name="Google Shape;267;g228b73070e2_0_0"/>
          <p:cNvPicPr preferRelativeResize="0"/>
          <p:nvPr/>
        </p:nvPicPr>
        <p:blipFill rotWithShape="1">
          <a:blip r:embed="rId4">
            <a:alphaModFix/>
          </a:blip>
          <a:srcRect b="0" l="0" r="0" t="0"/>
          <a:stretch/>
        </p:blipFill>
        <p:spPr>
          <a:xfrm>
            <a:off x="1430326" y="7357098"/>
            <a:ext cx="544612" cy="384859"/>
          </a:xfrm>
          <a:prstGeom prst="rect">
            <a:avLst/>
          </a:prstGeom>
          <a:noFill/>
          <a:ln>
            <a:noFill/>
          </a:ln>
        </p:spPr>
      </p:pic>
      <p:pic>
        <p:nvPicPr>
          <p:cNvPr descr="http://tse1.mm.bing.net/th?&amp;id=OIP.Md4b0730efd9d907567fa1fa98df95202o0&amp;w=300&amp;h=168&amp;c=0&amp;pid=1.9&amp;rs=0&amp;p=0" id="268" name="Google Shape;268;g228b73070e2_0_0"/>
          <p:cNvPicPr preferRelativeResize="0"/>
          <p:nvPr/>
        </p:nvPicPr>
        <p:blipFill rotWithShape="1">
          <a:blip r:embed="rId5">
            <a:alphaModFix/>
          </a:blip>
          <a:srcRect b="0" l="0" r="0" t="0"/>
          <a:stretch/>
        </p:blipFill>
        <p:spPr>
          <a:xfrm>
            <a:off x="1562172" y="5864850"/>
            <a:ext cx="825531" cy="462297"/>
          </a:xfrm>
          <a:prstGeom prst="rect">
            <a:avLst/>
          </a:prstGeom>
          <a:noFill/>
          <a:ln>
            <a:noFill/>
          </a:ln>
        </p:spPr>
      </p:pic>
      <p:pic>
        <p:nvPicPr>
          <p:cNvPr descr="http://tse1.mm.bing.net/th?&amp;id=OIP.M0ea14d9c7c9cf91c2c7a1e48852fd825H0&amp;w=300&amp;h=207&amp;c=0&amp;pid=1.9&amp;rs=0&amp;p=0" id="269" name="Google Shape;269;g228b73070e2_0_0"/>
          <p:cNvPicPr preferRelativeResize="0"/>
          <p:nvPr/>
        </p:nvPicPr>
        <p:blipFill rotWithShape="1">
          <a:blip r:embed="rId6">
            <a:alphaModFix/>
          </a:blip>
          <a:srcRect b="0" l="0" r="0" t="0"/>
          <a:stretch/>
        </p:blipFill>
        <p:spPr>
          <a:xfrm>
            <a:off x="1523555" y="3872020"/>
            <a:ext cx="616939" cy="425688"/>
          </a:xfrm>
          <a:prstGeom prst="rect">
            <a:avLst/>
          </a:prstGeom>
          <a:noFill/>
          <a:ln>
            <a:noFill/>
          </a:ln>
        </p:spPr>
      </p:pic>
      <p:pic>
        <p:nvPicPr>
          <p:cNvPr descr="http://tse1.mm.bing.net/th?&amp;id=OIP.M2578d8a2d3195022814b8e4064f80486H0&amp;w=300&amp;h=271&amp;c=0&amp;pid=1.9&amp;rs=0&amp;p=0" id="270" name="Google Shape;270;g228b73070e2_0_0"/>
          <p:cNvPicPr preferRelativeResize="0"/>
          <p:nvPr/>
        </p:nvPicPr>
        <p:blipFill rotWithShape="1">
          <a:blip r:embed="rId7">
            <a:alphaModFix/>
          </a:blip>
          <a:srcRect b="0" l="0" r="0" t="0"/>
          <a:stretch/>
        </p:blipFill>
        <p:spPr>
          <a:xfrm>
            <a:off x="2852492" y="5101843"/>
            <a:ext cx="298636" cy="269768"/>
          </a:xfrm>
          <a:prstGeom prst="rect">
            <a:avLst/>
          </a:prstGeom>
          <a:noFill/>
          <a:ln>
            <a:noFill/>
          </a:ln>
        </p:spPr>
      </p:pic>
      <p:pic>
        <p:nvPicPr>
          <p:cNvPr descr="http://tse1.mm.bing.net/th?&amp;id=OIP.M3059db04cfa9f2cee808de6926aff7b5H0&amp;w=300&amp;h=207&amp;c=0&amp;pid=1.9&amp;rs=0&amp;p=0" id="271" name="Google Shape;271;g228b73070e2_0_0"/>
          <p:cNvPicPr preferRelativeResize="0"/>
          <p:nvPr/>
        </p:nvPicPr>
        <p:blipFill rotWithShape="1">
          <a:blip r:embed="rId8">
            <a:alphaModFix/>
          </a:blip>
          <a:srcRect b="0" l="0" r="0" t="0"/>
          <a:stretch/>
        </p:blipFill>
        <p:spPr>
          <a:xfrm>
            <a:off x="1430326" y="2888369"/>
            <a:ext cx="641304" cy="442500"/>
          </a:xfrm>
          <a:prstGeom prst="rect">
            <a:avLst/>
          </a:prstGeom>
          <a:noFill/>
          <a:ln>
            <a:noFill/>
          </a:ln>
        </p:spPr>
      </p:pic>
      <p:pic>
        <p:nvPicPr>
          <p:cNvPr id="272" name="Google Shape;272;g228b73070e2_0_0"/>
          <p:cNvPicPr preferRelativeResize="0"/>
          <p:nvPr/>
        </p:nvPicPr>
        <p:blipFill rotWithShape="1">
          <a:blip r:embed="rId9">
            <a:alphaModFix/>
          </a:blip>
          <a:srcRect b="0" l="0" r="0" t="0"/>
          <a:stretch/>
        </p:blipFill>
        <p:spPr>
          <a:xfrm>
            <a:off x="5483807" y="233831"/>
            <a:ext cx="1132728" cy="12836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6" name="Shape 276"/>
        <p:cNvGrpSpPr/>
        <p:nvPr/>
      </p:nvGrpSpPr>
      <p:grpSpPr>
        <a:xfrm>
          <a:off x="0" y="0"/>
          <a:ext cx="0" cy="0"/>
          <a:chOff x="0" y="0"/>
          <a:chExt cx="0" cy="0"/>
        </a:xfrm>
      </p:grpSpPr>
      <p:sp>
        <p:nvSpPr>
          <p:cNvPr id="277" name="Google Shape;277;p16"/>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278" name="Google Shape;278;p16"/>
          <p:cNvSpPr/>
          <p:nvPr/>
        </p:nvSpPr>
        <p:spPr>
          <a:xfrm>
            <a:off x="-1" y="331614"/>
            <a:ext cx="3307573"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Geography</a:t>
            </a:r>
            <a:endParaRPr/>
          </a:p>
        </p:txBody>
      </p:sp>
      <p:sp>
        <p:nvSpPr>
          <p:cNvPr id="279" name="Google Shape;279;p16"/>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280" name="Google Shape;280;p16"/>
          <p:cNvGraphicFramePr/>
          <p:nvPr/>
        </p:nvGraphicFramePr>
        <p:xfrm>
          <a:off x="119529" y="1579124"/>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spcBef>
                          <a:spcPts val="0"/>
                        </a:spcBef>
                        <a:spcAft>
                          <a:spcPts val="0"/>
                        </a:spcAft>
                        <a:buNone/>
                      </a:pPr>
                      <a:r>
                        <a:rPr lang="en-US" sz="1350">
                          <a:solidFill>
                            <a:schemeClr val="dk1"/>
                          </a:solidFill>
                        </a:rPr>
                        <a:t>Paper 1 – Living with the Physical Environment</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350"/>
                        <a:buFont typeface="Arial"/>
                        <a:buNone/>
                      </a:pPr>
                      <a:r>
                        <a:rPr lang="en-US" sz="1350">
                          <a:solidFill>
                            <a:schemeClr val="dk1"/>
                          </a:solidFill>
                        </a:rPr>
                        <a:t>Tectonic Hazards; Climate and Change; Weather Hazards;</a:t>
                      </a:r>
                      <a:r>
                        <a:rPr lang="en-US" sz="1350">
                          <a:solidFill>
                            <a:schemeClr val="dk1"/>
                          </a:solidFill>
                        </a:rPr>
                        <a:t> Ecosystems + Tropical Rainforests; Hot Deserts, Coastal + River Landscapes in the UK</a:t>
                      </a:r>
                      <a:endParaRPr sz="135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spcBef>
                          <a:spcPts val="0"/>
                        </a:spcBef>
                        <a:spcAft>
                          <a:spcPts val="0"/>
                        </a:spcAft>
                        <a:buNone/>
                      </a:pPr>
                      <a:r>
                        <a:rPr lang="en-US" sz="1350">
                          <a:solidFill>
                            <a:schemeClr val="dk1"/>
                          </a:solidFill>
                        </a:rPr>
                        <a:t>Paper 2: Challenges in the Human Environment</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t/>
                      </a:r>
                      <a:endParaRPr b="1"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Clr>
                          <a:schemeClr val="dk1"/>
                        </a:buClr>
                        <a:buSzPts val="1350"/>
                        <a:buFont typeface="Arial"/>
                        <a:buNone/>
                      </a:pPr>
                      <a:r>
                        <a:rPr lang="en-US" sz="1350">
                          <a:solidFill>
                            <a:schemeClr val="dk1"/>
                          </a:solidFill>
                          <a:latin typeface="Calibri"/>
                          <a:ea typeface="Calibri"/>
                          <a:cs typeface="Calibri"/>
                          <a:sym typeface="Calibri"/>
                        </a:rPr>
                        <a:t>Urban Issues and Challenges; The Changing</a:t>
                      </a:r>
                      <a:r>
                        <a:rPr lang="en-US" sz="1350">
                          <a:solidFill>
                            <a:schemeClr val="dk1"/>
                          </a:solidFill>
                          <a:latin typeface="Calibri"/>
                          <a:ea typeface="Calibri"/>
                          <a:cs typeface="Calibri"/>
                          <a:sym typeface="Calibri"/>
                        </a:rPr>
                        <a:t> Economic World; The Challenge of Resource Management + a focus on Water Management</a:t>
                      </a:r>
                      <a:endParaRPr sz="135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spcBef>
                          <a:spcPts val="0"/>
                        </a:spcBef>
                        <a:spcAft>
                          <a:spcPts val="0"/>
                        </a:spcAft>
                        <a:buNone/>
                      </a:pPr>
                      <a:r>
                        <a:rPr lang="en-US" sz="1350">
                          <a:solidFill>
                            <a:schemeClr val="dk1"/>
                          </a:solidFill>
                        </a:rPr>
                        <a:t>Paper 3: Geographical Applications</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t/>
                      </a:r>
                      <a:endParaRPr b="1"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Clr>
                          <a:schemeClr val="dk1"/>
                        </a:buClr>
                        <a:buSzPts val="1350"/>
                        <a:buFont typeface="Arial"/>
                        <a:buNone/>
                      </a:pPr>
                      <a:r>
                        <a:rPr lang="en-US" sz="1350">
                          <a:solidFill>
                            <a:schemeClr val="dk1"/>
                          </a:solidFill>
                          <a:latin typeface="Calibri"/>
                          <a:ea typeface="Calibri"/>
                          <a:cs typeface="Calibri"/>
                          <a:sym typeface="Calibri"/>
                        </a:rPr>
                        <a:t>Issue Evaluation; Fieldwork</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281" name="Google Shape;281;p16"/>
          <p:cNvSpPr txBox="1"/>
          <p:nvPr/>
        </p:nvSpPr>
        <p:spPr>
          <a:xfrm>
            <a:off x="47655" y="4125240"/>
            <a:ext cx="3394954" cy="32316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Geography’s Top Revision Tips</a:t>
            </a:r>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1) Case study cards</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These include </a:t>
            </a:r>
            <a:r>
              <a:rPr b="1" lang="en-US" sz="1200">
                <a:solidFill>
                  <a:schemeClr val="dk1"/>
                </a:solidFill>
                <a:latin typeface="Calibri"/>
                <a:ea typeface="Calibri"/>
                <a:cs typeface="Calibri"/>
                <a:sym typeface="Calibri"/>
              </a:rPr>
              <a:t>key content </a:t>
            </a:r>
            <a:r>
              <a:rPr lang="en-US" sz="1200">
                <a:solidFill>
                  <a:schemeClr val="dk1"/>
                </a:solidFill>
                <a:latin typeface="Calibri"/>
                <a:ea typeface="Calibri"/>
                <a:cs typeface="Calibri"/>
                <a:sym typeface="Calibri"/>
              </a:rPr>
              <a:t>for each topic.</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Flick through a set before bedtime.</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them with a family member as a </a:t>
            </a:r>
            <a:r>
              <a:rPr b="1" lang="en-US" sz="1200">
                <a:solidFill>
                  <a:schemeClr val="dk1"/>
                </a:solidFill>
                <a:latin typeface="Calibri"/>
                <a:ea typeface="Calibri"/>
                <a:cs typeface="Calibri"/>
                <a:sym typeface="Calibri"/>
              </a:rPr>
              <a:t>quiz</a:t>
            </a:r>
            <a:r>
              <a:rPr lang="en-US" sz="1200">
                <a:solidFill>
                  <a:schemeClr val="dk1"/>
                </a:solidFill>
                <a:latin typeface="Calibri"/>
                <a:ea typeface="Calibri"/>
                <a:cs typeface="Calibri"/>
                <a:sym typeface="Calibri"/>
              </a:rPr>
              <a:t>.</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Try to fill out </a:t>
            </a:r>
            <a:r>
              <a:rPr b="1" lang="en-US" sz="1200">
                <a:solidFill>
                  <a:schemeClr val="dk1"/>
                </a:solidFill>
                <a:latin typeface="Calibri"/>
                <a:ea typeface="Calibri"/>
                <a:cs typeface="Calibri"/>
                <a:sym typeface="Calibri"/>
              </a:rPr>
              <a:t>blank copies </a:t>
            </a:r>
            <a:r>
              <a:rPr lang="en-US" sz="1200">
                <a:solidFill>
                  <a:schemeClr val="dk1"/>
                </a:solidFill>
                <a:latin typeface="Calibri"/>
                <a:ea typeface="Calibri"/>
                <a:cs typeface="Calibri"/>
                <a:sym typeface="Calibri"/>
              </a:rPr>
              <a:t>found on Google Drive.</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2) BBC Bitesize</a:t>
            </a:r>
            <a:endParaRPr b="1" sz="14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to the Geography section on the </a:t>
            </a:r>
            <a:r>
              <a:rPr b="1" lang="en-US" sz="1200">
                <a:solidFill>
                  <a:schemeClr val="dk1"/>
                </a:solidFill>
                <a:latin typeface="Calibri"/>
                <a:ea typeface="Calibri"/>
                <a:cs typeface="Calibri"/>
                <a:sym typeface="Calibri"/>
              </a:rPr>
              <a:t>BBC GCSE Bitesize</a:t>
            </a:r>
            <a:r>
              <a:rPr lang="en-US" sz="1200">
                <a:solidFill>
                  <a:schemeClr val="dk1"/>
                </a:solidFill>
                <a:latin typeface="Calibri"/>
                <a:ea typeface="Calibri"/>
                <a:cs typeface="Calibri"/>
                <a:sym typeface="Calibri"/>
              </a:rPr>
              <a:t> website.</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Here you can find key features, videos and short knowledge-based tests for many of the units that we teach </a:t>
            </a:r>
            <a:endParaRPr/>
          </a:p>
        </p:txBody>
      </p:sp>
      <p:sp>
        <p:nvSpPr>
          <p:cNvPr id="282" name="Google Shape;282;p16"/>
          <p:cNvSpPr txBox="1"/>
          <p:nvPr/>
        </p:nvSpPr>
        <p:spPr>
          <a:xfrm>
            <a:off x="3486991" y="4263739"/>
            <a:ext cx="3394954" cy="350865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3) Reacting to Feedback</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through your class book and </a:t>
            </a:r>
            <a:r>
              <a:rPr b="1" lang="en-US" sz="1200">
                <a:solidFill>
                  <a:schemeClr val="dk1"/>
                </a:solidFill>
                <a:latin typeface="Calibri"/>
                <a:ea typeface="Calibri"/>
                <a:cs typeface="Calibri"/>
                <a:sym typeface="Calibri"/>
              </a:rPr>
              <a:t>react to the feedback</a:t>
            </a:r>
            <a:r>
              <a:rPr lang="en-US" sz="1200">
                <a:solidFill>
                  <a:schemeClr val="dk1"/>
                </a:solidFill>
                <a:latin typeface="Calibri"/>
                <a:ea typeface="Calibri"/>
                <a:cs typeface="Calibri"/>
                <a:sym typeface="Calibri"/>
              </a:rPr>
              <a:t> that you received from your teacher.</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Attempt </a:t>
            </a:r>
            <a:r>
              <a:rPr b="1" lang="en-US" sz="1200">
                <a:solidFill>
                  <a:schemeClr val="dk1"/>
                </a:solidFill>
                <a:latin typeface="Calibri"/>
                <a:ea typeface="Calibri"/>
                <a:cs typeface="Calibri"/>
                <a:sym typeface="Calibri"/>
              </a:rPr>
              <a:t>exam questions </a:t>
            </a:r>
            <a:r>
              <a:rPr lang="en-US" sz="1200">
                <a:solidFill>
                  <a:schemeClr val="dk1"/>
                </a:solidFill>
                <a:latin typeface="Calibri"/>
                <a:ea typeface="Calibri"/>
                <a:cs typeface="Calibri"/>
                <a:sym typeface="Calibri"/>
              </a:rPr>
              <a:t>again where you have not received full marks.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Plan exam questions using the </a:t>
            </a:r>
            <a:r>
              <a:rPr b="1" lang="en-US" sz="1200">
                <a:solidFill>
                  <a:schemeClr val="dk1"/>
                </a:solidFill>
                <a:latin typeface="Calibri"/>
                <a:ea typeface="Calibri"/>
                <a:cs typeface="Calibri"/>
                <a:sym typeface="Calibri"/>
              </a:rPr>
              <a:t>Point-Evidence-Connective-Explain</a:t>
            </a:r>
            <a:r>
              <a:rPr lang="en-US" sz="1200">
                <a:solidFill>
                  <a:schemeClr val="dk1"/>
                </a:solidFill>
                <a:latin typeface="Calibri"/>
                <a:ea typeface="Calibri"/>
                <a:cs typeface="Calibri"/>
                <a:sym typeface="Calibri"/>
              </a:rPr>
              <a:t> structure.</a:t>
            </a:r>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4) Knowledge Planners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 knowledge planners to help with your revision. These will have all the content you need to know for the exam in them, as well as helpful hints and tips on exam technique</a:t>
            </a:r>
            <a:endParaRPr/>
          </a:p>
          <a:p>
            <a:pPr indent="-209550" lvl="0" marL="2857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5) Brainscape</a:t>
            </a:r>
            <a:endParaRPr b="1" sz="14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Here you can create online flash cards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Download the app onto your phone and revise anywhere and anytime</a:t>
            </a:r>
            <a:endParaRPr/>
          </a:p>
        </p:txBody>
      </p:sp>
      <p:pic>
        <p:nvPicPr>
          <p:cNvPr id="283" name="Google Shape;283;p16"/>
          <p:cNvPicPr preferRelativeResize="0"/>
          <p:nvPr/>
        </p:nvPicPr>
        <p:blipFill rotWithShape="1">
          <a:blip r:embed="rId3">
            <a:alphaModFix/>
          </a:blip>
          <a:srcRect b="0" l="0" r="0" t="0"/>
          <a:stretch/>
        </p:blipFill>
        <p:spPr>
          <a:xfrm>
            <a:off x="5526267" y="7565973"/>
            <a:ext cx="1017622" cy="248201"/>
          </a:xfrm>
          <a:prstGeom prst="rect">
            <a:avLst/>
          </a:prstGeom>
          <a:solidFill>
            <a:schemeClr val="dk1"/>
          </a:solidFill>
          <a:ln>
            <a:noFill/>
          </a:ln>
        </p:spPr>
      </p:pic>
      <p:pic>
        <p:nvPicPr>
          <p:cNvPr id="284" name="Google Shape;284;p16"/>
          <p:cNvPicPr preferRelativeResize="0"/>
          <p:nvPr/>
        </p:nvPicPr>
        <p:blipFill rotWithShape="1">
          <a:blip r:embed="rId4">
            <a:alphaModFix/>
          </a:blip>
          <a:srcRect b="0" l="0" r="0" t="0"/>
          <a:stretch/>
        </p:blipFill>
        <p:spPr>
          <a:xfrm>
            <a:off x="6139933" y="4180337"/>
            <a:ext cx="305971" cy="360698"/>
          </a:xfrm>
          <a:prstGeom prst="rect">
            <a:avLst/>
          </a:prstGeom>
          <a:noFill/>
          <a:ln>
            <a:noFill/>
          </a:ln>
        </p:spPr>
      </p:pic>
      <p:pic>
        <p:nvPicPr>
          <p:cNvPr id="285" name="Google Shape;285;p16"/>
          <p:cNvPicPr preferRelativeResize="0"/>
          <p:nvPr/>
        </p:nvPicPr>
        <p:blipFill rotWithShape="1">
          <a:blip r:embed="rId5">
            <a:alphaModFix/>
          </a:blip>
          <a:srcRect b="0" l="0" r="0" t="0"/>
          <a:stretch/>
        </p:blipFill>
        <p:spPr>
          <a:xfrm>
            <a:off x="1972518" y="7155155"/>
            <a:ext cx="433012" cy="302026"/>
          </a:xfrm>
          <a:prstGeom prst="rect">
            <a:avLst/>
          </a:prstGeom>
          <a:noFill/>
          <a:ln>
            <a:noFill/>
          </a:ln>
        </p:spPr>
      </p:pic>
      <p:pic>
        <p:nvPicPr>
          <p:cNvPr id="286" name="Google Shape;286;p16"/>
          <p:cNvPicPr preferRelativeResize="0"/>
          <p:nvPr/>
        </p:nvPicPr>
        <p:blipFill rotWithShape="1">
          <a:blip r:embed="rId6">
            <a:alphaModFix/>
          </a:blip>
          <a:srcRect b="10159" l="1986" r="2127" t="4166"/>
          <a:stretch/>
        </p:blipFill>
        <p:spPr>
          <a:xfrm>
            <a:off x="1653785" y="4410604"/>
            <a:ext cx="632941" cy="424146"/>
          </a:xfrm>
          <a:prstGeom prst="rect">
            <a:avLst/>
          </a:prstGeom>
          <a:noFill/>
          <a:ln>
            <a:noFill/>
          </a:ln>
        </p:spPr>
      </p:pic>
      <p:sp>
        <p:nvSpPr>
          <p:cNvPr id="287" name="Google Shape;287;p16"/>
          <p:cNvSpPr txBox="1"/>
          <p:nvPr/>
        </p:nvSpPr>
        <p:spPr>
          <a:xfrm>
            <a:off x="196948" y="8469969"/>
            <a:ext cx="6197072" cy="584775"/>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Most importantly if you are struggling/not sure speak to your geography teacher!</a:t>
            </a:r>
            <a:endParaRPr/>
          </a:p>
        </p:txBody>
      </p:sp>
      <p:pic>
        <p:nvPicPr>
          <p:cNvPr id="288" name="Google Shape;288;p16"/>
          <p:cNvPicPr preferRelativeResize="0"/>
          <p:nvPr/>
        </p:nvPicPr>
        <p:blipFill rotWithShape="1">
          <a:blip r:embed="rId7">
            <a:alphaModFix/>
          </a:blip>
          <a:srcRect b="0" l="0" r="0" t="0"/>
          <a:stretch/>
        </p:blipFill>
        <p:spPr>
          <a:xfrm>
            <a:off x="5358882" y="223205"/>
            <a:ext cx="1063282" cy="117585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2" name="Shape 292"/>
        <p:cNvGrpSpPr/>
        <p:nvPr/>
      </p:nvGrpSpPr>
      <p:grpSpPr>
        <a:xfrm>
          <a:off x="0" y="0"/>
          <a:ext cx="0" cy="0"/>
          <a:chOff x="0" y="0"/>
          <a:chExt cx="0" cy="0"/>
        </a:xfrm>
      </p:grpSpPr>
      <p:sp>
        <p:nvSpPr>
          <p:cNvPr id="293" name="Google Shape;293;g228b73070e2_0_39"/>
          <p:cNvSpPr/>
          <p:nvPr/>
        </p:nvSpPr>
        <p:spPr>
          <a:xfrm>
            <a:off x="0" y="1"/>
            <a:ext cx="4811100" cy="584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294" name="Google Shape;294;g228b73070e2_0_39"/>
          <p:cNvSpPr/>
          <p:nvPr/>
        </p:nvSpPr>
        <p:spPr>
          <a:xfrm>
            <a:off x="0" y="331625"/>
            <a:ext cx="3920700" cy="9234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Clr>
                <a:schemeClr val="dk1"/>
              </a:buClr>
              <a:buSzPts val="1100"/>
              <a:buFont typeface="Arial"/>
              <a:buNone/>
            </a:pPr>
            <a:r>
              <a:rPr b="1" lang="en-US" sz="5400">
                <a:solidFill>
                  <a:srgbClr val="00B050"/>
                </a:solidFill>
                <a:latin typeface="Calibri"/>
                <a:ea typeface="Calibri"/>
                <a:cs typeface="Calibri"/>
                <a:sym typeface="Calibri"/>
              </a:rPr>
              <a:t>Philosophy</a:t>
            </a:r>
            <a:endParaRPr b="1" sz="5400">
              <a:solidFill>
                <a:srgbClr val="00B050"/>
              </a:solidFill>
              <a:latin typeface="Calibri"/>
              <a:ea typeface="Calibri"/>
              <a:cs typeface="Calibri"/>
              <a:sym typeface="Calibri"/>
            </a:endParaRPr>
          </a:p>
          <a:p>
            <a:pPr indent="0" lvl="0" marL="0" marR="0" rtl="0" algn="ctr">
              <a:spcBef>
                <a:spcPts val="0"/>
              </a:spcBef>
              <a:spcAft>
                <a:spcPts val="0"/>
              </a:spcAft>
              <a:buNone/>
            </a:pPr>
            <a:r>
              <a:t/>
            </a:r>
            <a:endParaRPr b="1" sz="5400">
              <a:solidFill>
                <a:srgbClr val="00B050"/>
              </a:solidFill>
              <a:latin typeface="Calibri"/>
              <a:ea typeface="Calibri"/>
              <a:cs typeface="Calibri"/>
              <a:sym typeface="Calibri"/>
            </a:endParaRPr>
          </a:p>
        </p:txBody>
      </p:sp>
      <p:sp>
        <p:nvSpPr>
          <p:cNvPr id="295" name="Google Shape;295;g228b73070e2_0_39"/>
          <p:cNvSpPr txBox="1"/>
          <p:nvPr/>
        </p:nvSpPr>
        <p:spPr>
          <a:xfrm>
            <a:off x="0" y="1137096"/>
            <a:ext cx="3501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sp>
        <p:nvSpPr>
          <p:cNvPr id="296" name="Google Shape;296;g228b73070e2_0_39"/>
          <p:cNvSpPr txBox="1"/>
          <p:nvPr/>
        </p:nvSpPr>
        <p:spPr>
          <a:xfrm>
            <a:off x="47655" y="4125240"/>
            <a:ext cx="3395100" cy="2068800"/>
          </a:xfrm>
          <a:prstGeom prst="rect">
            <a:avLst/>
          </a:prstGeom>
          <a:noFill/>
          <a:ln>
            <a:noFill/>
          </a:ln>
        </p:spPr>
        <p:txBody>
          <a:bodyPr anchorCtr="0" anchor="t" bIns="45700" lIns="91425" spcFirstLastPara="1" rIns="91425" wrap="square" tIns="45700">
            <a:spAutoFit/>
          </a:bodyPr>
          <a:lstStyle/>
          <a:p>
            <a:pPr indent="-304800" lvl="0" marL="457200" rtl="0" algn="l">
              <a:lnSpc>
                <a:spcPct val="115000"/>
              </a:lnSpc>
              <a:spcBef>
                <a:spcPts val="0"/>
              </a:spcBef>
              <a:spcAft>
                <a:spcPts val="0"/>
              </a:spcAft>
              <a:buClr>
                <a:schemeClr val="dk1"/>
              </a:buClr>
              <a:buSzPts val="1200"/>
              <a:buChar char="•"/>
            </a:pPr>
            <a:r>
              <a:rPr b="1" lang="en-US" sz="1200">
                <a:solidFill>
                  <a:schemeClr val="dk1"/>
                </a:solidFill>
              </a:rPr>
              <a:t>Where can I find the content overview?</a:t>
            </a:r>
            <a:endParaRPr b="1"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US" sz="1200" u="sng">
                <a:solidFill>
                  <a:schemeClr val="hlink"/>
                </a:solidFill>
                <a:hlinkClick r:id="rId3"/>
              </a:rPr>
              <a:t>Topic Overview (PLC)</a:t>
            </a:r>
            <a:endParaRPr sz="1200" u="sng">
              <a:solidFill>
                <a:schemeClr val="hlink"/>
              </a:solidFill>
            </a:endParaRPr>
          </a:p>
          <a:p>
            <a:pPr indent="-304800" lvl="0" marL="457200" rtl="0" algn="l">
              <a:lnSpc>
                <a:spcPct val="115000"/>
              </a:lnSpc>
              <a:spcBef>
                <a:spcPts val="0"/>
              </a:spcBef>
              <a:spcAft>
                <a:spcPts val="0"/>
              </a:spcAft>
              <a:buClr>
                <a:schemeClr val="dk1"/>
              </a:buClr>
              <a:buSzPts val="1200"/>
              <a:buChar char="•"/>
            </a:pPr>
            <a:r>
              <a:rPr b="1" lang="en-US" sz="1200">
                <a:solidFill>
                  <a:schemeClr val="dk1"/>
                </a:solidFill>
              </a:rPr>
              <a:t>Where can I find lesson resources?</a:t>
            </a:r>
            <a:endParaRPr b="1"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US" sz="1200" u="sng">
                <a:solidFill>
                  <a:schemeClr val="hlink"/>
                </a:solidFill>
                <a:hlinkClick r:id="rId4"/>
              </a:rPr>
              <a:t>Teacher Resources</a:t>
            </a:r>
            <a:endParaRPr sz="1200" u="sng">
              <a:solidFill>
                <a:schemeClr val="hlink"/>
              </a:solidFill>
            </a:endParaRPr>
          </a:p>
          <a:p>
            <a:pPr indent="-304800" lvl="0" marL="457200" rtl="0" algn="l">
              <a:lnSpc>
                <a:spcPct val="115000"/>
              </a:lnSpc>
              <a:spcBef>
                <a:spcPts val="0"/>
              </a:spcBef>
              <a:spcAft>
                <a:spcPts val="0"/>
              </a:spcAft>
              <a:buClr>
                <a:schemeClr val="dk1"/>
              </a:buClr>
              <a:buSzPts val="1200"/>
              <a:buChar char="•"/>
            </a:pPr>
            <a:r>
              <a:rPr b="1" lang="en-US" sz="1200">
                <a:solidFill>
                  <a:schemeClr val="dk1"/>
                </a:solidFill>
              </a:rPr>
              <a:t>Where can I find past papers and mark schemes?</a:t>
            </a:r>
            <a:endParaRPr b="1"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US" sz="1200" u="sng">
                <a:solidFill>
                  <a:schemeClr val="hlink"/>
                </a:solidFill>
                <a:hlinkClick r:id="rId5"/>
              </a:rPr>
              <a:t>Past Papers and Mark Schemes</a:t>
            </a:r>
            <a:endParaRPr sz="1200" u="sng">
              <a:solidFill>
                <a:schemeClr val="hlink"/>
              </a:solidFill>
            </a:endParaRPr>
          </a:p>
          <a:p>
            <a:pPr indent="-209550" lvl="0" marL="171450" marR="0" rtl="0" algn="l">
              <a:spcBef>
                <a:spcPts val="0"/>
              </a:spcBef>
              <a:spcAft>
                <a:spcPts val="0"/>
              </a:spcAft>
              <a:buClr>
                <a:schemeClr val="dk1"/>
              </a:buClr>
              <a:buSzPts val="1800"/>
              <a:buFont typeface="Calibri"/>
              <a:buChar char="•"/>
            </a:pPr>
            <a:r>
              <a:t/>
            </a:r>
            <a:endParaRPr b="1" sz="1800">
              <a:solidFill>
                <a:schemeClr val="dk1"/>
              </a:solidFill>
              <a:latin typeface="Calibri"/>
              <a:ea typeface="Calibri"/>
              <a:cs typeface="Calibri"/>
              <a:sym typeface="Calibri"/>
            </a:endParaRPr>
          </a:p>
        </p:txBody>
      </p:sp>
      <p:sp>
        <p:nvSpPr>
          <p:cNvPr id="297" name="Google Shape;297;g228b73070e2_0_39"/>
          <p:cNvSpPr txBox="1"/>
          <p:nvPr/>
        </p:nvSpPr>
        <p:spPr>
          <a:xfrm>
            <a:off x="262225" y="5994100"/>
            <a:ext cx="6619800" cy="2496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Revision Tips for Philosophy</a:t>
            </a:r>
            <a:endParaRPr b="1" sz="18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b="1" lang="en-US" sz="1200">
                <a:solidFill>
                  <a:schemeClr val="dk1"/>
                </a:solidFill>
              </a:rPr>
              <a:t>1) Exam technique</a:t>
            </a:r>
            <a:endParaRPr b="1"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1200">
                <a:solidFill>
                  <a:schemeClr val="dk1"/>
                </a:solidFill>
              </a:rPr>
              <a:t>-Practice past paper questions using the link above (include timing yourself).</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1200">
                <a:solidFill>
                  <a:schemeClr val="dk1"/>
                </a:solidFill>
              </a:rPr>
              <a:t>-Focus on 12 mark structure using the following</a:t>
            </a:r>
            <a:r>
              <a:rPr lang="en-US" sz="1200">
                <a:solidFill>
                  <a:schemeClr val="dk1"/>
                </a:solidFill>
                <a:uFill>
                  <a:noFill/>
                </a:uFill>
                <a:hlinkClick r:id="rId6">
                  <a:extLst>
                    <a:ext uri="{A12FA001-AC4F-418D-AE19-62706E023703}">
                      <ahyp:hlinkClr val="tx"/>
                    </a:ext>
                  </a:extLst>
                </a:hlinkClick>
              </a:rPr>
              <a:t> </a:t>
            </a:r>
            <a:r>
              <a:rPr lang="en-US" sz="1200" u="sng">
                <a:solidFill>
                  <a:schemeClr val="hlink"/>
                </a:solidFill>
                <a:hlinkClick r:id="rId7"/>
              </a:rPr>
              <a:t>link</a:t>
            </a:r>
            <a:endParaRPr sz="1200" u="sng">
              <a:solidFill>
                <a:schemeClr val="hlink"/>
              </a:solidFill>
            </a:endParaRPr>
          </a:p>
          <a:p>
            <a:pPr indent="0" lvl="0" marL="0" rtl="0" algn="l">
              <a:lnSpc>
                <a:spcPct val="115000"/>
              </a:lnSpc>
              <a:spcBef>
                <a:spcPts val="0"/>
              </a:spcBef>
              <a:spcAft>
                <a:spcPts val="0"/>
              </a:spcAft>
              <a:buClr>
                <a:schemeClr val="dk1"/>
              </a:buClr>
              <a:buSzPts val="1100"/>
              <a:buFont typeface="Arial"/>
              <a:buNone/>
            </a:pPr>
            <a:r>
              <a:rPr b="1" lang="en-US" sz="1200">
                <a:solidFill>
                  <a:schemeClr val="dk1"/>
                </a:solidFill>
              </a:rPr>
              <a:t>2) Use Google Classroom</a:t>
            </a:r>
            <a:endParaRPr b="1"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1200">
                <a:solidFill>
                  <a:schemeClr val="dk1"/>
                </a:solidFill>
              </a:rPr>
              <a:t>•Login to the Google Classroom  where you can find access to the teaching materials, and other useful info.</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US" sz="1200">
                <a:solidFill>
                  <a:schemeClr val="dk1"/>
                </a:solidFill>
              </a:rPr>
              <a:t>3) Create a checklist for revision</a:t>
            </a:r>
            <a:endParaRPr b="1"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1200">
                <a:solidFill>
                  <a:schemeClr val="dk1"/>
                </a:solidFill>
              </a:rPr>
              <a:t>•Use the PLC link above to go through the different topics within each paper. Within your revision ensure to spend time going through key terms and definitions.</a:t>
            </a:r>
            <a:endParaRPr sz="1200">
              <a:solidFill>
                <a:schemeClr val="dk1"/>
              </a:solidFill>
            </a:endParaRPr>
          </a:p>
          <a:p>
            <a:pPr indent="0" lvl="0" marL="0" marR="0" rtl="0" algn="l">
              <a:spcBef>
                <a:spcPts val="0"/>
              </a:spcBef>
              <a:spcAft>
                <a:spcPts val="0"/>
              </a:spcAft>
              <a:buNone/>
            </a:pPr>
            <a:r>
              <a:t/>
            </a:r>
            <a:endParaRPr b="1">
              <a:solidFill>
                <a:schemeClr val="dk1"/>
              </a:solidFill>
              <a:latin typeface="Calibri"/>
              <a:ea typeface="Calibri"/>
              <a:cs typeface="Calibri"/>
              <a:sym typeface="Calibri"/>
            </a:endParaRPr>
          </a:p>
        </p:txBody>
      </p:sp>
      <p:sp>
        <p:nvSpPr>
          <p:cNvPr id="298" name="Google Shape;298;g228b73070e2_0_39"/>
          <p:cNvSpPr txBox="1"/>
          <p:nvPr/>
        </p:nvSpPr>
        <p:spPr>
          <a:xfrm>
            <a:off x="196948" y="8469969"/>
            <a:ext cx="6197100" cy="585000"/>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Most importantly if you are struggling/not sure speak to your geography teacher!</a:t>
            </a:r>
            <a:endParaRPr/>
          </a:p>
        </p:txBody>
      </p:sp>
      <p:pic>
        <p:nvPicPr>
          <p:cNvPr id="299" name="Google Shape;299;g228b73070e2_0_39"/>
          <p:cNvPicPr preferRelativeResize="0"/>
          <p:nvPr/>
        </p:nvPicPr>
        <p:blipFill rotWithShape="1">
          <a:blip r:embed="rId8">
            <a:alphaModFix/>
          </a:blip>
          <a:srcRect b="0" l="0" r="0" t="0"/>
          <a:stretch/>
        </p:blipFill>
        <p:spPr>
          <a:xfrm>
            <a:off x="5358882" y="223205"/>
            <a:ext cx="1063282" cy="1175852"/>
          </a:xfrm>
          <a:prstGeom prst="rect">
            <a:avLst/>
          </a:prstGeom>
          <a:noFill/>
          <a:ln>
            <a:noFill/>
          </a:ln>
        </p:spPr>
      </p:pic>
      <p:graphicFrame>
        <p:nvGraphicFramePr>
          <p:cNvPr id="300" name="Google Shape;300;g228b73070e2_0_39"/>
          <p:cNvGraphicFramePr/>
          <p:nvPr/>
        </p:nvGraphicFramePr>
        <p:xfrm>
          <a:off x="119063" y="1611000"/>
          <a:ext cx="3000000" cy="3000000"/>
        </p:xfrm>
        <a:graphic>
          <a:graphicData uri="http://schemas.openxmlformats.org/drawingml/2006/table">
            <a:tbl>
              <a:tblPr>
                <a:noFill/>
                <a:tableStyleId>{D68A553C-91B7-4F9B-9870-CB2B8751B55C}</a:tableStyleId>
              </a:tblPr>
              <a:tblGrid>
                <a:gridCol w="1704975"/>
                <a:gridCol w="952500"/>
                <a:gridCol w="3962400"/>
              </a:tblGrid>
              <a:tr h="381000">
                <a:tc>
                  <a:txBody>
                    <a:bodyPr/>
                    <a:lstStyle/>
                    <a:p>
                      <a:pPr indent="0" lvl="0" marL="0" rtl="0" algn="ctr">
                        <a:lnSpc>
                          <a:spcPct val="115000"/>
                        </a:lnSpc>
                        <a:spcBef>
                          <a:spcPts val="0"/>
                        </a:spcBef>
                        <a:spcAft>
                          <a:spcPts val="0"/>
                        </a:spcAft>
                        <a:buNone/>
                      </a:pPr>
                      <a:r>
                        <a:rPr b="1" lang="en-US" sz="1200">
                          <a:solidFill>
                            <a:srgbClr val="FFFFFF"/>
                          </a:solidFill>
                        </a:rPr>
                        <a:t>Exam Title</a:t>
                      </a:r>
                      <a:endParaRPr b="1" sz="1200">
                        <a:solidFill>
                          <a:srgbClr val="FFFFFF"/>
                        </a:solidFill>
                      </a:endParaRPr>
                    </a:p>
                  </a:txBody>
                  <a:tcPr marT="91425" marB="91425" marR="91425" marL="91425"/>
                </a:tc>
                <a:tc>
                  <a:txBody>
                    <a:bodyPr/>
                    <a:lstStyle/>
                    <a:p>
                      <a:pPr indent="0" lvl="0" marL="0" rtl="0" algn="ctr">
                        <a:lnSpc>
                          <a:spcPct val="115000"/>
                        </a:lnSpc>
                        <a:spcBef>
                          <a:spcPts val="0"/>
                        </a:spcBef>
                        <a:spcAft>
                          <a:spcPts val="0"/>
                        </a:spcAft>
                        <a:buNone/>
                      </a:pPr>
                      <a:r>
                        <a:rPr b="1" lang="en-US" sz="1200">
                          <a:solidFill>
                            <a:srgbClr val="FFFFFF"/>
                          </a:solidFill>
                        </a:rPr>
                        <a:t>When</a:t>
                      </a:r>
                      <a:endParaRPr b="1" sz="1200">
                        <a:solidFill>
                          <a:srgbClr val="FFFFFF"/>
                        </a:solidFill>
                      </a:endParaRPr>
                    </a:p>
                  </a:txBody>
                  <a:tcPr marT="91425" marB="91425" marR="91425" marL="91425"/>
                </a:tc>
                <a:tc>
                  <a:txBody>
                    <a:bodyPr/>
                    <a:lstStyle/>
                    <a:p>
                      <a:pPr indent="0" lvl="0" marL="0" rtl="0" algn="ctr">
                        <a:lnSpc>
                          <a:spcPct val="115000"/>
                        </a:lnSpc>
                        <a:spcBef>
                          <a:spcPts val="0"/>
                        </a:spcBef>
                        <a:spcAft>
                          <a:spcPts val="0"/>
                        </a:spcAft>
                        <a:buNone/>
                      </a:pPr>
                      <a:r>
                        <a:rPr b="1" lang="en-US" sz="1200">
                          <a:solidFill>
                            <a:srgbClr val="FFFFFF"/>
                          </a:solidFill>
                        </a:rPr>
                        <a:t>Key Content</a:t>
                      </a:r>
                      <a:endParaRPr b="1" sz="1200">
                        <a:solidFill>
                          <a:srgbClr val="FFFFFF"/>
                        </a:solidFill>
                      </a:endParaRPr>
                    </a:p>
                  </a:txBody>
                  <a:tcPr marT="91425" marB="91425" marR="91425" marL="91425"/>
                </a:tc>
              </a:tr>
              <a:tr h="561975">
                <a:tc>
                  <a:txBody>
                    <a:bodyPr/>
                    <a:lstStyle/>
                    <a:p>
                      <a:pPr indent="0" lvl="0" marL="0" rtl="0" algn="ctr">
                        <a:lnSpc>
                          <a:spcPct val="115000"/>
                        </a:lnSpc>
                        <a:spcBef>
                          <a:spcPts val="0"/>
                        </a:spcBef>
                        <a:spcAft>
                          <a:spcPts val="0"/>
                        </a:spcAft>
                        <a:buNone/>
                      </a:pPr>
                      <a:r>
                        <a:rPr lang="en-US" sz="1200"/>
                        <a:t>Paper 1 – Christianity and Buddhism (Beliefs and Practices)</a:t>
                      </a:r>
                      <a:endParaRPr sz="1200"/>
                    </a:p>
                  </a:txBody>
                  <a:tcPr marT="91425" marB="91425" marR="91425" marL="91425"/>
                </a:tc>
                <a:tc>
                  <a:txBody>
                    <a:bodyPr/>
                    <a:lstStyle/>
                    <a:p>
                      <a:pPr indent="0" lvl="0" marL="0" rtl="0" algn="ctr">
                        <a:lnSpc>
                          <a:spcPct val="115000"/>
                        </a:lnSpc>
                        <a:spcBef>
                          <a:spcPts val="0"/>
                        </a:spcBef>
                        <a:spcAft>
                          <a:spcPts val="0"/>
                        </a:spcAft>
                        <a:buNone/>
                      </a:pPr>
                      <a:r>
                        <a:rPr b="1" lang="en-US" sz="1200"/>
                        <a:t>15</a:t>
                      </a:r>
                      <a:r>
                        <a:rPr b="1" baseline="30000" lang="en-US" sz="2000"/>
                        <a:t>th</a:t>
                      </a:r>
                      <a:r>
                        <a:rPr b="1" lang="en-US" sz="1200"/>
                        <a:t> May 2023</a:t>
                      </a:r>
                      <a:endParaRPr b="1" sz="1200"/>
                    </a:p>
                  </a:txBody>
                  <a:tcPr marT="91425" marB="91425" marR="91425" marL="91425"/>
                </a:tc>
                <a:tc rowSpan="2">
                  <a:txBody>
                    <a:bodyPr/>
                    <a:lstStyle/>
                    <a:p>
                      <a:pPr indent="0" lvl="0" marL="0" rtl="0" algn="l">
                        <a:lnSpc>
                          <a:spcPct val="115000"/>
                        </a:lnSpc>
                        <a:spcBef>
                          <a:spcPts val="0"/>
                        </a:spcBef>
                        <a:spcAft>
                          <a:spcPts val="0"/>
                        </a:spcAft>
                        <a:buNone/>
                      </a:pPr>
                      <a:r>
                        <a:rPr b="1" lang="en-US" sz="1200"/>
                        <a:t>Paper 1: Christianity and Buddhism</a:t>
                      </a:r>
                      <a:endParaRPr b="1" sz="1200"/>
                    </a:p>
                    <a:p>
                      <a:pPr indent="0" lvl="0" marL="0" rtl="0" algn="l">
                        <a:lnSpc>
                          <a:spcPct val="115000"/>
                        </a:lnSpc>
                        <a:spcBef>
                          <a:spcPts val="0"/>
                        </a:spcBef>
                        <a:spcAft>
                          <a:spcPts val="0"/>
                        </a:spcAft>
                        <a:buNone/>
                      </a:pPr>
                      <a:r>
                        <a:rPr lang="en-US" sz="1200"/>
                        <a:t>Beliefs and Practices</a:t>
                      </a:r>
                      <a:endParaRPr sz="1200"/>
                    </a:p>
                    <a:p>
                      <a:pPr indent="0" lvl="0" marL="0" rtl="0" algn="l">
                        <a:lnSpc>
                          <a:spcPct val="115000"/>
                        </a:lnSpc>
                        <a:spcBef>
                          <a:spcPts val="0"/>
                        </a:spcBef>
                        <a:spcAft>
                          <a:spcPts val="0"/>
                        </a:spcAft>
                        <a:buNone/>
                      </a:pPr>
                      <a:r>
                        <a:rPr b="1" lang="en-US" sz="1200"/>
                        <a:t>Paper 2: Thematic Paper</a:t>
                      </a:r>
                      <a:endParaRPr b="1" sz="1200"/>
                    </a:p>
                    <a:p>
                      <a:pPr indent="0" lvl="0" marL="0" rtl="0" algn="l">
                        <a:lnSpc>
                          <a:spcPct val="115000"/>
                        </a:lnSpc>
                        <a:spcBef>
                          <a:spcPts val="0"/>
                        </a:spcBef>
                        <a:spcAft>
                          <a:spcPts val="0"/>
                        </a:spcAft>
                        <a:buNone/>
                      </a:pPr>
                      <a:r>
                        <a:rPr lang="en-US" sz="1200"/>
                        <a:t>Religion and Life, Crime and Punishment, Peace and Conflict &amp; Human Rights and Social Responsibility.</a:t>
                      </a:r>
                      <a:endParaRPr sz="1200"/>
                    </a:p>
                    <a:p>
                      <a:pPr indent="0" lvl="0" marL="0" rtl="0" algn="l">
                        <a:lnSpc>
                          <a:spcPct val="115000"/>
                        </a:lnSpc>
                        <a:spcBef>
                          <a:spcPts val="0"/>
                        </a:spcBef>
                        <a:spcAft>
                          <a:spcPts val="0"/>
                        </a:spcAft>
                        <a:buNone/>
                      </a:pPr>
                      <a:r>
                        <a:rPr lang="en-US" sz="1200"/>
                        <a:t>●</a:t>
                      </a:r>
                      <a:endParaRPr sz="1200"/>
                    </a:p>
                  </a:txBody>
                  <a:tcPr marT="91425" marB="91425" marR="91425" marL="91425"/>
                </a:tc>
              </a:tr>
              <a:tr h="514350">
                <a:tc>
                  <a:txBody>
                    <a:bodyPr/>
                    <a:lstStyle/>
                    <a:p>
                      <a:pPr indent="0" lvl="0" marL="0" rtl="0" algn="ctr">
                        <a:lnSpc>
                          <a:spcPct val="115000"/>
                        </a:lnSpc>
                        <a:spcBef>
                          <a:spcPts val="0"/>
                        </a:spcBef>
                        <a:spcAft>
                          <a:spcPts val="0"/>
                        </a:spcAft>
                        <a:buNone/>
                      </a:pPr>
                      <a:r>
                        <a:rPr lang="en-US" sz="1200"/>
                        <a:t>Paper 2 – Thematic Paper</a:t>
                      </a:r>
                      <a:endParaRPr sz="1200"/>
                    </a:p>
                  </a:txBody>
                  <a:tcPr marT="91425" marB="91425" marR="91425" marL="91425"/>
                </a:tc>
                <a:tc>
                  <a:txBody>
                    <a:bodyPr/>
                    <a:lstStyle/>
                    <a:p>
                      <a:pPr indent="0" lvl="0" marL="0" rtl="0" algn="ctr">
                        <a:lnSpc>
                          <a:spcPct val="115000"/>
                        </a:lnSpc>
                        <a:spcBef>
                          <a:spcPts val="0"/>
                        </a:spcBef>
                        <a:spcAft>
                          <a:spcPts val="0"/>
                        </a:spcAft>
                        <a:buNone/>
                      </a:pPr>
                      <a:r>
                        <a:rPr lang="en-US" sz="1200"/>
                        <a:t>23</a:t>
                      </a:r>
                      <a:r>
                        <a:rPr baseline="30000" lang="en-US" sz="2000"/>
                        <a:t>rd</a:t>
                      </a:r>
                      <a:r>
                        <a:rPr lang="en-US" sz="1200"/>
                        <a:t> May 2023</a:t>
                      </a:r>
                      <a:endParaRPr sz="1200"/>
                    </a:p>
                  </a:txBody>
                  <a:tcPr marT="91425" marB="91425" marR="91425" marL="91425"/>
                </a:tc>
                <a:tc vMerge="1"/>
              </a:tr>
            </a:tbl>
          </a:graphicData>
        </a:graphic>
      </p:graphicFrame>
      <p:pic>
        <p:nvPicPr>
          <p:cNvPr id="301" name="Google Shape;301;g228b73070e2_0_39"/>
          <p:cNvPicPr preferRelativeResize="0"/>
          <p:nvPr/>
        </p:nvPicPr>
        <p:blipFill>
          <a:blip r:embed="rId9">
            <a:alphaModFix/>
          </a:blip>
          <a:stretch>
            <a:fillRect/>
          </a:stretch>
        </p:blipFill>
        <p:spPr>
          <a:xfrm>
            <a:off x="4182699" y="3981225"/>
            <a:ext cx="2239475" cy="22394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7"/>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307" name="Google Shape;307;p17"/>
          <p:cNvSpPr/>
          <p:nvPr/>
        </p:nvSpPr>
        <p:spPr>
          <a:xfrm>
            <a:off x="0" y="362684"/>
            <a:ext cx="2122953"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French</a:t>
            </a:r>
            <a:endParaRPr/>
          </a:p>
        </p:txBody>
      </p:sp>
      <p:sp>
        <p:nvSpPr>
          <p:cNvPr id="308" name="Google Shape;308;p17"/>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309" name="Google Shape;309;p17"/>
          <p:cNvGraphicFramePr/>
          <p:nvPr/>
        </p:nvGraphicFramePr>
        <p:xfrm>
          <a:off x="119529" y="1548232"/>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504000">
                <a:tc>
                  <a:txBody>
                    <a:bodyPr/>
                    <a:lstStyle/>
                    <a:p>
                      <a:pPr indent="0" lvl="0" marL="0" marR="0" rtl="0" algn="ctr">
                        <a:spcBef>
                          <a:spcPts val="0"/>
                        </a:spcBef>
                        <a:spcAft>
                          <a:spcPts val="0"/>
                        </a:spcAft>
                        <a:buNone/>
                      </a:pPr>
                      <a:r>
                        <a:rPr lang="en-US" sz="1350">
                          <a:solidFill>
                            <a:schemeClr val="dk1"/>
                          </a:solidFill>
                        </a:rPr>
                        <a:t>Paper 1 – Listening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23/5</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rowSpan="4">
                  <a:txBody>
                    <a:bodyPr/>
                    <a:lstStyle/>
                    <a:p>
                      <a:pPr indent="0" lvl="0" marL="0" marR="0" rtl="0" algn="l">
                        <a:spcBef>
                          <a:spcPts val="0"/>
                        </a:spcBef>
                        <a:spcAft>
                          <a:spcPts val="0"/>
                        </a:spcAft>
                        <a:buClr>
                          <a:schemeClr val="dk1"/>
                        </a:buClr>
                        <a:buSzPts val="1200"/>
                        <a:buFont typeface="Arial"/>
                        <a:buNone/>
                      </a:pPr>
                      <a:r>
                        <a:rPr b="1" lang="en-US" sz="1200">
                          <a:solidFill>
                            <a:schemeClr val="dk1"/>
                          </a:solidFill>
                          <a:latin typeface="Calibri"/>
                          <a:ea typeface="Calibri"/>
                          <a:cs typeface="Calibri"/>
                          <a:sym typeface="Calibri"/>
                        </a:rPr>
                        <a:t>Theme 1 – Identity and Culture</a:t>
                      </a:r>
                      <a:endParaRPr/>
                    </a:p>
                    <a:p>
                      <a:pPr indent="0" lvl="0" marL="0" marR="0" rtl="0" algn="l">
                        <a:spcBef>
                          <a:spcPts val="0"/>
                        </a:spcBef>
                        <a:spcAft>
                          <a:spcPts val="0"/>
                        </a:spcAft>
                        <a:buClr>
                          <a:schemeClr val="dk1"/>
                        </a:buClr>
                        <a:buSzPts val="1200"/>
                        <a:buFont typeface="Arial"/>
                        <a:buNone/>
                      </a:pPr>
                      <a:r>
                        <a:rPr b="0" lang="en-US" sz="1200">
                          <a:solidFill>
                            <a:schemeClr val="dk1"/>
                          </a:solidFill>
                          <a:latin typeface="Calibri"/>
                          <a:ea typeface="Calibri"/>
                          <a:cs typeface="Calibri"/>
                          <a:sym typeface="Calibri"/>
                        </a:rPr>
                        <a:t>Me, my family and my friends; Technology in every day life; Free time activities; Customs and festivals</a:t>
                      </a:r>
                      <a:endParaRPr/>
                    </a:p>
                    <a:p>
                      <a:pPr indent="0" lvl="0" marL="0" marR="0" rtl="0" algn="l">
                        <a:spcBef>
                          <a:spcPts val="0"/>
                        </a:spcBef>
                        <a:spcAft>
                          <a:spcPts val="0"/>
                        </a:spcAft>
                        <a:buClr>
                          <a:schemeClr val="dk1"/>
                        </a:buClr>
                        <a:buSzPts val="1200"/>
                        <a:buFont typeface="Arial"/>
                        <a:buNone/>
                      </a:pPr>
                      <a:r>
                        <a:t/>
                      </a:r>
                      <a:endParaRPr b="0" sz="12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200"/>
                        <a:buFont typeface="Arial"/>
                        <a:buNone/>
                      </a:pPr>
                      <a:r>
                        <a:rPr b="1" lang="en-US" sz="1200">
                          <a:solidFill>
                            <a:schemeClr val="dk1"/>
                          </a:solidFill>
                          <a:latin typeface="Calibri"/>
                          <a:ea typeface="Calibri"/>
                          <a:cs typeface="Calibri"/>
                          <a:sym typeface="Calibri"/>
                        </a:rPr>
                        <a:t>Theme 2 – Local, National and International interests </a:t>
                      </a:r>
                      <a:r>
                        <a:rPr b="0" lang="en-US" sz="1200">
                          <a:solidFill>
                            <a:schemeClr val="dk1"/>
                          </a:solidFill>
                          <a:latin typeface="Calibri"/>
                          <a:ea typeface="Calibri"/>
                          <a:cs typeface="Calibri"/>
                          <a:sym typeface="Calibri"/>
                        </a:rPr>
                        <a:t>Home, town, neighbourhood and region; Social issues; Global issues; Travel and tourism</a:t>
                      </a:r>
                      <a:endParaRPr/>
                    </a:p>
                    <a:p>
                      <a:pPr indent="0" lvl="0" marL="0" marR="0" rtl="0" algn="l">
                        <a:spcBef>
                          <a:spcPts val="0"/>
                        </a:spcBef>
                        <a:spcAft>
                          <a:spcPts val="0"/>
                        </a:spcAft>
                        <a:buClr>
                          <a:schemeClr val="dk1"/>
                        </a:buClr>
                        <a:buSzPts val="1200"/>
                        <a:buFont typeface="Arial"/>
                        <a:buNone/>
                      </a:pPr>
                      <a:r>
                        <a:t/>
                      </a:r>
                      <a:endParaRPr b="0" sz="12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200"/>
                        <a:buFont typeface="Arial"/>
                        <a:buNone/>
                      </a:pPr>
                      <a:r>
                        <a:rPr b="1" lang="en-US" sz="1200">
                          <a:solidFill>
                            <a:schemeClr val="dk1"/>
                          </a:solidFill>
                          <a:latin typeface="Calibri"/>
                          <a:ea typeface="Calibri"/>
                          <a:cs typeface="Calibri"/>
                          <a:sym typeface="Calibri"/>
                        </a:rPr>
                        <a:t>Theme 3 – Current &amp; future studies and employment</a:t>
                      </a:r>
                      <a:endParaRPr/>
                    </a:p>
                    <a:p>
                      <a:pPr indent="0" lvl="0" marL="0" marR="0" rtl="0" algn="l">
                        <a:spcBef>
                          <a:spcPts val="0"/>
                        </a:spcBef>
                        <a:spcAft>
                          <a:spcPts val="0"/>
                        </a:spcAft>
                        <a:buClr>
                          <a:schemeClr val="dk1"/>
                        </a:buClr>
                        <a:buSzPts val="1200"/>
                        <a:buFont typeface="Arial"/>
                        <a:buNone/>
                      </a:pPr>
                      <a:r>
                        <a:rPr b="0" lang="en-US" sz="1200">
                          <a:solidFill>
                            <a:schemeClr val="dk1"/>
                          </a:solidFill>
                          <a:latin typeface="Calibri"/>
                          <a:ea typeface="Calibri"/>
                          <a:cs typeface="Calibri"/>
                          <a:sym typeface="Calibri"/>
                        </a:rPr>
                        <a:t>My studies; Life at school; Education post-16; Jobs, career choices and ambitions</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504000">
                <a:tc>
                  <a:txBody>
                    <a:bodyPr/>
                    <a:lstStyle/>
                    <a:p>
                      <a:pPr indent="0" lvl="0" marL="0" marR="0" rtl="0" algn="ctr">
                        <a:spcBef>
                          <a:spcPts val="0"/>
                        </a:spcBef>
                        <a:spcAft>
                          <a:spcPts val="0"/>
                        </a:spcAft>
                        <a:buNone/>
                      </a:pPr>
                      <a:r>
                        <a:rPr lang="en-US" sz="1350">
                          <a:solidFill>
                            <a:schemeClr val="dk1"/>
                          </a:solidFill>
                        </a:rPr>
                        <a:t>Paper 2 – Speaking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000"/>
                        <a:buFont typeface="Calibri"/>
                        <a:buNone/>
                      </a:pPr>
                      <a:r>
                        <a:rPr b="1" lang="en-US" sz="1300"/>
                        <a:t>w/c 24/4</a:t>
                      </a:r>
                      <a:endParaRPr b="1" sz="170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r h="504000">
                <a:tc>
                  <a:txBody>
                    <a:bodyPr/>
                    <a:lstStyle/>
                    <a:p>
                      <a:pPr indent="0" lvl="0" marL="0" marR="0" rtl="0" algn="ctr">
                        <a:spcBef>
                          <a:spcPts val="0"/>
                        </a:spcBef>
                        <a:spcAft>
                          <a:spcPts val="0"/>
                        </a:spcAft>
                        <a:buNone/>
                      </a:pPr>
                      <a:r>
                        <a:rPr lang="en-US" sz="1350">
                          <a:solidFill>
                            <a:schemeClr val="dk1"/>
                          </a:solidFill>
                        </a:rPr>
                        <a:t>Paper 3 - Reading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23/5</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r h="504000">
                <a:tc>
                  <a:txBody>
                    <a:bodyPr/>
                    <a:lstStyle/>
                    <a:p>
                      <a:pPr indent="0" lvl="0" marL="0" marR="0" rtl="0" algn="ctr">
                        <a:spcBef>
                          <a:spcPts val="0"/>
                        </a:spcBef>
                        <a:spcAft>
                          <a:spcPts val="0"/>
                        </a:spcAft>
                        <a:buNone/>
                      </a:pPr>
                      <a:r>
                        <a:rPr lang="en-US" sz="1350">
                          <a:solidFill>
                            <a:schemeClr val="dk1"/>
                          </a:solidFill>
                        </a:rPr>
                        <a:t>Paper 4 - Writing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5/6</a:t>
                      </a:r>
                      <a:endParaRPr b="1"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bl>
          </a:graphicData>
        </a:graphic>
      </p:graphicFrame>
      <p:sp>
        <p:nvSpPr>
          <p:cNvPr id="310" name="Google Shape;310;p17"/>
          <p:cNvSpPr txBox="1"/>
          <p:nvPr/>
        </p:nvSpPr>
        <p:spPr>
          <a:xfrm>
            <a:off x="30581" y="4234911"/>
            <a:ext cx="3395100" cy="526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u="sng">
                <a:solidFill>
                  <a:schemeClr val="dk1"/>
                </a:solidFill>
                <a:latin typeface="Calibri"/>
                <a:ea typeface="Calibri"/>
                <a:cs typeface="Calibri"/>
                <a:sym typeface="Calibri"/>
              </a:rPr>
              <a:t>French’s Top Revision Tip</a:t>
            </a:r>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1) Learn your key vocabulary  </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Aim to learn </a:t>
            </a:r>
            <a:r>
              <a:rPr b="1" lang="en-US" sz="1200">
                <a:solidFill>
                  <a:schemeClr val="dk1"/>
                </a:solidFill>
                <a:latin typeface="Calibri"/>
                <a:ea typeface="Calibri"/>
                <a:cs typeface="Calibri"/>
                <a:sym typeface="Calibri"/>
              </a:rPr>
              <a:t>10 new words a day</a:t>
            </a:r>
            <a:r>
              <a:rPr lang="en-US" sz="1200">
                <a:solidFill>
                  <a:schemeClr val="dk1"/>
                </a:solidFill>
                <a:latin typeface="Calibri"/>
                <a:ea typeface="Calibri"/>
                <a:cs typeface="Calibri"/>
                <a:sym typeface="Calibri"/>
              </a:rPr>
              <a:t>.</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Spend 10 to 15 minutes in the morning revising them and </a:t>
            </a:r>
            <a:r>
              <a:rPr b="1" lang="en-US" sz="1200">
                <a:solidFill>
                  <a:schemeClr val="dk1"/>
                </a:solidFill>
                <a:latin typeface="Calibri"/>
                <a:ea typeface="Calibri"/>
                <a:cs typeface="Calibri"/>
                <a:sym typeface="Calibri"/>
              </a:rPr>
              <a:t>get a friend or family member to test you</a:t>
            </a:r>
            <a:r>
              <a:rPr lang="en-US" sz="1200">
                <a:solidFill>
                  <a:schemeClr val="dk1"/>
                </a:solidFill>
                <a:latin typeface="Calibri"/>
                <a:ea typeface="Calibri"/>
                <a:cs typeface="Calibri"/>
                <a:sym typeface="Calibri"/>
              </a:rPr>
              <a:t> at the end of the day.</a:t>
            </a:r>
            <a:endParaRPr/>
          </a:p>
          <a:p>
            <a:pPr indent="-342900" lvl="0" marL="342900" marR="0" rtl="0" algn="l">
              <a:spcBef>
                <a:spcPts val="0"/>
              </a:spcBef>
              <a:spcAft>
                <a:spcPts val="0"/>
              </a:spcAft>
              <a:buClr>
                <a:schemeClr val="dk1"/>
              </a:buClr>
              <a:buSzPts val="1200"/>
              <a:buFont typeface="Arial"/>
              <a:buChar char="•"/>
            </a:pPr>
            <a:r>
              <a:rPr b="1" lang="en-US" sz="1200">
                <a:solidFill>
                  <a:schemeClr val="dk1"/>
                </a:solidFill>
                <a:latin typeface="Calibri"/>
                <a:ea typeface="Calibri"/>
                <a:cs typeface="Calibri"/>
                <a:sym typeface="Calibri"/>
              </a:rPr>
              <a:t>Make a list </a:t>
            </a:r>
            <a:r>
              <a:rPr lang="en-US" sz="1200">
                <a:solidFill>
                  <a:schemeClr val="dk1"/>
                </a:solidFill>
                <a:latin typeface="Calibri"/>
                <a:ea typeface="Calibri"/>
                <a:cs typeface="Calibri"/>
                <a:sym typeface="Calibri"/>
              </a:rPr>
              <a:t>of words you found difficult to remember and return to these regularly.</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 </a:t>
            </a:r>
            <a:r>
              <a:rPr lang="en-US" sz="1200" u="sng">
                <a:solidFill>
                  <a:schemeClr val="dk1"/>
                </a:solidFill>
                <a:latin typeface="Calibri"/>
                <a:ea typeface="Calibri"/>
                <a:cs typeface="Calibri"/>
                <a:sym typeface="Calibri"/>
                <a:hlinkClick r:id="rId3">
                  <a:extLst>
                    <a:ext uri="{A12FA001-AC4F-418D-AE19-62706E023703}">
                      <ahyp:hlinkClr val="tx"/>
                    </a:ext>
                  </a:extLst>
                </a:hlinkClick>
              </a:rPr>
              <a:t>Leitner system</a:t>
            </a:r>
            <a:r>
              <a:rPr lang="en-US" sz="1200">
                <a:solidFill>
                  <a:schemeClr val="dk1"/>
                </a:solidFill>
                <a:latin typeface="Calibri"/>
                <a:ea typeface="Calibri"/>
                <a:cs typeface="Calibri"/>
                <a:sym typeface="Calibri"/>
              </a:rPr>
              <a:t> to create </a:t>
            </a:r>
            <a:r>
              <a:rPr b="1" lang="en-US" sz="1200">
                <a:solidFill>
                  <a:schemeClr val="dk1"/>
                </a:solidFill>
                <a:latin typeface="Calibri"/>
                <a:ea typeface="Calibri"/>
                <a:cs typeface="Calibri"/>
                <a:sym typeface="Calibri"/>
              </a:rPr>
              <a:t>flashcards </a:t>
            </a:r>
            <a:r>
              <a:rPr lang="en-US" sz="1200">
                <a:solidFill>
                  <a:schemeClr val="dk1"/>
                </a:solidFill>
                <a:latin typeface="Calibri"/>
                <a:ea typeface="Calibri"/>
                <a:cs typeface="Calibri"/>
                <a:sym typeface="Calibri"/>
              </a:rPr>
              <a:t>and test yourself on key vocabulary</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Create a </a:t>
            </a:r>
            <a:r>
              <a:rPr b="1" lang="en-US" sz="1200">
                <a:solidFill>
                  <a:schemeClr val="dk1"/>
                </a:solidFill>
                <a:latin typeface="Calibri"/>
                <a:ea typeface="Calibri"/>
                <a:cs typeface="Calibri"/>
                <a:sym typeface="Calibri"/>
              </a:rPr>
              <a:t>mind-map </a:t>
            </a:r>
            <a:r>
              <a:rPr lang="en-US" sz="1200">
                <a:solidFill>
                  <a:schemeClr val="dk1"/>
                </a:solidFill>
                <a:latin typeface="Calibri"/>
                <a:ea typeface="Calibri"/>
                <a:cs typeface="Calibri"/>
                <a:sym typeface="Calibri"/>
              </a:rPr>
              <a:t>for each topic area or sub-topic. Do this without your book at first, then take the time to revise before adding to it.</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Remember to revise how the word </a:t>
            </a:r>
            <a:r>
              <a:rPr b="1" lang="en-US" sz="1200">
                <a:solidFill>
                  <a:schemeClr val="dk1"/>
                </a:solidFill>
                <a:latin typeface="Calibri"/>
                <a:ea typeface="Calibri"/>
                <a:cs typeface="Calibri"/>
                <a:sym typeface="Calibri"/>
              </a:rPr>
              <a:t>sounds</a:t>
            </a:r>
            <a:r>
              <a:rPr lang="en-US" sz="1200">
                <a:solidFill>
                  <a:schemeClr val="dk1"/>
                </a:solidFill>
                <a:latin typeface="Calibri"/>
                <a:ea typeface="Calibri"/>
                <a:cs typeface="Calibri"/>
                <a:sym typeface="Calibri"/>
              </a:rPr>
              <a:t>, not just how it looks. Use an Online Audio Dictionary or create a voki on </a:t>
            </a:r>
            <a:r>
              <a:rPr lang="en-US" sz="1200" u="sng">
                <a:solidFill>
                  <a:schemeClr val="dk1"/>
                </a:solidFill>
                <a:latin typeface="Calibri"/>
                <a:ea typeface="Calibri"/>
                <a:cs typeface="Calibri"/>
                <a:sym typeface="Calibri"/>
                <a:hlinkClick r:id="rId4">
                  <a:extLst>
                    <a:ext uri="{A12FA001-AC4F-418D-AE19-62706E023703}">
                      <ahyp:hlinkClr val="tx"/>
                    </a:ext>
                  </a:extLst>
                </a:hlinkClick>
              </a:rPr>
              <a:t>www. You voki.com</a:t>
            </a:r>
            <a:r>
              <a:rPr lang="en-US" sz="1200">
                <a:solidFill>
                  <a:schemeClr val="dk1"/>
                </a:solidFill>
                <a:latin typeface="Calibri"/>
                <a:ea typeface="Calibri"/>
                <a:cs typeface="Calibri"/>
                <a:sym typeface="Calibri"/>
              </a:rPr>
              <a:t>.</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Join the AQA French GCSE course on </a:t>
            </a:r>
            <a:r>
              <a:rPr b="1" lang="en-US" sz="1200">
                <a:solidFill>
                  <a:schemeClr val="dk1"/>
                </a:solidFill>
                <a:latin typeface="Calibri"/>
                <a:ea typeface="Calibri"/>
                <a:cs typeface="Calibri"/>
                <a:sym typeface="Calibri"/>
              </a:rPr>
              <a:t>Memrise </a:t>
            </a:r>
            <a:r>
              <a:rPr lang="en-US" sz="1200">
                <a:solidFill>
                  <a:schemeClr val="dk1"/>
                </a:solidFill>
                <a:latin typeface="Calibri"/>
                <a:ea typeface="Calibri"/>
                <a:cs typeface="Calibri"/>
                <a:sym typeface="Calibri"/>
              </a:rPr>
              <a:t>or have a go on </a:t>
            </a:r>
            <a:r>
              <a:rPr b="1" lang="en-US" sz="1200">
                <a:solidFill>
                  <a:schemeClr val="dk1"/>
                </a:solidFill>
                <a:latin typeface="Calibri"/>
                <a:ea typeface="Calibri"/>
                <a:cs typeface="Calibri"/>
                <a:sym typeface="Calibri"/>
              </a:rPr>
              <a:t>quizlet.</a:t>
            </a:r>
            <a:endParaRPr/>
          </a:p>
          <a:p>
            <a:pPr indent="-342900" lvl="0" marL="342900" marR="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2) Revision Guide &amp; Workbook</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Purchase the AQA GCSE revision guide and workbook to access topic by topic </a:t>
            </a:r>
            <a:r>
              <a:rPr b="1" lang="en-US" sz="1200">
                <a:solidFill>
                  <a:schemeClr val="dk1"/>
                </a:solidFill>
                <a:latin typeface="Calibri"/>
                <a:ea typeface="Calibri"/>
                <a:cs typeface="Calibri"/>
                <a:sym typeface="Calibri"/>
              </a:rPr>
              <a:t>vocabulary lists</a:t>
            </a:r>
            <a:r>
              <a:rPr lang="en-US" sz="1200">
                <a:solidFill>
                  <a:schemeClr val="dk1"/>
                </a:solidFill>
                <a:latin typeface="Calibri"/>
                <a:ea typeface="Calibri"/>
                <a:cs typeface="Calibri"/>
                <a:sym typeface="Calibri"/>
              </a:rPr>
              <a:t>, </a:t>
            </a:r>
            <a:r>
              <a:rPr b="1" lang="en-US" sz="1200">
                <a:solidFill>
                  <a:schemeClr val="dk1"/>
                </a:solidFill>
                <a:latin typeface="Calibri"/>
                <a:ea typeface="Calibri"/>
                <a:cs typeface="Calibri"/>
                <a:sym typeface="Calibri"/>
              </a:rPr>
              <a:t>practice questions</a:t>
            </a:r>
            <a:r>
              <a:rPr lang="en-US" sz="1200">
                <a:solidFill>
                  <a:schemeClr val="dk1"/>
                </a:solidFill>
                <a:latin typeface="Calibri"/>
                <a:ea typeface="Calibri"/>
                <a:cs typeface="Calibri"/>
                <a:sym typeface="Calibri"/>
              </a:rPr>
              <a:t>, </a:t>
            </a:r>
            <a:r>
              <a:rPr b="1" lang="en-US" sz="1200">
                <a:solidFill>
                  <a:schemeClr val="dk1"/>
                </a:solidFill>
                <a:latin typeface="Calibri"/>
                <a:ea typeface="Calibri"/>
                <a:cs typeface="Calibri"/>
                <a:sym typeface="Calibri"/>
              </a:rPr>
              <a:t>mock exam papers </a:t>
            </a:r>
            <a:r>
              <a:rPr lang="en-US" sz="1200">
                <a:solidFill>
                  <a:schemeClr val="dk1"/>
                </a:solidFill>
                <a:latin typeface="Calibri"/>
                <a:ea typeface="Calibri"/>
                <a:cs typeface="Calibri"/>
                <a:sym typeface="Calibri"/>
              </a:rPr>
              <a:t>and </a:t>
            </a:r>
            <a:r>
              <a:rPr b="1" lang="en-US" sz="1200">
                <a:solidFill>
                  <a:schemeClr val="dk1"/>
                </a:solidFill>
                <a:latin typeface="Calibri"/>
                <a:ea typeface="Calibri"/>
                <a:cs typeface="Calibri"/>
                <a:sym typeface="Calibri"/>
              </a:rPr>
              <a:t>audio files</a:t>
            </a:r>
            <a:r>
              <a:rPr lang="en-US" sz="1200">
                <a:solidFill>
                  <a:schemeClr val="dk1"/>
                </a:solidFill>
                <a:latin typeface="Calibri"/>
                <a:ea typeface="Calibri"/>
                <a:cs typeface="Calibri"/>
                <a:sym typeface="Calibri"/>
              </a:rPr>
              <a:t>.</a:t>
            </a:r>
            <a:endParaRPr/>
          </a:p>
        </p:txBody>
      </p:sp>
      <p:sp>
        <p:nvSpPr>
          <p:cNvPr id="311" name="Google Shape;311;p17"/>
          <p:cNvSpPr txBox="1"/>
          <p:nvPr/>
        </p:nvSpPr>
        <p:spPr>
          <a:xfrm>
            <a:off x="3463046" y="4283576"/>
            <a:ext cx="3394954" cy="489364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3) BBC Bitesize</a:t>
            </a:r>
            <a:endParaRPr b="1" sz="16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to the French section on the </a:t>
            </a:r>
            <a:r>
              <a:rPr b="1" lang="en-US" sz="1200">
                <a:solidFill>
                  <a:schemeClr val="dk1"/>
                </a:solidFill>
                <a:latin typeface="Calibri"/>
                <a:ea typeface="Calibri"/>
                <a:cs typeface="Calibri"/>
                <a:sym typeface="Calibri"/>
              </a:rPr>
              <a:t>BBC GCSE Bitesize</a:t>
            </a:r>
            <a:r>
              <a:rPr lang="en-US" sz="1200">
                <a:solidFill>
                  <a:schemeClr val="dk1"/>
                </a:solidFill>
                <a:latin typeface="Calibri"/>
                <a:ea typeface="Calibri"/>
                <a:cs typeface="Calibri"/>
                <a:sym typeface="Calibri"/>
              </a:rPr>
              <a:t> website.</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Here you can find </a:t>
            </a:r>
            <a:r>
              <a:rPr b="1" lang="en-US" sz="1200">
                <a:solidFill>
                  <a:schemeClr val="dk1"/>
                </a:solidFill>
                <a:latin typeface="Calibri"/>
                <a:ea typeface="Calibri"/>
                <a:cs typeface="Calibri"/>
                <a:sym typeface="Calibri"/>
              </a:rPr>
              <a:t>listening and reading activities </a:t>
            </a:r>
            <a:r>
              <a:rPr lang="en-US" sz="1200">
                <a:solidFill>
                  <a:schemeClr val="dk1"/>
                </a:solidFill>
                <a:latin typeface="Calibri"/>
                <a:ea typeface="Calibri"/>
                <a:cs typeface="Calibri"/>
                <a:sym typeface="Calibri"/>
              </a:rPr>
              <a:t>for a variety of topics at both Higher and Foundation level.</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4) ActivLearn</a:t>
            </a:r>
            <a:endParaRPr b="1" sz="14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Complete listening, reading and grammar exercises set by your teacher on ActivLearn. Also use the library to access extra revision tasks. </a:t>
            </a:r>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5) Other Revision Websites</a:t>
            </a:r>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Seneca Learning</a:t>
            </a:r>
            <a:endParaRPr/>
          </a:p>
          <a:p>
            <a:pPr indent="0" lvl="0" marL="0" marR="0" rtl="0" algn="l">
              <a:spcBef>
                <a:spcPts val="0"/>
              </a:spcBef>
              <a:spcAft>
                <a:spcPts val="0"/>
              </a:spcAft>
              <a:buNone/>
            </a:pPr>
            <a:r>
              <a:rPr lang="en-US" sz="1200" u="sng">
                <a:solidFill>
                  <a:schemeClr val="dk1"/>
                </a:solidFill>
                <a:latin typeface="Calibri"/>
                <a:ea typeface="Calibri"/>
                <a:cs typeface="Calibri"/>
                <a:sym typeface="Calibri"/>
                <a:hlinkClick r:id="rId5">
                  <a:extLst>
                    <a:ext uri="{A12FA001-AC4F-418D-AE19-62706E023703}">
                      <ahyp:hlinkClr val="tx"/>
                    </a:ext>
                  </a:extLst>
                </a:hlinkClick>
              </a:rPr>
              <a:t> </a:t>
            </a:r>
            <a:r>
              <a:rPr lang="en-US" sz="1200" u="sng">
                <a:solidFill>
                  <a:schemeClr val="dk1"/>
                </a:solidFill>
                <a:latin typeface="Calibri"/>
                <a:ea typeface="Calibri"/>
                <a:cs typeface="Calibri"/>
                <a:sym typeface="Calibri"/>
                <a:hlinkClick r:id="rId6">
                  <a:extLst>
                    <a:ext uri="{A12FA001-AC4F-418D-AE19-62706E023703}">
                      <ahyp:hlinkClr val="tx"/>
                    </a:ext>
                  </a:extLst>
                </a:hlinkClick>
              </a:rPr>
              <a:t>https://senecalearning.com/en-GB/</a:t>
            </a:r>
            <a:endParaRPr sz="1200" u="sng">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French Revision</a:t>
            </a:r>
            <a:r>
              <a:rPr lang="en-US" sz="12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US" sz="1200" u="sng">
                <a:solidFill>
                  <a:schemeClr val="dk1"/>
                </a:solidFill>
                <a:latin typeface="Calibri"/>
                <a:ea typeface="Calibri"/>
                <a:cs typeface="Calibri"/>
                <a:sym typeface="Calibri"/>
                <a:hlinkClick r:id="rId7">
                  <a:extLst>
                    <a:ext uri="{A12FA001-AC4F-418D-AE19-62706E023703}">
                      <ahyp:hlinkClr val="tx"/>
                    </a:ext>
                  </a:extLst>
                </a:hlinkClick>
              </a:rPr>
              <a:t>http://www.frenchrevision.co.uk/</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Languages Online(Grammar)</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8">
                  <a:extLst>
                    <a:ext uri="{A12FA001-AC4F-418D-AE19-62706E023703}">
                      <ahyp:hlinkClr val="tx"/>
                    </a:ext>
                  </a:extLst>
                </a:hlinkClick>
              </a:rPr>
              <a:t>http://www.languagesonline.org.uk</a:t>
            </a:r>
            <a:endParaRPr sz="1200" u="sng">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200"/>
              <a:buFont typeface="Arial"/>
              <a:buNone/>
            </a:pPr>
            <a:r>
              <a:t/>
            </a:r>
            <a:endParaRPr sz="1200" u="sng">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Finally remember that </a:t>
            </a:r>
            <a:r>
              <a:rPr lang="en-US" sz="1200">
                <a:solidFill>
                  <a:schemeClr val="dk1"/>
                </a:solidFill>
                <a:latin typeface="Calibri"/>
                <a:ea typeface="Calibri"/>
                <a:cs typeface="Calibri"/>
                <a:sym typeface="Calibri"/>
              </a:rPr>
              <a:t>it’s impossible to ‘cram’ for a Languages exam! </a:t>
            </a:r>
            <a:r>
              <a:rPr b="1" lang="en-US" sz="1200">
                <a:solidFill>
                  <a:schemeClr val="dk1"/>
                </a:solidFill>
                <a:latin typeface="Calibri"/>
                <a:ea typeface="Calibri"/>
                <a:cs typeface="Calibri"/>
                <a:sym typeface="Calibri"/>
              </a:rPr>
              <a:t>‘Little and often’ </a:t>
            </a:r>
            <a:r>
              <a:rPr lang="en-US" sz="1200">
                <a:solidFill>
                  <a:schemeClr val="dk1"/>
                </a:solidFill>
                <a:latin typeface="Calibri"/>
                <a:ea typeface="Calibri"/>
                <a:cs typeface="Calibri"/>
                <a:sym typeface="Calibri"/>
              </a:rPr>
              <a:t>is the best policy. Work out a system that suits you best.</a:t>
            </a:r>
            <a:endParaRPr/>
          </a:p>
        </p:txBody>
      </p:sp>
      <p:pic>
        <p:nvPicPr>
          <p:cNvPr id="312" name="Google Shape;312;p17"/>
          <p:cNvPicPr preferRelativeResize="0"/>
          <p:nvPr/>
        </p:nvPicPr>
        <p:blipFill rotWithShape="1">
          <a:blip r:embed="rId9">
            <a:alphaModFix/>
          </a:blip>
          <a:srcRect b="0" l="0" r="0" t="0"/>
          <a:stretch/>
        </p:blipFill>
        <p:spPr>
          <a:xfrm>
            <a:off x="4811061" y="4430217"/>
            <a:ext cx="433012" cy="302026"/>
          </a:xfrm>
          <a:prstGeom prst="rect">
            <a:avLst/>
          </a:prstGeom>
          <a:noFill/>
          <a:ln>
            <a:noFill/>
          </a:ln>
        </p:spPr>
      </p:pic>
      <p:pic>
        <p:nvPicPr>
          <p:cNvPr descr="W134_ReviseAQA_Covers3200x200.jpg" id="313" name="Google Shape;313;p17"/>
          <p:cNvPicPr preferRelativeResize="0"/>
          <p:nvPr/>
        </p:nvPicPr>
        <p:blipFill rotWithShape="1">
          <a:blip r:embed="rId10">
            <a:alphaModFix/>
          </a:blip>
          <a:srcRect b="0" l="0" r="0" t="0"/>
          <a:stretch/>
        </p:blipFill>
        <p:spPr>
          <a:xfrm>
            <a:off x="2754702" y="7691436"/>
            <a:ext cx="466725" cy="466725"/>
          </a:xfrm>
          <a:prstGeom prst="rect">
            <a:avLst/>
          </a:prstGeom>
          <a:noFill/>
          <a:ln>
            <a:noFill/>
          </a:ln>
        </p:spPr>
      </p:pic>
      <p:pic>
        <p:nvPicPr>
          <p:cNvPr descr="keywords-stuffing.png" id="314" name="Google Shape;314;p17"/>
          <p:cNvPicPr preferRelativeResize="0"/>
          <p:nvPr/>
        </p:nvPicPr>
        <p:blipFill rotWithShape="1">
          <a:blip r:embed="rId11">
            <a:alphaModFix/>
          </a:blip>
          <a:srcRect b="0" l="0" r="0" t="0"/>
          <a:stretch/>
        </p:blipFill>
        <p:spPr>
          <a:xfrm>
            <a:off x="2664471" y="4218811"/>
            <a:ext cx="761064" cy="422813"/>
          </a:xfrm>
          <a:prstGeom prst="rect">
            <a:avLst/>
          </a:prstGeom>
          <a:noFill/>
          <a:ln>
            <a:noFill/>
          </a:ln>
        </p:spPr>
      </p:pic>
      <p:pic>
        <p:nvPicPr>
          <p:cNvPr descr="C:\Users\benoit.jaworski\AppData\Local\Microsoft\Windows\INetCache\IE\7VP0SCJ7\smooth_internet_explorer_9_by_kaboom88-d45h275[1].png" id="315" name="Google Shape;315;p17"/>
          <p:cNvPicPr preferRelativeResize="0"/>
          <p:nvPr/>
        </p:nvPicPr>
        <p:blipFill rotWithShape="1">
          <a:blip r:embed="rId12">
            <a:alphaModFix/>
          </a:blip>
          <a:srcRect b="0" l="0" r="0" t="0"/>
          <a:stretch/>
        </p:blipFill>
        <p:spPr>
          <a:xfrm>
            <a:off x="5593535" y="6857209"/>
            <a:ext cx="266700" cy="266700"/>
          </a:xfrm>
          <a:prstGeom prst="rect">
            <a:avLst/>
          </a:prstGeom>
          <a:noFill/>
          <a:ln>
            <a:noFill/>
          </a:ln>
        </p:spPr>
      </p:pic>
      <p:pic>
        <p:nvPicPr>
          <p:cNvPr id="316" name="Google Shape;316;p17"/>
          <p:cNvPicPr preferRelativeResize="0"/>
          <p:nvPr/>
        </p:nvPicPr>
        <p:blipFill rotWithShape="1">
          <a:blip r:embed="rId13">
            <a:alphaModFix/>
          </a:blip>
          <a:srcRect b="0" l="0" r="0" t="0"/>
          <a:stretch/>
        </p:blipFill>
        <p:spPr>
          <a:xfrm>
            <a:off x="5687951" y="57792"/>
            <a:ext cx="934328" cy="123678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8"/>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322" name="Google Shape;322;p18"/>
          <p:cNvSpPr/>
          <p:nvPr/>
        </p:nvSpPr>
        <p:spPr>
          <a:xfrm>
            <a:off x="30581" y="371246"/>
            <a:ext cx="2496196"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German</a:t>
            </a:r>
            <a:endParaRPr/>
          </a:p>
        </p:txBody>
      </p:sp>
      <p:sp>
        <p:nvSpPr>
          <p:cNvPr id="323" name="Google Shape;323;p18"/>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324" name="Google Shape;324;p18"/>
          <p:cNvGraphicFramePr/>
          <p:nvPr/>
        </p:nvGraphicFramePr>
        <p:xfrm>
          <a:off x="119529" y="1548232"/>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504000">
                <a:tc>
                  <a:txBody>
                    <a:bodyPr/>
                    <a:lstStyle/>
                    <a:p>
                      <a:pPr indent="0" lvl="0" marL="0" marR="0" rtl="0" algn="ctr">
                        <a:spcBef>
                          <a:spcPts val="0"/>
                        </a:spcBef>
                        <a:spcAft>
                          <a:spcPts val="0"/>
                        </a:spcAft>
                        <a:buNone/>
                      </a:pPr>
                      <a:r>
                        <a:rPr lang="en-US" sz="1350">
                          <a:solidFill>
                            <a:schemeClr val="dk1"/>
                          </a:solidFill>
                        </a:rPr>
                        <a:t>Paper 1 – Listening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16/5</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rowSpan="4">
                  <a:txBody>
                    <a:bodyPr/>
                    <a:lstStyle/>
                    <a:p>
                      <a:pPr indent="0" lvl="0" marL="0" marR="0" rtl="0" algn="l">
                        <a:spcBef>
                          <a:spcPts val="0"/>
                        </a:spcBef>
                        <a:spcAft>
                          <a:spcPts val="0"/>
                        </a:spcAft>
                        <a:buClr>
                          <a:schemeClr val="dk1"/>
                        </a:buClr>
                        <a:buSzPts val="1200"/>
                        <a:buFont typeface="Arial"/>
                        <a:buNone/>
                      </a:pPr>
                      <a:r>
                        <a:rPr b="1" lang="en-US" sz="1200">
                          <a:solidFill>
                            <a:schemeClr val="dk1"/>
                          </a:solidFill>
                          <a:latin typeface="Calibri"/>
                          <a:ea typeface="Calibri"/>
                          <a:cs typeface="Calibri"/>
                          <a:sym typeface="Calibri"/>
                        </a:rPr>
                        <a:t>Theme 1 – Identity and Culture</a:t>
                      </a:r>
                      <a:endParaRPr/>
                    </a:p>
                    <a:p>
                      <a:pPr indent="0" lvl="0" marL="0" marR="0" rtl="0" algn="l">
                        <a:spcBef>
                          <a:spcPts val="0"/>
                        </a:spcBef>
                        <a:spcAft>
                          <a:spcPts val="0"/>
                        </a:spcAft>
                        <a:buClr>
                          <a:schemeClr val="dk1"/>
                        </a:buClr>
                        <a:buSzPts val="1200"/>
                        <a:buFont typeface="Arial"/>
                        <a:buNone/>
                      </a:pPr>
                      <a:r>
                        <a:rPr b="0" lang="en-US" sz="1200">
                          <a:solidFill>
                            <a:schemeClr val="dk1"/>
                          </a:solidFill>
                          <a:latin typeface="Calibri"/>
                          <a:ea typeface="Calibri"/>
                          <a:cs typeface="Calibri"/>
                          <a:sym typeface="Calibri"/>
                        </a:rPr>
                        <a:t>Me, my family and my friends; Technology in every day life; Free time activities; Customs and festivals</a:t>
                      </a:r>
                      <a:endParaRPr/>
                    </a:p>
                    <a:p>
                      <a:pPr indent="0" lvl="0" marL="0" marR="0" rtl="0" algn="l">
                        <a:spcBef>
                          <a:spcPts val="0"/>
                        </a:spcBef>
                        <a:spcAft>
                          <a:spcPts val="0"/>
                        </a:spcAft>
                        <a:buClr>
                          <a:schemeClr val="dk1"/>
                        </a:buClr>
                        <a:buSzPts val="1200"/>
                        <a:buFont typeface="Arial"/>
                        <a:buNone/>
                      </a:pPr>
                      <a:r>
                        <a:t/>
                      </a:r>
                      <a:endParaRPr b="0" sz="12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200"/>
                        <a:buFont typeface="Arial"/>
                        <a:buNone/>
                      </a:pPr>
                      <a:r>
                        <a:rPr b="1" lang="en-US" sz="1200">
                          <a:solidFill>
                            <a:schemeClr val="dk1"/>
                          </a:solidFill>
                          <a:latin typeface="Calibri"/>
                          <a:ea typeface="Calibri"/>
                          <a:cs typeface="Calibri"/>
                          <a:sym typeface="Calibri"/>
                        </a:rPr>
                        <a:t>Theme 2 – Local, National and International interests </a:t>
                      </a:r>
                      <a:r>
                        <a:rPr b="0" lang="en-US" sz="1200">
                          <a:solidFill>
                            <a:schemeClr val="dk1"/>
                          </a:solidFill>
                          <a:latin typeface="Calibri"/>
                          <a:ea typeface="Calibri"/>
                          <a:cs typeface="Calibri"/>
                          <a:sym typeface="Calibri"/>
                        </a:rPr>
                        <a:t>Home, town, neighbourhood and region; Social issues; Global issues; Travel and tourism</a:t>
                      </a:r>
                      <a:endParaRPr/>
                    </a:p>
                    <a:p>
                      <a:pPr indent="0" lvl="0" marL="0" marR="0" rtl="0" algn="l">
                        <a:spcBef>
                          <a:spcPts val="0"/>
                        </a:spcBef>
                        <a:spcAft>
                          <a:spcPts val="0"/>
                        </a:spcAft>
                        <a:buClr>
                          <a:schemeClr val="dk1"/>
                        </a:buClr>
                        <a:buSzPts val="1200"/>
                        <a:buFont typeface="Arial"/>
                        <a:buNone/>
                      </a:pPr>
                      <a:r>
                        <a:t/>
                      </a:r>
                      <a:endParaRPr b="0" sz="12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200"/>
                        <a:buFont typeface="Arial"/>
                        <a:buNone/>
                      </a:pPr>
                      <a:r>
                        <a:rPr b="1" lang="en-US" sz="1200">
                          <a:solidFill>
                            <a:schemeClr val="dk1"/>
                          </a:solidFill>
                          <a:latin typeface="Calibri"/>
                          <a:ea typeface="Calibri"/>
                          <a:cs typeface="Calibri"/>
                          <a:sym typeface="Calibri"/>
                        </a:rPr>
                        <a:t>Theme 3 – Current &amp; future studies and employment</a:t>
                      </a:r>
                      <a:endParaRPr/>
                    </a:p>
                    <a:p>
                      <a:pPr indent="0" lvl="0" marL="0" marR="0" rtl="0" algn="l">
                        <a:spcBef>
                          <a:spcPts val="0"/>
                        </a:spcBef>
                        <a:spcAft>
                          <a:spcPts val="0"/>
                        </a:spcAft>
                        <a:buClr>
                          <a:schemeClr val="dk1"/>
                        </a:buClr>
                        <a:buSzPts val="1200"/>
                        <a:buFont typeface="Arial"/>
                        <a:buNone/>
                      </a:pPr>
                      <a:r>
                        <a:rPr b="0" lang="en-US" sz="1200">
                          <a:solidFill>
                            <a:schemeClr val="dk1"/>
                          </a:solidFill>
                          <a:latin typeface="Calibri"/>
                          <a:ea typeface="Calibri"/>
                          <a:cs typeface="Calibri"/>
                          <a:sym typeface="Calibri"/>
                        </a:rPr>
                        <a:t>My studies; Life at school; Education post-16; Jobs, career choices and ambitions</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504000">
                <a:tc>
                  <a:txBody>
                    <a:bodyPr/>
                    <a:lstStyle/>
                    <a:p>
                      <a:pPr indent="0" lvl="0" marL="0" marR="0" rtl="0" algn="ctr">
                        <a:spcBef>
                          <a:spcPts val="0"/>
                        </a:spcBef>
                        <a:spcAft>
                          <a:spcPts val="0"/>
                        </a:spcAft>
                        <a:buNone/>
                      </a:pPr>
                      <a:r>
                        <a:rPr lang="en-US" sz="1350">
                          <a:solidFill>
                            <a:schemeClr val="dk1"/>
                          </a:solidFill>
                        </a:rPr>
                        <a:t>Paper 2 – Speaking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000"/>
                        <a:buFont typeface="Calibri"/>
                        <a:buNone/>
                      </a:pPr>
                      <a:r>
                        <a:rPr b="1" lang="en-US" sz="1300"/>
                        <a:t>w/c 24/4</a:t>
                      </a:r>
                      <a:endParaRPr b="1" sz="130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r h="504000">
                <a:tc>
                  <a:txBody>
                    <a:bodyPr/>
                    <a:lstStyle/>
                    <a:p>
                      <a:pPr indent="0" lvl="0" marL="0" marR="0" rtl="0" algn="ctr">
                        <a:spcBef>
                          <a:spcPts val="0"/>
                        </a:spcBef>
                        <a:spcAft>
                          <a:spcPts val="0"/>
                        </a:spcAft>
                        <a:buNone/>
                      </a:pPr>
                      <a:r>
                        <a:rPr lang="en-US" sz="1350">
                          <a:solidFill>
                            <a:schemeClr val="dk1"/>
                          </a:solidFill>
                        </a:rPr>
                        <a:t>Paper 3 - Reading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16/5</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r h="504000">
                <a:tc>
                  <a:txBody>
                    <a:bodyPr/>
                    <a:lstStyle/>
                    <a:p>
                      <a:pPr indent="0" lvl="0" marL="0" marR="0" rtl="0" algn="ctr">
                        <a:spcBef>
                          <a:spcPts val="0"/>
                        </a:spcBef>
                        <a:spcAft>
                          <a:spcPts val="0"/>
                        </a:spcAft>
                        <a:buNone/>
                      </a:pPr>
                      <a:r>
                        <a:rPr lang="en-US" sz="1350">
                          <a:solidFill>
                            <a:schemeClr val="dk1"/>
                          </a:solidFill>
                        </a:rPr>
                        <a:t>Paper 4 - Writing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26/5</a:t>
                      </a:r>
                      <a:endParaRPr b="1"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bl>
          </a:graphicData>
        </a:graphic>
      </p:graphicFrame>
      <p:sp>
        <p:nvSpPr>
          <p:cNvPr id="325" name="Google Shape;325;p18"/>
          <p:cNvSpPr txBox="1"/>
          <p:nvPr/>
        </p:nvSpPr>
        <p:spPr>
          <a:xfrm>
            <a:off x="30581" y="4234911"/>
            <a:ext cx="3395100" cy="5079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u="sng">
                <a:solidFill>
                  <a:schemeClr val="dk1"/>
                </a:solidFill>
                <a:latin typeface="Calibri"/>
                <a:ea typeface="Calibri"/>
                <a:cs typeface="Calibri"/>
                <a:sym typeface="Calibri"/>
              </a:rPr>
              <a:t>German’s Top Revision Tip</a:t>
            </a:r>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1) Learn your key vocabulary  </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Aim to learn </a:t>
            </a:r>
            <a:r>
              <a:rPr b="1" lang="en-US" sz="1200">
                <a:solidFill>
                  <a:schemeClr val="dk1"/>
                </a:solidFill>
                <a:latin typeface="Calibri"/>
                <a:ea typeface="Calibri"/>
                <a:cs typeface="Calibri"/>
                <a:sym typeface="Calibri"/>
              </a:rPr>
              <a:t>10 new words a day</a:t>
            </a:r>
            <a:r>
              <a:rPr lang="en-US" sz="1200">
                <a:solidFill>
                  <a:schemeClr val="dk1"/>
                </a:solidFill>
                <a:latin typeface="Calibri"/>
                <a:ea typeface="Calibri"/>
                <a:cs typeface="Calibri"/>
                <a:sym typeface="Calibri"/>
              </a:rPr>
              <a:t>.</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Spend 10 to 15 minutes in the morning revising them and </a:t>
            </a:r>
            <a:r>
              <a:rPr b="1" lang="en-US" sz="1200">
                <a:solidFill>
                  <a:schemeClr val="dk1"/>
                </a:solidFill>
                <a:latin typeface="Calibri"/>
                <a:ea typeface="Calibri"/>
                <a:cs typeface="Calibri"/>
                <a:sym typeface="Calibri"/>
              </a:rPr>
              <a:t>get a friend or family member to test you</a:t>
            </a:r>
            <a:r>
              <a:rPr lang="en-US" sz="1200">
                <a:solidFill>
                  <a:schemeClr val="dk1"/>
                </a:solidFill>
                <a:latin typeface="Calibri"/>
                <a:ea typeface="Calibri"/>
                <a:cs typeface="Calibri"/>
                <a:sym typeface="Calibri"/>
              </a:rPr>
              <a:t> at the end of the day.</a:t>
            </a:r>
            <a:endParaRPr/>
          </a:p>
          <a:p>
            <a:pPr indent="-342900" lvl="0" marL="342900" marR="0" rtl="0" algn="l">
              <a:spcBef>
                <a:spcPts val="0"/>
              </a:spcBef>
              <a:spcAft>
                <a:spcPts val="0"/>
              </a:spcAft>
              <a:buClr>
                <a:schemeClr val="dk1"/>
              </a:buClr>
              <a:buSzPts val="1200"/>
              <a:buFont typeface="Arial"/>
              <a:buChar char="•"/>
            </a:pPr>
            <a:r>
              <a:rPr b="1" lang="en-US" sz="1200">
                <a:solidFill>
                  <a:schemeClr val="dk1"/>
                </a:solidFill>
                <a:latin typeface="Calibri"/>
                <a:ea typeface="Calibri"/>
                <a:cs typeface="Calibri"/>
                <a:sym typeface="Calibri"/>
              </a:rPr>
              <a:t>Make a list </a:t>
            </a:r>
            <a:r>
              <a:rPr lang="en-US" sz="1200">
                <a:solidFill>
                  <a:schemeClr val="dk1"/>
                </a:solidFill>
                <a:latin typeface="Calibri"/>
                <a:ea typeface="Calibri"/>
                <a:cs typeface="Calibri"/>
                <a:sym typeface="Calibri"/>
              </a:rPr>
              <a:t>of words you found difficult to remember and return to these regularly.</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 </a:t>
            </a:r>
            <a:r>
              <a:rPr lang="en-US" sz="1200" u="sng">
                <a:solidFill>
                  <a:schemeClr val="dk1"/>
                </a:solidFill>
                <a:latin typeface="Calibri"/>
                <a:ea typeface="Calibri"/>
                <a:cs typeface="Calibri"/>
                <a:sym typeface="Calibri"/>
                <a:hlinkClick r:id="rId3">
                  <a:extLst>
                    <a:ext uri="{A12FA001-AC4F-418D-AE19-62706E023703}">
                      <ahyp:hlinkClr val="tx"/>
                    </a:ext>
                  </a:extLst>
                </a:hlinkClick>
              </a:rPr>
              <a:t>Leitner system</a:t>
            </a:r>
            <a:r>
              <a:rPr lang="en-US" sz="1200">
                <a:solidFill>
                  <a:schemeClr val="dk1"/>
                </a:solidFill>
                <a:latin typeface="Calibri"/>
                <a:ea typeface="Calibri"/>
                <a:cs typeface="Calibri"/>
                <a:sym typeface="Calibri"/>
              </a:rPr>
              <a:t> to create </a:t>
            </a:r>
            <a:r>
              <a:rPr b="1" lang="en-US" sz="1200">
                <a:solidFill>
                  <a:schemeClr val="dk1"/>
                </a:solidFill>
                <a:latin typeface="Calibri"/>
                <a:ea typeface="Calibri"/>
                <a:cs typeface="Calibri"/>
                <a:sym typeface="Calibri"/>
              </a:rPr>
              <a:t>flashcards </a:t>
            </a:r>
            <a:r>
              <a:rPr lang="en-US" sz="1200">
                <a:solidFill>
                  <a:schemeClr val="dk1"/>
                </a:solidFill>
                <a:latin typeface="Calibri"/>
                <a:ea typeface="Calibri"/>
                <a:cs typeface="Calibri"/>
                <a:sym typeface="Calibri"/>
              </a:rPr>
              <a:t>and test yourself on key vocabulary</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Create a </a:t>
            </a:r>
            <a:r>
              <a:rPr b="1" lang="en-US" sz="1200">
                <a:solidFill>
                  <a:schemeClr val="dk1"/>
                </a:solidFill>
                <a:latin typeface="Calibri"/>
                <a:ea typeface="Calibri"/>
                <a:cs typeface="Calibri"/>
                <a:sym typeface="Calibri"/>
              </a:rPr>
              <a:t>mind-map </a:t>
            </a:r>
            <a:r>
              <a:rPr lang="en-US" sz="1200">
                <a:solidFill>
                  <a:schemeClr val="dk1"/>
                </a:solidFill>
                <a:latin typeface="Calibri"/>
                <a:ea typeface="Calibri"/>
                <a:cs typeface="Calibri"/>
                <a:sym typeface="Calibri"/>
              </a:rPr>
              <a:t>for each topic area or sub-topic. Do this without your book at first, then take the time to revise before adding to it.</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Remember to revise how the word </a:t>
            </a:r>
            <a:r>
              <a:rPr b="1" lang="en-US" sz="1200">
                <a:solidFill>
                  <a:schemeClr val="dk1"/>
                </a:solidFill>
                <a:latin typeface="Calibri"/>
                <a:ea typeface="Calibri"/>
                <a:cs typeface="Calibri"/>
                <a:sym typeface="Calibri"/>
              </a:rPr>
              <a:t>sounds</a:t>
            </a:r>
            <a:r>
              <a:rPr lang="en-US" sz="1200">
                <a:solidFill>
                  <a:schemeClr val="dk1"/>
                </a:solidFill>
                <a:latin typeface="Calibri"/>
                <a:ea typeface="Calibri"/>
                <a:cs typeface="Calibri"/>
                <a:sym typeface="Calibri"/>
              </a:rPr>
              <a:t>, not just how it looks. Use an Online Audio Dictionary or create a voki on </a:t>
            </a:r>
            <a:r>
              <a:rPr lang="en-US" sz="1200" u="sng">
                <a:solidFill>
                  <a:schemeClr val="dk1"/>
                </a:solidFill>
                <a:latin typeface="Calibri"/>
                <a:ea typeface="Calibri"/>
                <a:cs typeface="Calibri"/>
                <a:sym typeface="Calibri"/>
                <a:hlinkClick r:id="rId4">
                  <a:extLst>
                    <a:ext uri="{A12FA001-AC4F-418D-AE19-62706E023703}">
                      <ahyp:hlinkClr val="tx"/>
                    </a:ext>
                  </a:extLst>
                </a:hlinkClick>
              </a:rPr>
              <a:t>www.voki.com</a:t>
            </a:r>
            <a:r>
              <a:rPr lang="en-US" sz="1200">
                <a:solidFill>
                  <a:schemeClr val="dk1"/>
                </a:solidFill>
                <a:latin typeface="Calibri"/>
                <a:ea typeface="Calibri"/>
                <a:cs typeface="Calibri"/>
                <a:sym typeface="Calibri"/>
              </a:rPr>
              <a:t>.</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Join the AQA German GCSE course on </a:t>
            </a:r>
            <a:r>
              <a:rPr b="1" lang="en-US" sz="1200">
                <a:solidFill>
                  <a:schemeClr val="dk1"/>
                </a:solidFill>
                <a:latin typeface="Calibri"/>
                <a:ea typeface="Calibri"/>
                <a:cs typeface="Calibri"/>
                <a:sym typeface="Calibri"/>
              </a:rPr>
              <a:t>Memrise.</a:t>
            </a:r>
            <a:endParaRPr/>
          </a:p>
          <a:p>
            <a:pPr indent="-342900" lvl="0" marL="342900" marR="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2) Revision Guide &amp; Workbook</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Purchase the AQA GCSE revision guide and workbook to access topic by topic </a:t>
            </a:r>
            <a:r>
              <a:rPr b="1" lang="en-US" sz="1200">
                <a:solidFill>
                  <a:schemeClr val="dk1"/>
                </a:solidFill>
                <a:latin typeface="Calibri"/>
                <a:ea typeface="Calibri"/>
                <a:cs typeface="Calibri"/>
                <a:sym typeface="Calibri"/>
              </a:rPr>
              <a:t>vocabulary lists</a:t>
            </a:r>
            <a:r>
              <a:rPr lang="en-US" sz="1200">
                <a:solidFill>
                  <a:schemeClr val="dk1"/>
                </a:solidFill>
                <a:latin typeface="Calibri"/>
                <a:ea typeface="Calibri"/>
                <a:cs typeface="Calibri"/>
                <a:sym typeface="Calibri"/>
              </a:rPr>
              <a:t>, </a:t>
            </a:r>
            <a:r>
              <a:rPr b="1" lang="en-US" sz="1200">
                <a:solidFill>
                  <a:schemeClr val="dk1"/>
                </a:solidFill>
                <a:latin typeface="Calibri"/>
                <a:ea typeface="Calibri"/>
                <a:cs typeface="Calibri"/>
                <a:sym typeface="Calibri"/>
              </a:rPr>
              <a:t>practice questions</a:t>
            </a:r>
            <a:r>
              <a:rPr lang="en-US" sz="1200">
                <a:solidFill>
                  <a:schemeClr val="dk1"/>
                </a:solidFill>
                <a:latin typeface="Calibri"/>
                <a:ea typeface="Calibri"/>
                <a:cs typeface="Calibri"/>
                <a:sym typeface="Calibri"/>
              </a:rPr>
              <a:t>, </a:t>
            </a:r>
            <a:r>
              <a:rPr b="1" lang="en-US" sz="1200">
                <a:solidFill>
                  <a:schemeClr val="dk1"/>
                </a:solidFill>
                <a:latin typeface="Calibri"/>
                <a:ea typeface="Calibri"/>
                <a:cs typeface="Calibri"/>
                <a:sym typeface="Calibri"/>
              </a:rPr>
              <a:t>mock exam papers </a:t>
            </a:r>
            <a:r>
              <a:rPr lang="en-US" sz="1200">
                <a:solidFill>
                  <a:schemeClr val="dk1"/>
                </a:solidFill>
                <a:latin typeface="Calibri"/>
                <a:ea typeface="Calibri"/>
                <a:cs typeface="Calibri"/>
                <a:sym typeface="Calibri"/>
              </a:rPr>
              <a:t>and </a:t>
            </a:r>
            <a:r>
              <a:rPr b="1" lang="en-US" sz="1200">
                <a:solidFill>
                  <a:schemeClr val="dk1"/>
                </a:solidFill>
                <a:latin typeface="Calibri"/>
                <a:ea typeface="Calibri"/>
                <a:cs typeface="Calibri"/>
                <a:sym typeface="Calibri"/>
              </a:rPr>
              <a:t>audio files</a:t>
            </a:r>
            <a:r>
              <a:rPr lang="en-US" sz="1200">
                <a:solidFill>
                  <a:schemeClr val="dk1"/>
                </a:solidFill>
                <a:latin typeface="Calibri"/>
                <a:ea typeface="Calibri"/>
                <a:cs typeface="Calibri"/>
                <a:sym typeface="Calibri"/>
              </a:rPr>
              <a:t>.</a:t>
            </a:r>
            <a:endParaRPr/>
          </a:p>
        </p:txBody>
      </p:sp>
      <p:sp>
        <p:nvSpPr>
          <p:cNvPr id="326" name="Google Shape;326;p18"/>
          <p:cNvSpPr txBox="1"/>
          <p:nvPr/>
        </p:nvSpPr>
        <p:spPr>
          <a:xfrm>
            <a:off x="3463046" y="4283576"/>
            <a:ext cx="3394954" cy="480131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3) BBC Bitesize</a:t>
            </a:r>
            <a:endParaRPr b="1" sz="16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to the German section on the </a:t>
            </a:r>
            <a:r>
              <a:rPr b="1" lang="en-US" sz="1200">
                <a:solidFill>
                  <a:schemeClr val="dk1"/>
                </a:solidFill>
                <a:latin typeface="Calibri"/>
                <a:ea typeface="Calibri"/>
                <a:cs typeface="Calibri"/>
                <a:sym typeface="Calibri"/>
              </a:rPr>
              <a:t>BBC GCSE Bitesize</a:t>
            </a:r>
            <a:r>
              <a:rPr lang="en-US" sz="1200">
                <a:solidFill>
                  <a:schemeClr val="dk1"/>
                </a:solidFill>
                <a:latin typeface="Calibri"/>
                <a:ea typeface="Calibri"/>
                <a:cs typeface="Calibri"/>
                <a:sym typeface="Calibri"/>
              </a:rPr>
              <a:t> website.</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Here you can find </a:t>
            </a:r>
            <a:r>
              <a:rPr b="1" lang="en-US" sz="1200">
                <a:solidFill>
                  <a:schemeClr val="dk1"/>
                </a:solidFill>
                <a:latin typeface="Calibri"/>
                <a:ea typeface="Calibri"/>
                <a:cs typeface="Calibri"/>
                <a:sym typeface="Calibri"/>
              </a:rPr>
              <a:t>listening and reading activities </a:t>
            </a:r>
            <a:r>
              <a:rPr lang="en-US" sz="1200">
                <a:solidFill>
                  <a:schemeClr val="dk1"/>
                </a:solidFill>
                <a:latin typeface="Calibri"/>
                <a:ea typeface="Calibri"/>
                <a:cs typeface="Calibri"/>
                <a:sym typeface="Calibri"/>
              </a:rPr>
              <a:t>for a variety of topics at both Higher and Foundation level.</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600">
                <a:solidFill>
                  <a:schemeClr val="dk1"/>
                </a:solidFill>
                <a:latin typeface="Calibri"/>
                <a:ea typeface="Calibri"/>
                <a:cs typeface="Calibri"/>
                <a:sym typeface="Calibri"/>
              </a:rPr>
              <a:t>4) ActivLearn</a:t>
            </a:r>
            <a:endParaRPr b="1" sz="16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Complete listening, reading and grammar exercises set by your teacher on ActivLearn. Also use the library to access extra revision tasks.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5) Other Revision Websites</a:t>
            </a:r>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Seneca Learning</a:t>
            </a:r>
            <a:endParaRPr/>
          </a:p>
          <a:p>
            <a:pPr indent="0" lvl="0" marL="0" marR="0" rtl="0" algn="l">
              <a:spcBef>
                <a:spcPts val="0"/>
              </a:spcBef>
              <a:spcAft>
                <a:spcPts val="0"/>
              </a:spcAft>
              <a:buNone/>
            </a:pPr>
            <a:r>
              <a:rPr lang="en-US" sz="1200" u="sng">
                <a:solidFill>
                  <a:schemeClr val="dk1"/>
                </a:solidFill>
                <a:latin typeface="Calibri"/>
                <a:ea typeface="Calibri"/>
                <a:cs typeface="Calibri"/>
                <a:sym typeface="Calibri"/>
                <a:hlinkClick r:id="rId5">
                  <a:extLst>
                    <a:ext uri="{A12FA001-AC4F-418D-AE19-62706E023703}">
                      <ahyp:hlinkClr val="tx"/>
                    </a:ext>
                  </a:extLst>
                </a:hlinkClick>
              </a:rPr>
              <a:t> </a:t>
            </a:r>
            <a:r>
              <a:rPr lang="en-US" sz="1200" u="sng">
                <a:solidFill>
                  <a:schemeClr val="dk1"/>
                </a:solidFill>
                <a:latin typeface="Calibri"/>
                <a:ea typeface="Calibri"/>
                <a:cs typeface="Calibri"/>
                <a:sym typeface="Calibri"/>
                <a:hlinkClick r:id="rId6">
                  <a:extLst>
                    <a:ext uri="{A12FA001-AC4F-418D-AE19-62706E023703}">
                      <ahyp:hlinkClr val="tx"/>
                    </a:ext>
                  </a:extLst>
                </a:hlinkClick>
              </a:rPr>
              <a:t>https://senecalearning.com/en-GB/</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German Revision</a:t>
            </a:r>
            <a:r>
              <a:rPr lang="en-US" sz="12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US" sz="1200" u="sng">
                <a:solidFill>
                  <a:schemeClr val="dk1"/>
                </a:solidFill>
                <a:latin typeface="Calibri"/>
                <a:ea typeface="Calibri"/>
                <a:cs typeface="Calibri"/>
                <a:sym typeface="Calibri"/>
                <a:hlinkClick r:id="rId7">
                  <a:extLst>
                    <a:ext uri="{A12FA001-AC4F-418D-AE19-62706E023703}">
                      <ahyp:hlinkClr val="tx"/>
                    </a:ext>
                  </a:extLst>
                </a:hlinkClick>
              </a:rPr>
              <a:t>http://www.germanrevision.co.uk/</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Languages Online(Grammar)</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8">
                  <a:extLst>
                    <a:ext uri="{A12FA001-AC4F-418D-AE19-62706E023703}">
                      <ahyp:hlinkClr val="tx"/>
                    </a:ext>
                  </a:extLst>
                </a:hlinkClick>
              </a:rPr>
              <a:t>http://www.languagesonline.org.uk</a:t>
            </a:r>
            <a:endParaRPr sz="1200" u="sng">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200"/>
              <a:buFont typeface="Arial"/>
              <a:buNone/>
            </a:pPr>
            <a:r>
              <a:t/>
            </a:r>
            <a:endParaRPr sz="1200" u="sng">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Finally remember that </a:t>
            </a:r>
            <a:r>
              <a:rPr lang="en-US" sz="1200">
                <a:solidFill>
                  <a:schemeClr val="dk1"/>
                </a:solidFill>
                <a:latin typeface="Calibri"/>
                <a:ea typeface="Calibri"/>
                <a:cs typeface="Calibri"/>
                <a:sym typeface="Calibri"/>
              </a:rPr>
              <a:t>it’s impossible to ‘cram’ for a Languages exam! </a:t>
            </a:r>
            <a:r>
              <a:rPr b="1" lang="en-US" sz="1200">
                <a:solidFill>
                  <a:schemeClr val="dk1"/>
                </a:solidFill>
                <a:latin typeface="Calibri"/>
                <a:ea typeface="Calibri"/>
                <a:cs typeface="Calibri"/>
                <a:sym typeface="Calibri"/>
              </a:rPr>
              <a:t>‘Little and often’ </a:t>
            </a:r>
            <a:r>
              <a:rPr lang="en-US" sz="1200">
                <a:solidFill>
                  <a:schemeClr val="dk1"/>
                </a:solidFill>
                <a:latin typeface="Calibri"/>
                <a:ea typeface="Calibri"/>
                <a:cs typeface="Calibri"/>
                <a:sym typeface="Calibri"/>
              </a:rPr>
              <a:t>is the best policy. Work out a system that suits you best.</a:t>
            </a:r>
            <a:endParaRPr/>
          </a:p>
        </p:txBody>
      </p:sp>
      <p:pic>
        <p:nvPicPr>
          <p:cNvPr id="327" name="Google Shape;327;p18"/>
          <p:cNvPicPr preferRelativeResize="0"/>
          <p:nvPr/>
        </p:nvPicPr>
        <p:blipFill rotWithShape="1">
          <a:blip r:embed="rId9">
            <a:alphaModFix/>
          </a:blip>
          <a:srcRect b="0" l="0" r="0" t="0"/>
          <a:stretch/>
        </p:blipFill>
        <p:spPr>
          <a:xfrm>
            <a:off x="4811061" y="4436539"/>
            <a:ext cx="433012" cy="302026"/>
          </a:xfrm>
          <a:prstGeom prst="rect">
            <a:avLst/>
          </a:prstGeom>
          <a:noFill/>
          <a:ln>
            <a:noFill/>
          </a:ln>
        </p:spPr>
      </p:pic>
      <p:pic>
        <p:nvPicPr>
          <p:cNvPr descr="W134_ReviseAQA_Covers3200x200.jpg" id="328" name="Google Shape;328;p18"/>
          <p:cNvPicPr preferRelativeResize="0"/>
          <p:nvPr/>
        </p:nvPicPr>
        <p:blipFill rotWithShape="1">
          <a:blip r:embed="rId10">
            <a:alphaModFix/>
          </a:blip>
          <a:srcRect b="0" l="0" r="0" t="0"/>
          <a:stretch/>
        </p:blipFill>
        <p:spPr>
          <a:xfrm>
            <a:off x="2768214" y="7691436"/>
            <a:ext cx="466725" cy="466725"/>
          </a:xfrm>
          <a:prstGeom prst="rect">
            <a:avLst/>
          </a:prstGeom>
          <a:noFill/>
          <a:ln>
            <a:noFill/>
          </a:ln>
        </p:spPr>
      </p:pic>
      <p:pic>
        <p:nvPicPr>
          <p:cNvPr descr="keywords-stuffing.png" id="329" name="Google Shape;329;p18"/>
          <p:cNvPicPr preferRelativeResize="0"/>
          <p:nvPr/>
        </p:nvPicPr>
        <p:blipFill rotWithShape="1">
          <a:blip r:embed="rId11">
            <a:alphaModFix/>
          </a:blip>
          <a:srcRect b="0" l="0" r="0" t="0"/>
          <a:stretch/>
        </p:blipFill>
        <p:spPr>
          <a:xfrm>
            <a:off x="2664471" y="4218811"/>
            <a:ext cx="761064" cy="422813"/>
          </a:xfrm>
          <a:prstGeom prst="rect">
            <a:avLst/>
          </a:prstGeom>
          <a:noFill/>
          <a:ln>
            <a:noFill/>
          </a:ln>
        </p:spPr>
      </p:pic>
      <p:pic>
        <p:nvPicPr>
          <p:cNvPr descr="C:\Users\benoit.jaworski\AppData\Local\Microsoft\Windows\INetCache\IE\7VP0SCJ7\smooth_internet_explorer_9_by_kaboom88-d45h275[1].png" id="330" name="Google Shape;330;p18"/>
          <p:cNvPicPr preferRelativeResize="0"/>
          <p:nvPr/>
        </p:nvPicPr>
        <p:blipFill rotWithShape="1">
          <a:blip r:embed="rId12">
            <a:alphaModFix/>
          </a:blip>
          <a:srcRect b="0" l="0" r="0" t="0"/>
          <a:stretch/>
        </p:blipFill>
        <p:spPr>
          <a:xfrm>
            <a:off x="5579285" y="6847852"/>
            <a:ext cx="266700" cy="266700"/>
          </a:xfrm>
          <a:prstGeom prst="rect">
            <a:avLst/>
          </a:prstGeom>
          <a:noFill/>
          <a:ln>
            <a:noFill/>
          </a:ln>
        </p:spPr>
      </p:pic>
      <p:pic>
        <p:nvPicPr>
          <p:cNvPr id="331" name="Google Shape;331;p18"/>
          <p:cNvPicPr preferRelativeResize="0"/>
          <p:nvPr/>
        </p:nvPicPr>
        <p:blipFill rotWithShape="1">
          <a:blip r:embed="rId13">
            <a:alphaModFix/>
          </a:blip>
          <a:srcRect b="0" l="0" r="0" t="0"/>
          <a:stretch/>
        </p:blipFill>
        <p:spPr>
          <a:xfrm>
            <a:off x="5403977" y="145468"/>
            <a:ext cx="1098451" cy="121333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
          <p:cNvSpPr txBox="1"/>
          <p:nvPr>
            <p:ph type="title"/>
          </p:nvPr>
        </p:nvSpPr>
        <p:spPr>
          <a:xfrm>
            <a:off x="1531144" y="262470"/>
            <a:ext cx="3795712" cy="859364"/>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sz="6000">
                <a:solidFill>
                  <a:schemeClr val="dk1"/>
                </a:solidFill>
                <a:latin typeface="Calibri"/>
                <a:ea typeface="Calibri"/>
                <a:cs typeface="Calibri"/>
                <a:sym typeface="Calibri"/>
              </a:rPr>
              <a:t>Introduction</a:t>
            </a:r>
            <a:endParaRPr/>
          </a:p>
        </p:txBody>
      </p:sp>
      <p:sp>
        <p:nvSpPr>
          <p:cNvPr id="101" name="Google Shape;101;p2"/>
          <p:cNvSpPr txBox="1"/>
          <p:nvPr>
            <p:ph idx="1" type="body"/>
          </p:nvPr>
        </p:nvSpPr>
        <p:spPr>
          <a:xfrm>
            <a:off x="241300" y="1253067"/>
            <a:ext cx="6362700" cy="4969933"/>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dk1"/>
              </a:buClr>
              <a:buSzPts val="2100"/>
              <a:buFont typeface="Calibri"/>
              <a:buNone/>
            </a:pPr>
            <a:r>
              <a:rPr lang="en-US">
                <a:solidFill>
                  <a:schemeClr val="dk1"/>
                </a:solidFill>
                <a:latin typeface="Calibri"/>
                <a:ea typeface="Calibri"/>
                <a:cs typeface="Calibri"/>
                <a:sym typeface="Calibri"/>
              </a:rPr>
              <a:t>Welcome to the new </a:t>
            </a:r>
            <a:r>
              <a:rPr b="1" lang="en-US">
                <a:solidFill>
                  <a:schemeClr val="dk1"/>
                </a:solidFill>
                <a:latin typeface="Calibri"/>
                <a:ea typeface="Calibri"/>
                <a:cs typeface="Calibri"/>
                <a:sym typeface="Calibri"/>
              </a:rPr>
              <a:t>Pathway to Success </a:t>
            </a:r>
            <a:r>
              <a:rPr lang="en-US">
                <a:solidFill>
                  <a:schemeClr val="dk1"/>
                </a:solidFill>
                <a:latin typeface="Calibri"/>
                <a:ea typeface="Calibri"/>
                <a:cs typeface="Calibri"/>
                <a:sym typeface="Calibri"/>
              </a:rPr>
              <a:t>booklet for our 2022-23 year 11 students. This booklet is designed to inform you about the upcoming exam season and provide you with the details that you need to prepare effectively and plan your own </a:t>
            </a:r>
            <a:r>
              <a:rPr b="1" lang="en-US">
                <a:solidFill>
                  <a:schemeClr val="dk1"/>
                </a:solidFill>
                <a:latin typeface="Calibri"/>
                <a:ea typeface="Calibri"/>
                <a:cs typeface="Calibri"/>
                <a:sym typeface="Calibri"/>
              </a:rPr>
              <a:t>pathway to success</a:t>
            </a:r>
            <a:r>
              <a:rPr lang="en-US">
                <a:solidFill>
                  <a:schemeClr val="dk1"/>
                </a:solidFill>
                <a:latin typeface="Calibri"/>
                <a:ea typeface="Calibri"/>
                <a:cs typeface="Calibri"/>
                <a:sym typeface="Calibri"/>
              </a:rPr>
              <a:t>.</a:t>
            </a:r>
            <a:endParaRPr/>
          </a:p>
          <a:p>
            <a:pPr indent="0" lvl="0" marL="0" marR="0" rtl="0" algn="l">
              <a:lnSpc>
                <a:spcPct val="100000"/>
              </a:lnSpc>
              <a:spcBef>
                <a:spcPts val="0"/>
              </a:spcBef>
              <a:spcAft>
                <a:spcPts val="0"/>
              </a:spcAft>
              <a:buClr>
                <a:schemeClr val="dk1"/>
              </a:buClr>
              <a:buSzPts val="2100"/>
              <a:buFont typeface="Calibri"/>
              <a:buNone/>
            </a:pPr>
            <a:r>
              <a:t/>
            </a:r>
            <a:endParaRPr/>
          </a:p>
          <a:p>
            <a:pPr indent="0" lvl="0" marL="0" marR="0" rtl="0" algn="ctr">
              <a:lnSpc>
                <a:spcPct val="100000"/>
              </a:lnSpc>
              <a:spcBef>
                <a:spcPts val="0"/>
              </a:spcBef>
              <a:spcAft>
                <a:spcPts val="0"/>
              </a:spcAft>
              <a:buClr>
                <a:schemeClr val="dk1"/>
              </a:buClr>
              <a:buSzPts val="2100"/>
              <a:buFont typeface="Calibri"/>
              <a:buNone/>
            </a:pPr>
            <a:r>
              <a:rPr lang="en-US">
                <a:solidFill>
                  <a:schemeClr val="dk1"/>
                </a:solidFill>
                <a:latin typeface="Calibri"/>
                <a:ea typeface="Calibri"/>
                <a:cs typeface="Calibri"/>
                <a:sym typeface="Calibri"/>
              </a:rPr>
              <a:t>Within this booklet you will find key details from each subject such as </a:t>
            </a:r>
            <a:r>
              <a:rPr b="1" lang="en-US">
                <a:solidFill>
                  <a:schemeClr val="dk1"/>
                </a:solidFill>
                <a:latin typeface="Calibri"/>
                <a:ea typeface="Calibri"/>
                <a:cs typeface="Calibri"/>
                <a:sym typeface="Calibri"/>
              </a:rPr>
              <a:t>what</a:t>
            </a:r>
            <a:r>
              <a:rPr lang="en-US">
                <a:solidFill>
                  <a:schemeClr val="dk1"/>
                </a:solidFill>
                <a:latin typeface="Calibri"/>
                <a:ea typeface="Calibri"/>
                <a:cs typeface="Calibri"/>
                <a:sym typeface="Calibri"/>
              </a:rPr>
              <a:t> exams you have coming up; </a:t>
            </a:r>
            <a:r>
              <a:rPr b="1" lang="en-US">
                <a:solidFill>
                  <a:schemeClr val="dk1"/>
                </a:solidFill>
                <a:latin typeface="Calibri"/>
                <a:ea typeface="Calibri"/>
                <a:cs typeface="Calibri"/>
                <a:sym typeface="Calibri"/>
              </a:rPr>
              <a:t>when</a:t>
            </a:r>
            <a:r>
              <a:rPr lang="en-US">
                <a:solidFill>
                  <a:schemeClr val="dk1"/>
                </a:solidFill>
                <a:latin typeface="Calibri"/>
                <a:ea typeface="Calibri"/>
                <a:cs typeface="Calibri"/>
                <a:sym typeface="Calibri"/>
              </a:rPr>
              <a:t> they are all taking place; the </a:t>
            </a:r>
            <a:r>
              <a:rPr b="1" lang="en-US">
                <a:solidFill>
                  <a:schemeClr val="dk1"/>
                </a:solidFill>
                <a:latin typeface="Calibri"/>
                <a:ea typeface="Calibri"/>
                <a:cs typeface="Calibri"/>
                <a:sym typeface="Calibri"/>
              </a:rPr>
              <a:t>content</a:t>
            </a:r>
            <a:r>
              <a:rPr lang="en-US">
                <a:solidFill>
                  <a:schemeClr val="dk1"/>
                </a:solidFill>
                <a:latin typeface="Calibri"/>
                <a:ea typeface="Calibri"/>
                <a:cs typeface="Calibri"/>
                <a:sym typeface="Calibri"/>
              </a:rPr>
              <a:t> you need to know for each; and also </a:t>
            </a:r>
            <a:r>
              <a:rPr b="1" lang="en-US">
                <a:solidFill>
                  <a:schemeClr val="dk1"/>
                </a:solidFill>
                <a:latin typeface="Calibri"/>
                <a:ea typeface="Calibri"/>
                <a:cs typeface="Calibri"/>
                <a:sym typeface="Calibri"/>
              </a:rPr>
              <a:t>top revision tips</a:t>
            </a:r>
            <a:r>
              <a:rPr lang="en-US">
                <a:solidFill>
                  <a:schemeClr val="dk1"/>
                </a:solidFill>
                <a:latin typeface="Calibri"/>
                <a:ea typeface="Calibri"/>
                <a:cs typeface="Calibri"/>
                <a:sym typeface="Calibri"/>
              </a:rPr>
              <a:t> for each written by the head of department.</a:t>
            </a:r>
            <a:endParaRPr/>
          </a:p>
          <a:p>
            <a:pPr indent="0" lvl="0" marL="0" marR="0" rtl="0" algn="ctr">
              <a:lnSpc>
                <a:spcPct val="100000"/>
              </a:lnSpc>
              <a:spcBef>
                <a:spcPts val="0"/>
              </a:spcBef>
              <a:spcAft>
                <a:spcPts val="0"/>
              </a:spcAft>
              <a:buClr>
                <a:schemeClr val="dk1"/>
              </a:buClr>
              <a:buSzPts val="2100"/>
              <a:buFont typeface="Calibri"/>
              <a:buNone/>
            </a:pPr>
            <a:r>
              <a:t/>
            </a:r>
            <a:endParaRPr/>
          </a:p>
          <a:p>
            <a:pPr indent="0" lvl="0" marL="0" marR="0" rtl="0" algn="ctr">
              <a:lnSpc>
                <a:spcPct val="100000"/>
              </a:lnSpc>
              <a:spcBef>
                <a:spcPts val="0"/>
              </a:spcBef>
              <a:spcAft>
                <a:spcPts val="0"/>
              </a:spcAft>
              <a:buClr>
                <a:schemeClr val="dk1"/>
              </a:buClr>
              <a:buSzPts val="2100"/>
              <a:buFont typeface="Calibri"/>
              <a:buNone/>
            </a:pPr>
            <a:r>
              <a:rPr lang="en-US">
                <a:solidFill>
                  <a:schemeClr val="dk1"/>
                </a:solidFill>
                <a:latin typeface="Calibri"/>
                <a:ea typeface="Calibri"/>
                <a:cs typeface="Calibri"/>
                <a:sym typeface="Calibri"/>
              </a:rPr>
              <a:t>This booklet provides you with a great starting point to plan out the next few months. All you need to do is </a:t>
            </a:r>
            <a:r>
              <a:rPr b="1" lang="en-US">
                <a:solidFill>
                  <a:schemeClr val="dk1"/>
                </a:solidFill>
                <a:latin typeface="Calibri"/>
                <a:ea typeface="Calibri"/>
                <a:cs typeface="Calibri"/>
                <a:sym typeface="Calibri"/>
              </a:rPr>
              <a:t>revise effectively to earn your success</a:t>
            </a:r>
            <a:r>
              <a:rPr lang="en-US">
                <a:solidFill>
                  <a:schemeClr val="dk1"/>
                </a:solidFill>
                <a:latin typeface="Calibri"/>
                <a:ea typeface="Calibri"/>
                <a:cs typeface="Calibri"/>
                <a:sym typeface="Calibri"/>
              </a:rPr>
              <a:t>!</a:t>
            </a:r>
            <a:endParaRPr/>
          </a:p>
        </p:txBody>
      </p:sp>
      <p:pic>
        <p:nvPicPr>
          <p:cNvPr id="102" name="Google Shape;102;p2"/>
          <p:cNvPicPr preferRelativeResize="0"/>
          <p:nvPr/>
        </p:nvPicPr>
        <p:blipFill rotWithShape="1">
          <a:blip r:embed="rId3">
            <a:alphaModFix/>
          </a:blip>
          <a:srcRect b="0" l="0" r="0" t="0"/>
          <a:stretch/>
        </p:blipFill>
        <p:spPr>
          <a:xfrm>
            <a:off x="5728287" y="186269"/>
            <a:ext cx="875713" cy="93556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9"/>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338" name="Google Shape;338;p19"/>
          <p:cNvSpPr/>
          <p:nvPr/>
        </p:nvSpPr>
        <p:spPr>
          <a:xfrm>
            <a:off x="0" y="331614"/>
            <a:ext cx="2414444"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Spanish</a:t>
            </a:r>
            <a:endParaRPr/>
          </a:p>
        </p:txBody>
      </p:sp>
      <p:sp>
        <p:nvSpPr>
          <p:cNvPr id="339" name="Google Shape;339;p19"/>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sp>
        <p:nvSpPr>
          <p:cNvPr id="340" name="Google Shape;340;p19"/>
          <p:cNvSpPr txBox="1"/>
          <p:nvPr/>
        </p:nvSpPr>
        <p:spPr>
          <a:xfrm>
            <a:off x="0" y="4250353"/>
            <a:ext cx="3395100" cy="4894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u="sng">
                <a:solidFill>
                  <a:schemeClr val="dk1"/>
                </a:solidFill>
                <a:latin typeface="Calibri"/>
                <a:ea typeface="Calibri"/>
                <a:cs typeface="Calibri"/>
                <a:sym typeface="Calibri"/>
              </a:rPr>
              <a:t>Spanish’s Top Revision Tip</a:t>
            </a:r>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1) Learn your key vocabulary  </a:t>
            </a:r>
            <a:endParaRPr/>
          </a:p>
          <a:p>
            <a:pPr indent="-177800" lvl="0" marL="1778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Aim to learn </a:t>
            </a:r>
            <a:r>
              <a:rPr b="1" lang="en-US" sz="1200">
                <a:solidFill>
                  <a:schemeClr val="dk1"/>
                </a:solidFill>
                <a:latin typeface="Calibri"/>
                <a:ea typeface="Calibri"/>
                <a:cs typeface="Calibri"/>
                <a:sym typeface="Calibri"/>
              </a:rPr>
              <a:t>10 new words a day</a:t>
            </a:r>
            <a:r>
              <a:rPr lang="en-US" sz="1200">
                <a:solidFill>
                  <a:schemeClr val="dk1"/>
                </a:solidFill>
                <a:latin typeface="Calibri"/>
                <a:ea typeface="Calibri"/>
                <a:cs typeface="Calibri"/>
                <a:sym typeface="Calibri"/>
              </a:rPr>
              <a:t>.</a:t>
            </a:r>
            <a:endParaRPr/>
          </a:p>
          <a:p>
            <a:pPr indent="-177800" lvl="0" marL="1778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a:t>
            </a:r>
            <a:r>
              <a:rPr b="1" lang="en-US" sz="1200">
                <a:solidFill>
                  <a:schemeClr val="dk1"/>
                </a:solidFill>
                <a:latin typeface="Calibri"/>
                <a:ea typeface="Calibri"/>
                <a:cs typeface="Calibri"/>
                <a:sym typeface="Calibri"/>
              </a:rPr>
              <a:t>Memrise</a:t>
            </a:r>
            <a:r>
              <a:rPr lang="en-US" sz="1200">
                <a:solidFill>
                  <a:schemeClr val="dk1"/>
                </a:solidFill>
                <a:latin typeface="Calibri"/>
                <a:ea typeface="Calibri"/>
                <a:cs typeface="Calibri"/>
                <a:sym typeface="Calibri"/>
              </a:rPr>
              <a:t> -  </a:t>
            </a:r>
            <a:r>
              <a:rPr b="1" lang="en-US" sz="1200">
                <a:solidFill>
                  <a:schemeClr val="dk1"/>
                </a:solidFill>
                <a:latin typeface="Calibri"/>
                <a:ea typeface="Calibri"/>
                <a:cs typeface="Calibri"/>
                <a:sym typeface="Calibri"/>
              </a:rPr>
              <a:t>AQA GCSE Vocabulary</a:t>
            </a:r>
            <a:r>
              <a:rPr lang="en-US" sz="1200">
                <a:solidFill>
                  <a:schemeClr val="dk1"/>
                </a:solidFill>
                <a:latin typeface="Calibri"/>
                <a:ea typeface="Calibri"/>
                <a:cs typeface="Calibri"/>
                <a:sym typeface="Calibri"/>
              </a:rPr>
              <a:t> to revise key vocabulary across topics.</a:t>
            </a:r>
            <a:endParaRPr/>
          </a:p>
          <a:p>
            <a:pPr indent="-177800" lvl="0" marL="1778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Set a daily goal on your phone and stick to it!</a:t>
            </a:r>
            <a:endParaRPr/>
          </a:p>
          <a:p>
            <a:pPr indent="-177800" lvl="0" marL="177800" marR="0" rtl="0" algn="l">
              <a:spcBef>
                <a:spcPts val="0"/>
              </a:spcBef>
              <a:spcAft>
                <a:spcPts val="0"/>
              </a:spcAft>
              <a:buClr>
                <a:schemeClr val="dk1"/>
              </a:buClr>
              <a:buSzPts val="1200"/>
              <a:buFont typeface="Arial"/>
              <a:buChar char="•"/>
            </a:pPr>
            <a:r>
              <a:rPr b="1" lang="en-US" sz="1200">
                <a:solidFill>
                  <a:schemeClr val="dk1"/>
                </a:solidFill>
                <a:latin typeface="Calibri"/>
                <a:ea typeface="Calibri"/>
                <a:cs typeface="Calibri"/>
                <a:sym typeface="Calibri"/>
              </a:rPr>
              <a:t>Get a friend or family member to test you</a:t>
            </a:r>
            <a:r>
              <a:rPr lang="en-US" sz="1200">
                <a:solidFill>
                  <a:schemeClr val="dk1"/>
                </a:solidFill>
                <a:latin typeface="Calibri"/>
                <a:ea typeface="Calibri"/>
                <a:cs typeface="Calibri"/>
                <a:sym typeface="Calibri"/>
              </a:rPr>
              <a:t> at the end of the day.</a:t>
            </a:r>
            <a:endParaRPr/>
          </a:p>
          <a:p>
            <a:pPr indent="-177800" lvl="0" marL="177800" marR="0" rtl="0" algn="l">
              <a:spcBef>
                <a:spcPts val="0"/>
              </a:spcBef>
              <a:spcAft>
                <a:spcPts val="0"/>
              </a:spcAft>
              <a:buClr>
                <a:schemeClr val="dk1"/>
              </a:buClr>
              <a:buSzPts val="1200"/>
              <a:buFont typeface="Arial"/>
              <a:buChar char="•"/>
            </a:pPr>
            <a:r>
              <a:rPr b="1" lang="en-US" sz="1200">
                <a:solidFill>
                  <a:schemeClr val="dk1"/>
                </a:solidFill>
                <a:latin typeface="Calibri"/>
                <a:ea typeface="Calibri"/>
                <a:cs typeface="Calibri"/>
                <a:sym typeface="Calibri"/>
              </a:rPr>
              <a:t>Make a list </a:t>
            </a:r>
            <a:r>
              <a:rPr lang="en-US" sz="1200">
                <a:solidFill>
                  <a:schemeClr val="dk1"/>
                </a:solidFill>
                <a:latin typeface="Calibri"/>
                <a:ea typeface="Calibri"/>
                <a:cs typeface="Calibri"/>
                <a:sym typeface="Calibri"/>
              </a:rPr>
              <a:t>of words you found difficult to remember and return to these regularly.</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 </a:t>
            </a:r>
            <a:r>
              <a:rPr lang="en-US" sz="1200" u="sng">
                <a:solidFill>
                  <a:schemeClr val="dk1"/>
                </a:solidFill>
                <a:latin typeface="Calibri"/>
                <a:ea typeface="Calibri"/>
                <a:cs typeface="Calibri"/>
                <a:sym typeface="Calibri"/>
                <a:hlinkClick r:id="rId3">
                  <a:extLst>
                    <a:ext uri="{A12FA001-AC4F-418D-AE19-62706E023703}">
                      <ahyp:hlinkClr val="tx"/>
                    </a:ext>
                  </a:extLst>
                </a:hlinkClick>
              </a:rPr>
              <a:t>Leitner system</a:t>
            </a:r>
            <a:r>
              <a:rPr lang="en-US" sz="1200">
                <a:solidFill>
                  <a:schemeClr val="dk1"/>
                </a:solidFill>
                <a:latin typeface="Calibri"/>
                <a:ea typeface="Calibri"/>
                <a:cs typeface="Calibri"/>
                <a:sym typeface="Calibri"/>
              </a:rPr>
              <a:t> to create </a:t>
            </a:r>
            <a:r>
              <a:rPr b="1" lang="en-US" sz="1200">
                <a:solidFill>
                  <a:schemeClr val="dk1"/>
                </a:solidFill>
                <a:latin typeface="Calibri"/>
                <a:ea typeface="Calibri"/>
                <a:cs typeface="Calibri"/>
                <a:sym typeface="Calibri"/>
              </a:rPr>
              <a:t>flashcards </a:t>
            </a:r>
            <a:r>
              <a:rPr lang="en-US" sz="1200">
                <a:solidFill>
                  <a:schemeClr val="dk1"/>
                </a:solidFill>
                <a:latin typeface="Calibri"/>
                <a:ea typeface="Calibri"/>
                <a:cs typeface="Calibri"/>
                <a:sym typeface="Calibri"/>
              </a:rPr>
              <a:t>and test yourself on key vocabulary</a:t>
            </a:r>
            <a:endParaRPr/>
          </a:p>
          <a:p>
            <a:pPr indent="-177800" lvl="0" marL="1778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Create a </a:t>
            </a:r>
            <a:r>
              <a:rPr b="1" lang="en-US" sz="1200">
                <a:solidFill>
                  <a:schemeClr val="dk1"/>
                </a:solidFill>
                <a:latin typeface="Calibri"/>
                <a:ea typeface="Calibri"/>
                <a:cs typeface="Calibri"/>
                <a:sym typeface="Calibri"/>
              </a:rPr>
              <a:t>mind-map </a:t>
            </a:r>
            <a:r>
              <a:rPr lang="en-US" sz="1200">
                <a:solidFill>
                  <a:schemeClr val="dk1"/>
                </a:solidFill>
                <a:latin typeface="Calibri"/>
                <a:ea typeface="Calibri"/>
                <a:cs typeface="Calibri"/>
                <a:sym typeface="Calibri"/>
              </a:rPr>
              <a:t>for each topic area or sub-topic. Do this without your book at first, then take the time to revise before adding to it.</a:t>
            </a:r>
            <a:endParaRPr/>
          </a:p>
          <a:p>
            <a:pPr indent="-177800" lvl="0" marL="1778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Remember to revise how the word </a:t>
            </a:r>
            <a:r>
              <a:rPr b="1" lang="en-US" sz="1200">
                <a:solidFill>
                  <a:schemeClr val="dk1"/>
                </a:solidFill>
                <a:latin typeface="Calibri"/>
                <a:ea typeface="Calibri"/>
                <a:cs typeface="Calibri"/>
                <a:sym typeface="Calibri"/>
              </a:rPr>
              <a:t>sounds</a:t>
            </a:r>
            <a:r>
              <a:rPr lang="en-US" sz="1200">
                <a:solidFill>
                  <a:schemeClr val="dk1"/>
                </a:solidFill>
                <a:latin typeface="Calibri"/>
                <a:ea typeface="Calibri"/>
                <a:cs typeface="Calibri"/>
                <a:sym typeface="Calibri"/>
              </a:rPr>
              <a:t>, not just how it looks. Use an Online Audio Dictionary or create a voki on </a:t>
            </a:r>
            <a:r>
              <a:rPr lang="en-US" sz="1200" u="sng">
                <a:solidFill>
                  <a:schemeClr val="dk1"/>
                </a:solidFill>
                <a:latin typeface="Calibri"/>
                <a:ea typeface="Calibri"/>
                <a:cs typeface="Calibri"/>
                <a:sym typeface="Calibri"/>
                <a:hlinkClick r:id="rId4">
                  <a:extLst>
                    <a:ext uri="{A12FA001-AC4F-418D-AE19-62706E023703}">
                      <ahyp:hlinkClr val="tx"/>
                    </a:ext>
                  </a:extLst>
                </a:hlinkClick>
              </a:rPr>
              <a:t>www.voki.com</a:t>
            </a:r>
            <a:r>
              <a:rPr lang="en-US" sz="1200">
                <a:solidFill>
                  <a:schemeClr val="dk1"/>
                </a:solidFill>
                <a:latin typeface="Calibri"/>
                <a:ea typeface="Calibri"/>
                <a:cs typeface="Calibri"/>
                <a:sym typeface="Calibri"/>
              </a:rPr>
              <a:t>.</a:t>
            </a:r>
            <a:endParaRPr/>
          </a:p>
          <a:p>
            <a:pPr indent="-342900" lvl="0" marL="342900" marR="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2) Revision Guide &amp; Workbook</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Purchase the AQA GCSE revision guide and workbook to access topic by topic </a:t>
            </a:r>
            <a:r>
              <a:rPr b="1" lang="en-US" sz="1200">
                <a:solidFill>
                  <a:schemeClr val="dk1"/>
                </a:solidFill>
                <a:latin typeface="Calibri"/>
                <a:ea typeface="Calibri"/>
                <a:cs typeface="Calibri"/>
                <a:sym typeface="Calibri"/>
              </a:rPr>
              <a:t>vocabulary lists</a:t>
            </a:r>
            <a:r>
              <a:rPr lang="en-US" sz="1200">
                <a:solidFill>
                  <a:schemeClr val="dk1"/>
                </a:solidFill>
                <a:latin typeface="Calibri"/>
                <a:ea typeface="Calibri"/>
                <a:cs typeface="Calibri"/>
                <a:sym typeface="Calibri"/>
              </a:rPr>
              <a:t>, </a:t>
            </a:r>
            <a:r>
              <a:rPr b="1" lang="en-US" sz="1200">
                <a:solidFill>
                  <a:schemeClr val="dk1"/>
                </a:solidFill>
                <a:latin typeface="Calibri"/>
                <a:ea typeface="Calibri"/>
                <a:cs typeface="Calibri"/>
                <a:sym typeface="Calibri"/>
              </a:rPr>
              <a:t>practice questions</a:t>
            </a:r>
            <a:r>
              <a:rPr lang="en-US" sz="1200">
                <a:solidFill>
                  <a:schemeClr val="dk1"/>
                </a:solidFill>
                <a:latin typeface="Calibri"/>
                <a:ea typeface="Calibri"/>
                <a:cs typeface="Calibri"/>
                <a:sym typeface="Calibri"/>
              </a:rPr>
              <a:t>, </a:t>
            </a:r>
            <a:r>
              <a:rPr b="1" lang="en-US" sz="1200">
                <a:solidFill>
                  <a:schemeClr val="dk1"/>
                </a:solidFill>
                <a:latin typeface="Calibri"/>
                <a:ea typeface="Calibri"/>
                <a:cs typeface="Calibri"/>
                <a:sym typeface="Calibri"/>
              </a:rPr>
              <a:t>mock exam papers </a:t>
            </a:r>
            <a:r>
              <a:rPr lang="en-US" sz="1200">
                <a:solidFill>
                  <a:schemeClr val="dk1"/>
                </a:solidFill>
                <a:latin typeface="Calibri"/>
                <a:ea typeface="Calibri"/>
                <a:cs typeface="Calibri"/>
                <a:sym typeface="Calibri"/>
              </a:rPr>
              <a:t>and </a:t>
            </a:r>
            <a:r>
              <a:rPr b="1" lang="en-US" sz="1200">
                <a:solidFill>
                  <a:schemeClr val="dk1"/>
                </a:solidFill>
                <a:latin typeface="Calibri"/>
                <a:ea typeface="Calibri"/>
                <a:cs typeface="Calibri"/>
                <a:sym typeface="Calibri"/>
              </a:rPr>
              <a:t>audio files</a:t>
            </a:r>
            <a:r>
              <a:rPr lang="en-US" sz="1200">
                <a:solidFill>
                  <a:schemeClr val="dk1"/>
                </a:solidFill>
                <a:latin typeface="Calibri"/>
                <a:ea typeface="Calibri"/>
                <a:cs typeface="Calibri"/>
                <a:sym typeface="Calibri"/>
              </a:rPr>
              <a:t>.</a:t>
            </a:r>
            <a:endParaRPr/>
          </a:p>
        </p:txBody>
      </p:sp>
      <p:sp>
        <p:nvSpPr>
          <p:cNvPr id="341" name="Google Shape;341;p19"/>
          <p:cNvSpPr txBox="1"/>
          <p:nvPr/>
        </p:nvSpPr>
        <p:spPr>
          <a:xfrm>
            <a:off x="3463046" y="4285011"/>
            <a:ext cx="3394954" cy="486287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3) BBC Bitesize</a:t>
            </a:r>
            <a:endParaRPr b="1" sz="16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to the Spanish section on the </a:t>
            </a:r>
            <a:r>
              <a:rPr b="1" lang="en-US" sz="1200">
                <a:solidFill>
                  <a:schemeClr val="dk1"/>
                </a:solidFill>
                <a:latin typeface="Calibri"/>
                <a:ea typeface="Calibri"/>
                <a:cs typeface="Calibri"/>
                <a:sym typeface="Calibri"/>
              </a:rPr>
              <a:t>BBC GCSE Bitesize</a:t>
            </a:r>
            <a:r>
              <a:rPr lang="en-US" sz="1200">
                <a:solidFill>
                  <a:schemeClr val="dk1"/>
                </a:solidFill>
                <a:latin typeface="Calibri"/>
                <a:ea typeface="Calibri"/>
                <a:cs typeface="Calibri"/>
                <a:sym typeface="Calibri"/>
              </a:rPr>
              <a:t> website.</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Here you can find </a:t>
            </a:r>
            <a:r>
              <a:rPr b="1" lang="en-US" sz="1200">
                <a:solidFill>
                  <a:schemeClr val="dk1"/>
                </a:solidFill>
                <a:latin typeface="Calibri"/>
                <a:ea typeface="Calibri"/>
                <a:cs typeface="Calibri"/>
                <a:sym typeface="Calibri"/>
              </a:rPr>
              <a:t>listening and reading activities </a:t>
            </a:r>
            <a:r>
              <a:rPr lang="en-US" sz="1200">
                <a:solidFill>
                  <a:schemeClr val="dk1"/>
                </a:solidFill>
                <a:latin typeface="Calibri"/>
                <a:ea typeface="Calibri"/>
                <a:cs typeface="Calibri"/>
                <a:sym typeface="Calibri"/>
              </a:rPr>
              <a:t>for a variety of topics at both Higher and Foundation level.</a:t>
            </a:r>
            <a:endParaRPr/>
          </a:p>
          <a:p>
            <a:pPr indent="-95250" lvl="0" marL="171450" marR="0" rtl="0" algn="l">
              <a:spcBef>
                <a:spcPts val="0"/>
              </a:spcBef>
              <a:spcAft>
                <a:spcPts val="0"/>
              </a:spcAft>
              <a:buClr>
                <a:schemeClr val="dk1"/>
              </a:buClr>
              <a:buSzPts val="1200"/>
              <a:buFont typeface="Arial"/>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rgbClr val="000000"/>
                </a:solidFill>
                <a:latin typeface="Calibri"/>
                <a:ea typeface="Calibri"/>
                <a:cs typeface="Calibri"/>
                <a:sym typeface="Calibri"/>
              </a:rPr>
              <a:t>4) ActivLearn</a:t>
            </a:r>
            <a:endParaRPr b="1" sz="1400">
              <a:solidFill>
                <a:srgbClr val="000000"/>
              </a:solidFill>
              <a:latin typeface="Calibri"/>
              <a:ea typeface="Calibri"/>
              <a:cs typeface="Calibri"/>
              <a:sym typeface="Calibri"/>
            </a:endParaRPr>
          </a:p>
          <a:p>
            <a:pPr indent="-171450" lvl="0" marL="171450" marR="0" rtl="0" algn="l">
              <a:spcBef>
                <a:spcPts val="0"/>
              </a:spcBef>
              <a:spcAft>
                <a:spcPts val="0"/>
              </a:spcAft>
              <a:buClr>
                <a:srgbClr val="000000"/>
              </a:buClr>
              <a:buSzPts val="1200"/>
              <a:buFont typeface="Arial"/>
              <a:buChar char="•"/>
            </a:pPr>
            <a:r>
              <a:rPr lang="en-US" sz="1200">
                <a:solidFill>
                  <a:srgbClr val="000000"/>
                </a:solidFill>
                <a:latin typeface="Calibri"/>
                <a:ea typeface="Calibri"/>
                <a:cs typeface="Calibri"/>
                <a:sym typeface="Calibri"/>
              </a:rPr>
              <a:t>Complete  listening, reading and grammar exercises set by your teacher on ActivLearn. Also use the library to access extra revision tasks.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5) Other Revision Websites</a:t>
            </a:r>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Seneca Learning</a:t>
            </a:r>
            <a:endParaRPr/>
          </a:p>
          <a:p>
            <a:pPr indent="0" lvl="0" marL="0" marR="0" rtl="0" algn="l">
              <a:spcBef>
                <a:spcPts val="0"/>
              </a:spcBef>
              <a:spcAft>
                <a:spcPts val="0"/>
              </a:spcAft>
              <a:buNone/>
            </a:pPr>
            <a:r>
              <a:rPr lang="en-US" sz="1200" u="sng">
                <a:solidFill>
                  <a:schemeClr val="dk1"/>
                </a:solidFill>
                <a:latin typeface="Calibri"/>
                <a:ea typeface="Calibri"/>
                <a:cs typeface="Calibri"/>
                <a:sym typeface="Calibri"/>
                <a:hlinkClick r:id="rId5">
                  <a:extLst>
                    <a:ext uri="{A12FA001-AC4F-418D-AE19-62706E023703}">
                      <ahyp:hlinkClr val="tx"/>
                    </a:ext>
                  </a:extLst>
                </a:hlinkClick>
              </a:rPr>
              <a:t> </a:t>
            </a:r>
            <a:r>
              <a:rPr lang="en-US" sz="1200" u="sng">
                <a:solidFill>
                  <a:schemeClr val="dk1"/>
                </a:solidFill>
                <a:latin typeface="Calibri"/>
                <a:ea typeface="Calibri"/>
                <a:cs typeface="Calibri"/>
                <a:sym typeface="Calibri"/>
                <a:hlinkClick r:id="rId6">
                  <a:extLst>
                    <a:ext uri="{A12FA001-AC4F-418D-AE19-62706E023703}">
                      <ahyp:hlinkClr val="tx"/>
                    </a:ext>
                  </a:extLst>
                </a:hlinkClick>
              </a:rPr>
              <a:t>https://senecalearning.com/en-GB/</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Spanish Revision</a:t>
            </a:r>
            <a:r>
              <a:rPr lang="en-US" sz="12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US" sz="1200" u="sng">
                <a:solidFill>
                  <a:schemeClr val="dk1"/>
                </a:solidFill>
                <a:latin typeface="Calibri"/>
                <a:ea typeface="Calibri"/>
                <a:cs typeface="Calibri"/>
                <a:sym typeface="Calibri"/>
                <a:hlinkClick r:id="rId7">
                  <a:extLst>
                    <a:ext uri="{A12FA001-AC4F-418D-AE19-62706E023703}">
                      <ahyp:hlinkClr val="tx"/>
                    </a:ext>
                  </a:extLst>
                </a:hlinkClick>
              </a:rPr>
              <a:t>http://www.spanishrevision.co.uk/</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Languages Online(Grammar)</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8">
                  <a:extLst>
                    <a:ext uri="{A12FA001-AC4F-418D-AE19-62706E023703}">
                      <ahyp:hlinkClr val="tx"/>
                    </a:ext>
                  </a:extLst>
                </a:hlinkClick>
              </a:rPr>
              <a:t>http://www.languagesonline.org.uk</a:t>
            </a:r>
            <a:endParaRPr sz="1200" u="sng">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200"/>
              <a:buFont typeface="Arial"/>
              <a:buNone/>
            </a:pPr>
            <a:r>
              <a:t/>
            </a:r>
            <a:endParaRPr sz="1200" u="sng">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Finally remember that </a:t>
            </a:r>
            <a:r>
              <a:rPr lang="en-US" sz="1200">
                <a:solidFill>
                  <a:schemeClr val="dk1"/>
                </a:solidFill>
                <a:latin typeface="Calibri"/>
                <a:ea typeface="Calibri"/>
                <a:cs typeface="Calibri"/>
                <a:sym typeface="Calibri"/>
              </a:rPr>
              <a:t>it’s impossible to ‘cram’ for a Languages exam! </a:t>
            </a:r>
            <a:r>
              <a:rPr b="1" lang="en-US" sz="1200">
                <a:solidFill>
                  <a:schemeClr val="dk1"/>
                </a:solidFill>
                <a:latin typeface="Calibri"/>
                <a:ea typeface="Calibri"/>
                <a:cs typeface="Calibri"/>
                <a:sym typeface="Calibri"/>
              </a:rPr>
              <a:t>‘Little and often’ </a:t>
            </a:r>
            <a:r>
              <a:rPr lang="en-US" sz="1200">
                <a:solidFill>
                  <a:schemeClr val="dk1"/>
                </a:solidFill>
                <a:latin typeface="Calibri"/>
                <a:ea typeface="Calibri"/>
                <a:cs typeface="Calibri"/>
                <a:sym typeface="Calibri"/>
              </a:rPr>
              <a:t>is the best policy. Work out a system that suits you best.</a:t>
            </a:r>
            <a:endParaRPr/>
          </a:p>
        </p:txBody>
      </p:sp>
      <p:pic>
        <p:nvPicPr>
          <p:cNvPr id="342" name="Google Shape;342;p19"/>
          <p:cNvPicPr preferRelativeResize="0"/>
          <p:nvPr/>
        </p:nvPicPr>
        <p:blipFill rotWithShape="1">
          <a:blip r:embed="rId9">
            <a:alphaModFix/>
          </a:blip>
          <a:srcRect b="0" l="0" r="0" t="0"/>
          <a:stretch/>
        </p:blipFill>
        <p:spPr>
          <a:xfrm>
            <a:off x="4810969" y="4250353"/>
            <a:ext cx="699107" cy="487627"/>
          </a:xfrm>
          <a:prstGeom prst="rect">
            <a:avLst/>
          </a:prstGeom>
          <a:noFill/>
          <a:ln>
            <a:noFill/>
          </a:ln>
        </p:spPr>
      </p:pic>
      <p:pic>
        <p:nvPicPr>
          <p:cNvPr descr="W134_ReviseAQA_Covers3200x200.jpg" id="343" name="Google Shape;343;p19"/>
          <p:cNvPicPr preferRelativeResize="0"/>
          <p:nvPr/>
        </p:nvPicPr>
        <p:blipFill rotWithShape="1">
          <a:blip r:embed="rId10">
            <a:alphaModFix/>
          </a:blip>
          <a:srcRect b="0" l="0" r="0" t="0"/>
          <a:stretch/>
        </p:blipFill>
        <p:spPr>
          <a:xfrm>
            <a:off x="2711890" y="7791554"/>
            <a:ext cx="466725" cy="466725"/>
          </a:xfrm>
          <a:prstGeom prst="rect">
            <a:avLst/>
          </a:prstGeom>
          <a:noFill/>
          <a:ln>
            <a:noFill/>
          </a:ln>
        </p:spPr>
      </p:pic>
      <p:pic>
        <p:nvPicPr>
          <p:cNvPr descr="C:\Users\benoit.jaworski\AppData\Local\Microsoft\Windows\INetCache\IE\7VP0SCJ7\smooth_internet_explorer_9_by_kaboom88-d45h275[1].png" id="344" name="Google Shape;344;p19"/>
          <p:cNvPicPr preferRelativeResize="0"/>
          <p:nvPr/>
        </p:nvPicPr>
        <p:blipFill rotWithShape="1">
          <a:blip r:embed="rId11">
            <a:alphaModFix/>
          </a:blip>
          <a:srcRect b="0" l="0" r="0" t="0"/>
          <a:stretch/>
        </p:blipFill>
        <p:spPr>
          <a:xfrm>
            <a:off x="5600700" y="6809580"/>
            <a:ext cx="266700" cy="266700"/>
          </a:xfrm>
          <a:prstGeom prst="rect">
            <a:avLst/>
          </a:prstGeom>
          <a:noFill/>
          <a:ln>
            <a:noFill/>
          </a:ln>
        </p:spPr>
      </p:pic>
      <p:pic>
        <p:nvPicPr>
          <p:cNvPr id="345" name="Google Shape;345;p19"/>
          <p:cNvPicPr preferRelativeResize="0"/>
          <p:nvPr/>
        </p:nvPicPr>
        <p:blipFill rotWithShape="1">
          <a:blip r:embed="rId12">
            <a:alphaModFix/>
          </a:blip>
          <a:srcRect b="25938" l="16489" r="14026" t="0"/>
          <a:stretch/>
        </p:blipFill>
        <p:spPr>
          <a:xfrm>
            <a:off x="2631501" y="4380669"/>
            <a:ext cx="797499" cy="666960"/>
          </a:xfrm>
          <a:prstGeom prst="rect">
            <a:avLst/>
          </a:prstGeom>
          <a:noFill/>
          <a:ln>
            <a:noFill/>
          </a:ln>
        </p:spPr>
      </p:pic>
      <p:graphicFrame>
        <p:nvGraphicFramePr>
          <p:cNvPr id="346" name="Google Shape;346;p19"/>
          <p:cNvGraphicFramePr/>
          <p:nvPr/>
        </p:nvGraphicFramePr>
        <p:xfrm>
          <a:off x="119529" y="1571382"/>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504000">
                <a:tc>
                  <a:txBody>
                    <a:bodyPr/>
                    <a:lstStyle/>
                    <a:p>
                      <a:pPr indent="0" lvl="0" marL="0" marR="0" rtl="0" algn="ctr">
                        <a:spcBef>
                          <a:spcPts val="0"/>
                        </a:spcBef>
                        <a:spcAft>
                          <a:spcPts val="0"/>
                        </a:spcAft>
                        <a:buNone/>
                      </a:pPr>
                      <a:r>
                        <a:rPr lang="en-US" sz="1350">
                          <a:solidFill>
                            <a:schemeClr val="dk1"/>
                          </a:solidFill>
                        </a:rPr>
                        <a:t>Paper 1 – Listening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6/6</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rowSpan="4">
                  <a:txBody>
                    <a:bodyPr/>
                    <a:lstStyle/>
                    <a:p>
                      <a:pPr indent="0" lvl="0" marL="0" marR="0" rtl="0" algn="l">
                        <a:spcBef>
                          <a:spcPts val="0"/>
                        </a:spcBef>
                        <a:spcAft>
                          <a:spcPts val="0"/>
                        </a:spcAft>
                        <a:buClr>
                          <a:schemeClr val="dk1"/>
                        </a:buClr>
                        <a:buSzPts val="1200"/>
                        <a:buFont typeface="Arial"/>
                        <a:buNone/>
                      </a:pPr>
                      <a:r>
                        <a:rPr b="1" lang="en-US" sz="1200">
                          <a:solidFill>
                            <a:schemeClr val="dk1"/>
                          </a:solidFill>
                          <a:latin typeface="Calibri"/>
                          <a:ea typeface="Calibri"/>
                          <a:cs typeface="Calibri"/>
                          <a:sym typeface="Calibri"/>
                        </a:rPr>
                        <a:t>Theme 1 – Identity and Culture</a:t>
                      </a:r>
                      <a:endParaRPr/>
                    </a:p>
                    <a:p>
                      <a:pPr indent="0" lvl="0" marL="0" marR="0" rtl="0" algn="l">
                        <a:spcBef>
                          <a:spcPts val="0"/>
                        </a:spcBef>
                        <a:spcAft>
                          <a:spcPts val="0"/>
                        </a:spcAft>
                        <a:buClr>
                          <a:schemeClr val="dk1"/>
                        </a:buClr>
                        <a:buSzPts val="1200"/>
                        <a:buFont typeface="Arial"/>
                        <a:buNone/>
                      </a:pPr>
                      <a:r>
                        <a:rPr b="0" lang="en-US" sz="1200">
                          <a:solidFill>
                            <a:schemeClr val="dk1"/>
                          </a:solidFill>
                          <a:latin typeface="Calibri"/>
                          <a:ea typeface="Calibri"/>
                          <a:cs typeface="Calibri"/>
                          <a:sym typeface="Calibri"/>
                        </a:rPr>
                        <a:t>Me, my family and my friends; Technology in every day life; Free time activities; Customs and festivals</a:t>
                      </a:r>
                      <a:endParaRPr/>
                    </a:p>
                    <a:p>
                      <a:pPr indent="0" lvl="0" marL="0" marR="0" rtl="0" algn="l">
                        <a:spcBef>
                          <a:spcPts val="0"/>
                        </a:spcBef>
                        <a:spcAft>
                          <a:spcPts val="0"/>
                        </a:spcAft>
                        <a:buClr>
                          <a:schemeClr val="dk1"/>
                        </a:buClr>
                        <a:buSzPts val="1200"/>
                        <a:buFont typeface="Arial"/>
                        <a:buNone/>
                      </a:pPr>
                      <a:r>
                        <a:t/>
                      </a:r>
                      <a:endParaRPr b="0" sz="12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200"/>
                        <a:buFont typeface="Arial"/>
                        <a:buNone/>
                      </a:pPr>
                      <a:r>
                        <a:rPr b="1" lang="en-US" sz="1200">
                          <a:solidFill>
                            <a:schemeClr val="dk1"/>
                          </a:solidFill>
                          <a:latin typeface="Calibri"/>
                          <a:ea typeface="Calibri"/>
                          <a:cs typeface="Calibri"/>
                          <a:sym typeface="Calibri"/>
                        </a:rPr>
                        <a:t>Theme 2 – Local, National and International interests </a:t>
                      </a:r>
                      <a:r>
                        <a:rPr b="0" lang="en-US" sz="1200">
                          <a:solidFill>
                            <a:schemeClr val="dk1"/>
                          </a:solidFill>
                          <a:latin typeface="Calibri"/>
                          <a:ea typeface="Calibri"/>
                          <a:cs typeface="Calibri"/>
                          <a:sym typeface="Calibri"/>
                        </a:rPr>
                        <a:t>Home, town, neighbourhood and region; Social issues; Global issues; Travel and tourism</a:t>
                      </a:r>
                      <a:endParaRPr/>
                    </a:p>
                    <a:p>
                      <a:pPr indent="0" lvl="0" marL="0" marR="0" rtl="0" algn="l">
                        <a:spcBef>
                          <a:spcPts val="0"/>
                        </a:spcBef>
                        <a:spcAft>
                          <a:spcPts val="0"/>
                        </a:spcAft>
                        <a:buClr>
                          <a:schemeClr val="dk1"/>
                        </a:buClr>
                        <a:buSzPts val="1200"/>
                        <a:buFont typeface="Arial"/>
                        <a:buNone/>
                      </a:pPr>
                      <a:r>
                        <a:t/>
                      </a:r>
                      <a:endParaRPr b="0" sz="12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200"/>
                        <a:buFont typeface="Arial"/>
                        <a:buNone/>
                      </a:pPr>
                      <a:r>
                        <a:rPr b="1" lang="en-US" sz="1200">
                          <a:solidFill>
                            <a:schemeClr val="dk1"/>
                          </a:solidFill>
                          <a:latin typeface="Calibri"/>
                          <a:ea typeface="Calibri"/>
                          <a:cs typeface="Calibri"/>
                          <a:sym typeface="Calibri"/>
                        </a:rPr>
                        <a:t>Theme 3 – Current &amp; future studies and employment</a:t>
                      </a:r>
                      <a:endParaRPr/>
                    </a:p>
                    <a:p>
                      <a:pPr indent="0" lvl="0" marL="0" marR="0" rtl="0" algn="l">
                        <a:spcBef>
                          <a:spcPts val="0"/>
                        </a:spcBef>
                        <a:spcAft>
                          <a:spcPts val="0"/>
                        </a:spcAft>
                        <a:buClr>
                          <a:schemeClr val="dk1"/>
                        </a:buClr>
                        <a:buSzPts val="1200"/>
                        <a:buFont typeface="Arial"/>
                        <a:buNone/>
                      </a:pPr>
                      <a:r>
                        <a:rPr b="0" lang="en-US" sz="1200">
                          <a:solidFill>
                            <a:schemeClr val="dk1"/>
                          </a:solidFill>
                          <a:latin typeface="Calibri"/>
                          <a:ea typeface="Calibri"/>
                          <a:cs typeface="Calibri"/>
                          <a:sym typeface="Calibri"/>
                        </a:rPr>
                        <a:t>My studies; Life at school; Education post-16; Jobs, career choices and ambitions</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504000">
                <a:tc>
                  <a:txBody>
                    <a:bodyPr/>
                    <a:lstStyle/>
                    <a:p>
                      <a:pPr indent="0" lvl="0" marL="0" marR="0" rtl="0" algn="ctr">
                        <a:spcBef>
                          <a:spcPts val="0"/>
                        </a:spcBef>
                        <a:spcAft>
                          <a:spcPts val="0"/>
                        </a:spcAft>
                        <a:buNone/>
                      </a:pPr>
                      <a:r>
                        <a:rPr lang="en-US" sz="1350">
                          <a:solidFill>
                            <a:schemeClr val="dk1"/>
                          </a:solidFill>
                        </a:rPr>
                        <a:t>Paper 2 – Speaking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000"/>
                        <a:buFont typeface="Calibri"/>
                        <a:buNone/>
                      </a:pPr>
                      <a:r>
                        <a:rPr b="1" lang="en-US" sz="1300"/>
                        <a:t>w/c 24/4</a:t>
                      </a:r>
                      <a:endParaRPr b="1" sz="130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r h="504000">
                <a:tc>
                  <a:txBody>
                    <a:bodyPr/>
                    <a:lstStyle/>
                    <a:p>
                      <a:pPr indent="0" lvl="0" marL="0" marR="0" rtl="0" algn="ctr">
                        <a:spcBef>
                          <a:spcPts val="0"/>
                        </a:spcBef>
                        <a:spcAft>
                          <a:spcPts val="0"/>
                        </a:spcAft>
                        <a:buNone/>
                      </a:pPr>
                      <a:r>
                        <a:rPr lang="en-US" sz="1350">
                          <a:solidFill>
                            <a:schemeClr val="dk1"/>
                          </a:solidFill>
                        </a:rPr>
                        <a:t>Paper 3 - Reading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6/6</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r h="504000">
                <a:tc>
                  <a:txBody>
                    <a:bodyPr/>
                    <a:lstStyle/>
                    <a:p>
                      <a:pPr indent="0" lvl="0" marL="0" marR="0" rtl="0" algn="ctr">
                        <a:spcBef>
                          <a:spcPts val="0"/>
                        </a:spcBef>
                        <a:spcAft>
                          <a:spcPts val="0"/>
                        </a:spcAft>
                        <a:buNone/>
                      </a:pPr>
                      <a:r>
                        <a:rPr lang="en-US" sz="1350">
                          <a:solidFill>
                            <a:schemeClr val="dk1"/>
                          </a:solidFill>
                        </a:rPr>
                        <a:t>Paper 4 - Writing</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13/6</a:t>
                      </a:r>
                      <a:endParaRPr b="1"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vMerge="1"/>
              </a:tr>
            </a:tbl>
          </a:graphicData>
        </a:graphic>
      </p:graphicFrame>
      <p:pic>
        <p:nvPicPr>
          <p:cNvPr id="347" name="Google Shape;347;p19"/>
          <p:cNvPicPr preferRelativeResize="0"/>
          <p:nvPr/>
        </p:nvPicPr>
        <p:blipFill rotWithShape="1">
          <a:blip r:embed="rId13">
            <a:alphaModFix/>
          </a:blip>
          <a:srcRect b="0" l="0" r="0" t="0"/>
          <a:stretch/>
        </p:blipFill>
        <p:spPr>
          <a:xfrm>
            <a:off x="5618635" y="228154"/>
            <a:ext cx="922605" cy="108438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20"/>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Calibri"/>
              <a:buNone/>
            </a:pPr>
            <a:r>
              <a:rPr b="0" i="0" lang="en-US" sz="3200" u="none" cap="none" strike="noStrike">
                <a:solidFill>
                  <a:srgbClr val="000000"/>
                </a:solidFill>
                <a:latin typeface="Calibri"/>
                <a:ea typeface="Calibri"/>
                <a:cs typeface="Calibri"/>
                <a:sym typeface="Calibri"/>
              </a:rPr>
              <a:t>The Pathway to Success in…</a:t>
            </a:r>
            <a:endParaRPr b="0" i="0" sz="3200" u="none" cap="none" strike="noStrike">
              <a:solidFill>
                <a:srgbClr val="000000"/>
              </a:solidFill>
              <a:latin typeface="Calibri"/>
              <a:ea typeface="Calibri"/>
              <a:cs typeface="Calibri"/>
              <a:sym typeface="Calibri"/>
            </a:endParaRPr>
          </a:p>
        </p:txBody>
      </p:sp>
      <p:sp>
        <p:nvSpPr>
          <p:cNvPr id="353" name="Google Shape;353;p20"/>
          <p:cNvSpPr/>
          <p:nvPr/>
        </p:nvSpPr>
        <p:spPr>
          <a:xfrm>
            <a:off x="1615058" y="457335"/>
            <a:ext cx="2406429" cy="76944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B050"/>
              </a:buClr>
              <a:buSzPts val="4400"/>
              <a:buFont typeface="Calibri"/>
              <a:buNone/>
            </a:pPr>
            <a:r>
              <a:rPr b="1" i="0" lang="en-US" sz="4400" u="none" cap="none" strike="noStrike">
                <a:solidFill>
                  <a:srgbClr val="00B050"/>
                </a:solidFill>
                <a:latin typeface="Calibri"/>
                <a:ea typeface="Calibri"/>
                <a:cs typeface="Calibri"/>
                <a:sym typeface="Calibri"/>
              </a:rPr>
              <a:t>Sociology</a:t>
            </a:r>
            <a:endParaRPr/>
          </a:p>
        </p:txBody>
      </p:sp>
      <p:sp>
        <p:nvSpPr>
          <p:cNvPr id="354" name="Google Shape;354;p20"/>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Calibri"/>
              <a:buNone/>
            </a:pPr>
            <a:r>
              <a:rPr b="1" i="0" lang="en-US" sz="1800" u="none" cap="none" strike="noStrike">
                <a:solidFill>
                  <a:srgbClr val="000000"/>
                </a:solidFill>
                <a:latin typeface="Calibri"/>
                <a:ea typeface="Calibri"/>
                <a:cs typeface="Calibri"/>
                <a:sym typeface="Calibri"/>
              </a:rPr>
              <a:t>Exam Schedule – Summer 2023</a:t>
            </a:r>
            <a:endParaRPr/>
          </a:p>
        </p:txBody>
      </p:sp>
      <p:graphicFrame>
        <p:nvGraphicFramePr>
          <p:cNvPr id="355" name="Google Shape;355;p20"/>
          <p:cNvGraphicFramePr/>
          <p:nvPr/>
        </p:nvGraphicFramePr>
        <p:xfrm>
          <a:off x="119529" y="1579124"/>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spcBef>
                          <a:spcPts val="0"/>
                        </a:spcBef>
                        <a:spcAft>
                          <a:spcPts val="0"/>
                        </a:spcAft>
                        <a:buNone/>
                      </a:pPr>
                      <a:r>
                        <a:rPr lang="en-US" sz="1350">
                          <a:solidFill>
                            <a:schemeClr val="dk1"/>
                          </a:solidFill>
                        </a:rPr>
                        <a:t>AQA Paper 1 – </a:t>
                      </a:r>
                      <a:r>
                        <a:rPr lang="en-US" sz="1350">
                          <a:solidFill>
                            <a:schemeClr val="dk1"/>
                          </a:solidFill>
                        </a:rPr>
                        <a:t> Family and Education</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l">
                        <a:spcBef>
                          <a:spcPts val="0"/>
                        </a:spcBef>
                        <a:spcAft>
                          <a:spcPts val="0"/>
                        </a:spcAft>
                        <a:buClr>
                          <a:schemeClr val="dk1"/>
                        </a:buClr>
                        <a:buSzPts val="1350"/>
                        <a:buFont typeface="Arial"/>
                        <a:buNone/>
                      </a:pPr>
                      <a:r>
                        <a:rPr lang="en-US" sz="1350"/>
                        <a:t>Research Methods</a:t>
                      </a:r>
                      <a:endParaRPr sz="1350"/>
                    </a:p>
                    <a:p>
                      <a:pPr indent="0" lvl="0" marL="0" marR="0" rtl="0" algn="l">
                        <a:lnSpc>
                          <a:spcPct val="100000"/>
                        </a:lnSpc>
                        <a:spcBef>
                          <a:spcPts val="0"/>
                        </a:spcBef>
                        <a:spcAft>
                          <a:spcPts val="0"/>
                        </a:spcAft>
                        <a:buClr>
                          <a:schemeClr val="dk1"/>
                        </a:buClr>
                        <a:buSzPts val="1350"/>
                        <a:buFont typeface="Arial"/>
                        <a:buNone/>
                      </a:pPr>
                      <a:r>
                        <a:rPr lang="en-US" sz="1350">
                          <a:solidFill>
                            <a:schemeClr val="dk1"/>
                          </a:solidFill>
                        </a:rPr>
                        <a:t>Sociological theories relating to the Family</a:t>
                      </a:r>
                      <a:endParaRPr/>
                    </a:p>
                    <a:p>
                      <a:pPr indent="0" lvl="0" marL="0" marR="0" rtl="0" algn="l">
                        <a:lnSpc>
                          <a:spcPct val="100000"/>
                        </a:lnSpc>
                        <a:spcBef>
                          <a:spcPts val="0"/>
                        </a:spcBef>
                        <a:spcAft>
                          <a:spcPts val="0"/>
                        </a:spcAft>
                        <a:buClr>
                          <a:schemeClr val="dk1"/>
                        </a:buClr>
                        <a:buSzPts val="1350"/>
                        <a:buFont typeface="Arial"/>
                        <a:buNone/>
                      </a:pPr>
                      <a:r>
                        <a:rPr lang="en-US" sz="1350">
                          <a:solidFill>
                            <a:schemeClr val="dk1"/>
                          </a:solidFill>
                        </a:rPr>
                        <a:t>Sociological theories relating to Education</a:t>
                      </a:r>
                      <a:endParaRPr/>
                    </a:p>
                    <a:p>
                      <a:pPr indent="0" lvl="0" marL="0" marR="0" rtl="0" algn="l">
                        <a:lnSpc>
                          <a:spcPct val="100000"/>
                        </a:lnSpc>
                        <a:spcBef>
                          <a:spcPts val="0"/>
                        </a:spcBef>
                        <a:spcAft>
                          <a:spcPts val="0"/>
                        </a:spcAft>
                        <a:buClr>
                          <a:schemeClr val="dk1"/>
                        </a:buClr>
                        <a:buSzPts val="1350"/>
                        <a:buFont typeface="Arial"/>
                        <a:buNone/>
                      </a:pPr>
                      <a:r>
                        <a:t/>
                      </a:r>
                      <a:endParaRPr sz="135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spcBef>
                          <a:spcPts val="0"/>
                        </a:spcBef>
                        <a:spcAft>
                          <a:spcPts val="0"/>
                        </a:spcAft>
                        <a:buNone/>
                      </a:pPr>
                      <a:r>
                        <a:rPr lang="en-US" sz="1350">
                          <a:solidFill>
                            <a:schemeClr val="dk1"/>
                          </a:solidFill>
                        </a:rPr>
                        <a:t>AQA Paper</a:t>
                      </a:r>
                      <a:r>
                        <a:rPr lang="en-US" sz="1350">
                          <a:solidFill>
                            <a:schemeClr val="dk1"/>
                          </a:solidFill>
                        </a:rPr>
                        <a:t> 2 </a:t>
                      </a:r>
                      <a:r>
                        <a:rPr lang="en-US" sz="1350">
                          <a:solidFill>
                            <a:schemeClr val="dk1"/>
                          </a:solidFill>
                        </a:rPr>
                        <a:t> – Crime and Deviance, Social Stratification </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t/>
                      </a:r>
                      <a:endParaRPr b="1"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Clr>
                          <a:schemeClr val="dk1"/>
                        </a:buClr>
                        <a:buSzPts val="1350"/>
                        <a:buFont typeface="Arial"/>
                        <a:buNone/>
                      </a:pPr>
                      <a:r>
                        <a:rPr lang="en-US" sz="1350">
                          <a:solidFill>
                            <a:schemeClr val="dk1"/>
                          </a:solidFill>
                          <a:latin typeface="Calibri"/>
                          <a:ea typeface="Calibri"/>
                          <a:cs typeface="Calibri"/>
                          <a:sym typeface="Calibri"/>
                        </a:rPr>
                        <a:t>Research methods</a:t>
                      </a:r>
                      <a:endParaRPr/>
                    </a:p>
                    <a:p>
                      <a:pPr indent="0" lvl="0" marL="0" marR="0" rtl="0" algn="l">
                        <a:spcBef>
                          <a:spcPts val="0"/>
                        </a:spcBef>
                        <a:spcAft>
                          <a:spcPts val="0"/>
                        </a:spcAft>
                        <a:buClr>
                          <a:schemeClr val="dk1"/>
                        </a:buClr>
                        <a:buSzPts val="1350"/>
                        <a:buFont typeface="Arial"/>
                        <a:buNone/>
                      </a:pPr>
                      <a:r>
                        <a:rPr lang="en-US" sz="1350">
                          <a:solidFill>
                            <a:schemeClr val="dk1"/>
                          </a:solidFill>
                          <a:latin typeface="Calibri"/>
                          <a:ea typeface="Calibri"/>
                          <a:cs typeface="Calibri"/>
                          <a:sym typeface="Calibri"/>
                        </a:rPr>
                        <a:t>Sociological theories linking to crime</a:t>
                      </a:r>
                      <a:endParaRPr sz="1350"/>
                    </a:p>
                    <a:p>
                      <a:pPr indent="0" lvl="0" marL="0" marR="0" rtl="0" algn="l">
                        <a:spcBef>
                          <a:spcPts val="0"/>
                        </a:spcBef>
                        <a:spcAft>
                          <a:spcPts val="0"/>
                        </a:spcAft>
                        <a:buClr>
                          <a:schemeClr val="dk1"/>
                        </a:buClr>
                        <a:buSzPts val="1350"/>
                        <a:buFont typeface="Arial"/>
                        <a:buNone/>
                      </a:pPr>
                      <a:r>
                        <a:rPr lang="en-US" sz="1350"/>
                        <a:t>Sociological theories relating to </a:t>
                      </a:r>
                      <a:r>
                        <a:rPr lang="en-US" sz="1350">
                          <a:solidFill>
                            <a:schemeClr val="dk1"/>
                          </a:solidFill>
                          <a:latin typeface="Calibri"/>
                          <a:ea typeface="Calibri"/>
                          <a:cs typeface="Calibri"/>
                          <a:sym typeface="Calibri"/>
                        </a:rPr>
                        <a:t>social stratification</a:t>
                      </a:r>
                      <a:endParaRPr sz="135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350"/>
                        <a:buFont typeface="Arial"/>
                        <a:buNone/>
                      </a:pPr>
                      <a:r>
                        <a:t/>
                      </a:r>
                      <a:endParaRPr sz="135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356" name="Google Shape;356;p20"/>
          <p:cNvSpPr txBox="1"/>
          <p:nvPr/>
        </p:nvSpPr>
        <p:spPr>
          <a:xfrm>
            <a:off x="26692" y="4609452"/>
            <a:ext cx="3395100" cy="4494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Calibri"/>
              <a:buNone/>
            </a:pPr>
            <a:r>
              <a:rPr b="1" i="0" lang="en-US" sz="1800" u="none" cap="none" strike="noStrike">
                <a:solidFill>
                  <a:srgbClr val="000000"/>
                </a:solidFill>
                <a:latin typeface="Calibri"/>
                <a:ea typeface="Calibri"/>
                <a:cs typeface="Calibri"/>
                <a:sym typeface="Calibri"/>
              </a:rPr>
              <a:t>Sociology Top Revision Tips</a:t>
            </a:r>
            <a:endParaRPr b="1"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Calibri"/>
              <a:buNone/>
            </a:pPr>
            <a:r>
              <a:rPr b="1" i="0" lang="en-US" sz="1400" u="none" cap="none" strike="noStrike">
                <a:solidFill>
                  <a:srgbClr val="000000"/>
                </a:solidFill>
                <a:latin typeface="Calibri"/>
                <a:ea typeface="Calibri"/>
                <a:cs typeface="Calibri"/>
                <a:sym typeface="Calibri"/>
              </a:rPr>
              <a:t>1) Page, paragraph, post-it</a:t>
            </a:r>
            <a:endParaRPr/>
          </a:p>
          <a:p>
            <a:pPr indent="-342900" lvl="0" marL="3429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Read a page in your book</a:t>
            </a:r>
            <a:endParaRPr/>
          </a:p>
          <a:p>
            <a:pPr indent="-342900" lvl="0" marL="3429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Re-read using a highlighter for what is important and what you need further help on</a:t>
            </a:r>
            <a:endParaRPr/>
          </a:p>
          <a:p>
            <a:pPr indent="-342900" lvl="0" marL="3429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Add any other linked examples/theories / research methods (from other units)</a:t>
            </a:r>
            <a:endParaRPr/>
          </a:p>
          <a:p>
            <a:pPr indent="-342900" lvl="0" marL="3429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Summarize into 1 paragraph or an index card</a:t>
            </a:r>
            <a:endParaRPr/>
          </a:p>
          <a:p>
            <a:pPr indent="-342900" lvl="0" marL="3429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Further reduce key points onto a post-it note (only key words/ideas to trigger  what you know.</a:t>
            </a:r>
            <a:endParaRPr/>
          </a:p>
          <a:p>
            <a:pPr indent="-342900" lvl="0" marL="3429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1 unit should go on 1 A4 sheet – stick in a place you will see often.</a:t>
            </a:r>
            <a:endParaRPr/>
          </a:p>
          <a:p>
            <a:pPr indent="-342900" lvl="0" marL="3429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Use them with a family member as a </a:t>
            </a:r>
            <a:r>
              <a:rPr b="1" i="0" lang="en-US" sz="1200" u="none" cap="none" strike="noStrike">
                <a:solidFill>
                  <a:srgbClr val="000000"/>
                </a:solidFill>
                <a:latin typeface="Calibri"/>
                <a:ea typeface="Calibri"/>
                <a:cs typeface="Calibri"/>
                <a:sym typeface="Calibri"/>
              </a:rPr>
              <a:t>quiz</a:t>
            </a:r>
            <a:r>
              <a:rPr b="0" i="0" lang="en-US" sz="1200" u="none" cap="none" strike="noStrike">
                <a:solidFill>
                  <a:srgbClr val="000000"/>
                </a:solidFill>
                <a:latin typeface="Calibri"/>
                <a:ea typeface="Calibri"/>
                <a:cs typeface="Calibri"/>
                <a:sym typeface="Calibri"/>
              </a:rPr>
              <a:t>.</a:t>
            </a:r>
            <a:endParaRPr/>
          </a:p>
          <a:p>
            <a:pPr indent="-266700" lvl="0" marL="34290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Calibri"/>
              <a:buNone/>
            </a:pPr>
            <a:r>
              <a:rPr b="1" i="0" lang="en-US" sz="1400" u="none" cap="none" strike="noStrike">
                <a:solidFill>
                  <a:srgbClr val="000000"/>
                </a:solidFill>
                <a:latin typeface="Calibri"/>
                <a:ea typeface="Calibri"/>
                <a:cs typeface="Calibri"/>
                <a:sym typeface="Calibri"/>
              </a:rPr>
              <a:t>2) Use TPSSmart</a:t>
            </a:r>
            <a:endParaRPr b="1" i="0" sz="1400" u="none"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Log on to </a:t>
            </a:r>
            <a:r>
              <a:rPr lang="en-US" sz="1200">
                <a:latin typeface="Calibri"/>
                <a:ea typeface="Calibri"/>
                <a:cs typeface="Calibri"/>
                <a:sym typeface="Calibri"/>
              </a:rPr>
              <a:t>your sociology class Google Classroom</a:t>
            </a:r>
            <a:endParaRPr/>
          </a:p>
          <a:p>
            <a:pPr indent="-285750" lvl="0" marL="2857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Access </a:t>
            </a:r>
            <a:r>
              <a:rPr b="1" i="0" lang="en-US" sz="1200" u="none" cap="none" strike="noStrike">
                <a:solidFill>
                  <a:srgbClr val="000000"/>
                </a:solidFill>
                <a:latin typeface="Calibri"/>
                <a:ea typeface="Calibri"/>
                <a:cs typeface="Calibri"/>
                <a:sym typeface="Calibri"/>
              </a:rPr>
              <a:t>Revision PowerPoints and Handouts </a:t>
            </a:r>
            <a:r>
              <a:rPr b="0" i="0" lang="en-US" sz="1200" u="none" cap="none" strike="noStrike">
                <a:solidFill>
                  <a:srgbClr val="000000"/>
                </a:solidFill>
                <a:latin typeface="Calibri"/>
                <a:ea typeface="Calibri"/>
                <a:cs typeface="Calibri"/>
                <a:sym typeface="Calibri"/>
              </a:rPr>
              <a:t>for every topic.</a:t>
            </a:r>
            <a:endParaRPr/>
          </a:p>
          <a:p>
            <a:pPr indent="-285750" lvl="0" marL="2857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Download </a:t>
            </a:r>
            <a:r>
              <a:rPr b="1" i="0" lang="en-US" sz="1200" u="none" cap="none" strike="noStrike">
                <a:solidFill>
                  <a:srgbClr val="000000"/>
                </a:solidFill>
                <a:latin typeface="Calibri"/>
                <a:ea typeface="Calibri"/>
                <a:cs typeface="Calibri"/>
                <a:sym typeface="Calibri"/>
              </a:rPr>
              <a:t>Past Exam Papers </a:t>
            </a:r>
            <a:r>
              <a:rPr b="0" i="0" lang="en-US" sz="1200" u="none" cap="none" strike="noStrike">
                <a:solidFill>
                  <a:srgbClr val="000000"/>
                </a:solidFill>
                <a:latin typeface="Calibri"/>
                <a:ea typeface="Calibri"/>
                <a:cs typeface="Calibri"/>
                <a:sym typeface="Calibri"/>
              </a:rPr>
              <a:t>and their </a:t>
            </a:r>
            <a:r>
              <a:rPr b="1" i="0" lang="en-US" sz="1200" u="none" cap="none" strike="noStrike">
                <a:solidFill>
                  <a:srgbClr val="000000"/>
                </a:solidFill>
                <a:latin typeface="Calibri"/>
                <a:ea typeface="Calibri"/>
                <a:cs typeface="Calibri"/>
                <a:sym typeface="Calibri"/>
              </a:rPr>
              <a:t>Mark Schemes</a:t>
            </a:r>
            <a:r>
              <a:rPr b="0" i="0" lang="en-US" sz="1200" u="none" cap="none" strike="noStrike">
                <a:solidFill>
                  <a:srgbClr val="000000"/>
                </a:solidFill>
                <a:latin typeface="Calibri"/>
                <a:ea typeface="Calibri"/>
                <a:cs typeface="Calibri"/>
                <a:sym typeface="Calibri"/>
              </a:rPr>
              <a:t> to develop your exam technique. </a:t>
            </a:r>
            <a:endParaRPr/>
          </a:p>
          <a:p>
            <a:pPr indent="-209550" lvl="0" marL="28575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57" name="Google Shape;357;p20"/>
          <p:cNvSpPr txBox="1"/>
          <p:nvPr/>
        </p:nvSpPr>
        <p:spPr>
          <a:xfrm>
            <a:off x="3336587" y="3859188"/>
            <a:ext cx="3395100" cy="532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Calibri"/>
              <a:buNone/>
            </a:pPr>
            <a:r>
              <a:rPr b="1" i="0" lang="en-US" sz="1400" u="none" cap="none" strike="noStrike">
                <a:solidFill>
                  <a:srgbClr val="000000"/>
                </a:solidFill>
                <a:latin typeface="Calibri"/>
                <a:ea typeface="Calibri"/>
                <a:cs typeface="Calibri"/>
                <a:sym typeface="Calibri"/>
              </a:rPr>
              <a:t>3) Watch YouTube videos</a:t>
            </a:r>
            <a:endParaRPr/>
          </a:p>
          <a:p>
            <a:pPr indent="-285750" lvl="0" marL="2857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Go onto </a:t>
            </a:r>
            <a:r>
              <a:rPr b="1" i="0" lang="en-US" sz="1200" u="none" cap="none" strike="noStrike">
                <a:solidFill>
                  <a:srgbClr val="000000"/>
                </a:solidFill>
                <a:latin typeface="Calibri"/>
                <a:ea typeface="Calibri"/>
                <a:cs typeface="Calibri"/>
                <a:sym typeface="Calibri"/>
              </a:rPr>
              <a:t>‘Sociology guy’ </a:t>
            </a:r>
            <a:r>
              <a:rPr b="0" i="0" lang="en-US" sz="1200" u="none" cap="none" strike="noStrike">
                <a:solidFill>
                  <a:srgbClr val="000000"/>
                </a:solidFill>
                <a:latin typeface="Calibri"/>
                <a:ea typeface="Calibri"/>
                <a:cs typeface="Calibri"/>
                <a:sym typeface="Calibri"/>
              </a:rPr>
              <a:t>and click on uploads to access all the topics. Stretch yourself with A level content</a:t>
            </a:r>
            <a:endParaRPr/>
          </a:p>
          <a:p>
            <a:pPr indent="-285750" lvl="0" marL="285750" marR="0" rtl="0" algn="l">
              <a:lnSpc>
                <a:spcPct val="100000"/>
              </a:lnSpc>
              <a:spcBef>
                <a:spcPts val="0"/>
              </a:spcBef>
              <a:spcAft>
                <a:spcPts val="0"/>
              </a:spcAft>
              <a:buClr>
                <a:srgbClr val="000000"/>
              </a:buClr>
              <a:buSzPts val="1200"/>
              <a:buFont typeface="Arial"/>
              <a:buChar char="•"/>
            </a:pPr>
            <a:r>
              <a:rPr b="1" i="0" lang="en-US" sz="1200" u="none" cap="none" strike="noStrike">
                <a:solidFill>
                  <a:srgbClr val="000000"/>
                </a:solidFill>
                <a:latin typeface="Calibri"/>
                <a:ea typeface="Calibri"/>
                <a:cs typeface="Calibri"/>
                <a:sym typeface="Calibri"/>
              </a:rPr>
              <a:t>Watch</a:t>
            </a:r>
            <a:r>
              <a:rPr b="0" i="0" lang="en-US" sz="1200" u="none" cap="none" strike="noStrike">
                <a:solidFill>
                  <a:srgbClr val="000000"/>
                </a:solidFill>
                <a:latin typeface="Calibri"/>
                <a:ea typeface="Calibri"/>
                <a:cs typeface="Calibri"/>
                <a:sym typeface="Calibri"/>
              </a:rPr>
              <a:t> alongside your notes or revision cards – add/check.  </a:t>
            </a:r>
            <a:endParaRPr/>
          </a:p>
          <a:p>
            <a:pPr indent="-285750" lvl="0" marL="285750" marR="0" rtl="0" algn="l">
              <a:lnSpc>
                <a:spcPct val="100000"/>
              </a:lnSpc>
              <a:spcBef>
                <a:spcPts val="0"/>
              </a:spcBef>
              <a:spcAft>
                <a:spcPts val="0"/>
              </a:spcAft>
              <a:buClr>
                <a:srgbClr val="000000"/>
              </a:buClr>
              <a:buSzPts val="1200"/>
              <a:buFont typeface="Arial"/>
              <a:buChar char="•"/>
            </a:pPr>
            <a:r>
              <a:rPr b="1" i="0" lang="en-US" sz="1200" u="none" cap="none" strike="noStrike">
                <a:solidFill>
                  <a:srgbClr val="000000"/>
                </a:solidFill>
                <a:latin typeface="Calibri"/>
                <a:ea typeface="Calibri"/>
                <a:cs typeface="Calibri"/>
                <a:sym typeface="Calibri"/>
              </a:rPr>
              <a:t>Do the practice questions </a:t>
            </a:r>
            <a:r>
              <a:rPr b="0" i="0" lang="en-US" sz="1200" u="none" cap="none" strike="noStrike">
                <a:solidFill>
                  <a:srgbClr val="000000"/>
                </a:solidFill>
                <a:latin typeface="Calibri"/>
                <a:ea typeface="Calibri"/>
                <a:cs typeface="Calibri"/>
                <a:sym typeface="Calibri"/>
              </a:rPr>
              <a:t>that are set on the videos.</a:t>
            </a:r>
            <a:endParaRPr/>
          </a:p>
          <a:p>
            <a:pPr indent="0" lvl="0" marL="0" marR="0" rtl="0" algn="l">
              <a:lnSpc>
                <a:spcPct val="100000"/>
              </a:lnSpc>
              <a:spcBef>
                <a:spcPts val="0"/>
              </a:spcBef>
              <a:spcAft>
                <a:spcPts val="0"/>
              </a:spcAft>
              <a:buClr>
                <a:srgbClr val="000000"/>
              </a:buClr>
              <a:buSzPts val="1400"/>
              <a:buFont typeface="Calibri"/>
              <a:buNone/>
            </a:pPr>
            <a:r>
              <a:rPr b="1" i="0" lang="en-US" sz="1400" u="none" cap="none" strike="noStrike">
                <a:solidFill>
                  <a:srgbClr val="000000"/>
                </a:solidFill>
                <a:latin typeface="Calibri"/>
                <a:ea typeface="Calibri"/>
                <a:cs typeface="Calibri"/>
                <a:sym typeface="Calibri"/>
              </a:rPr>
              <a:t>4) Reacting to Feedback</a:t>
            </a:r>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Go through your class book and </a:t>
            </a:r>
            <a:r>
              <a:rPr b="1" i="0" lang="en-US" sz="1200" u="none" cap="none" strike="noStrike">
                <a:solidFill>
                  <a:srgbClr val="000000"/>
                </a:solidFill>
                <a:latin typeface="Calibri"/>
                <a:ea typeface="Calibri"/>
                <a:cs typeface="Calibri"/>
                <a:sym typeface="Calibri"/>
              </a:rPr>
              <a:t>react to the feedback</a:t>
            </a:r>
            <a:r>
              <a:rPr b="0" i="0" lang="en-US" sz="1200" u="none" cap="none" strike="noStrike">
                <a:solidFill>
                  <a:srgbClr val="000000"/>
                </a:solidFill>
                <a:latin typeface="Calibri"/>
                <a:ea typeface="Calibri"/>
                <a:cs typeface="Calibri"/>
                <a:sym typeface="Calibri"/>
              </a:rPr>
              <a:t> that you received from your teacher.</a:t>
            </a:r>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Attempt </a:t>
            </a:r>
            <a:r>
              <a:rPr b="1" i="0" lang="en-US" sz="1200" u="none" cap="none" strike="noStrike">
                <a:solidFill>
                  <a:srgbClr val="000000"/>
                </a:solidFill>
                <a:latin typeface="Calibri"/>
                <a:ea typeface="Calibri"/>
                <a:cs typeface="Calibri"/>
                <a:sym typeface="Calibri"/>
              </a:rPr>
              <a:t>exam questions </a:t>
            </a:r>
            <a:r>
              <a:rPr b="0" i="0" lang="en-US" sz="1200" u="none" cap="none" strike="noStrike">
                <a:solidFill>
                  <a:srgbClr val="000000"/>
                </a:solidFill>
                <a:latin typeface="Calibri"/>
                <a:ea typeface="Calibri"/>
                <a:cs typeface="Calibri"/>
                <a:sym typeface="Calibri"/>
              </a:rPr>
              <a:t>again where you have not received full marks.</a:t>
            </a:r>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Plan exam questions using the </a:t>
            </a:r>
            <a:r>
              <a:rPr b="1" i="0" lang="en-US" sz="1200" u="none" cap="none" strike="noStrike">
                <a:solidFill>
                  <a:srgbClr val="000000"/>
                </a:solidFill>
                <a:latin typeface="Calibri"/>
                <a:ea typeface="Calibri"/>
                <a:cs typeface="Calibri"/>
                <a:sym typeface="Calibri"/>
              </a:rPr>
              <a:t>Point-Evidence-Explain</a:t>
            </a:r>
            <a:r>
              <a:rPr b="1" lang="en-US" sz="1200">
                <a:latin typeface="Calibri"/>
                <a:ea typeface="Calibri"/>
                <a:cs typeface="Calibri"/>
                <a:sym typeface="Calibri"/>
              </a:rPr>
              <a:t>-Evaluate</a:t>
            </a:r>
            <a:r>
              <a:rPr b="0" i="0" lang="en-US" sz="1200" u="none" cap="none" strike="noStrike">
                <a:solidFill>
                  <a:srgbClr val="000000"/>
                </a:solidFill>
                <a:latin typeface="Calibri"/>
                <a:ea typeface="Calibri"/>
                <a:cs typeface="Calibri"/>
                <a:sym typeface="Calibri"/>
              </a:rPr>
              <a:t> structure.</a:t>
            </a:r>
            <a:endParaRPr/>
          </a:p>
          <a:p>
            <a:pPr indent="0" lvl="0" marL="0" marR="0" rtl="0" algn="l">
              <a:lnSpc>
                <a:spcPct val="100000"/>
              </a:lnSpc>
              <a:spcBef>
                <a:spcPts val="0"/>
              </a:spcBef>
              <a:spcAft>
                <a:spcPts val="0"/>
              </a:spcAft>
              <a:buClr>
                <a:srgbClr val="000000"/>
              </a:buClr>
              <a:buSzPts val="1200"/>
              <a:buFont typeface="Calibri"/>
              <a:buNone/>
            </a:pPr>
            <a:r>
              <a:rPr b="1" i="0" lang="en-US" sz="1200" u="none" cap="none" strike="noStrike">
                <a:solidFill>
                  <a:srgbClr val="000000"/>
                </a:solidFill>
                <a:latin typeface="Calibri"/>
                <a:ea typeface="Calibri"/>
                <a:cs typeface="Calibri"/>
                <a:sym typeface="Calibri"/>
              </a:rPr>
              <a:t>5) Use Seneca</a:t>
            </a:r>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Log onto Seneca or download the app.</a:t>
            </a:r>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Access all the revision materials set by your teacher.</a:t>
            </a:r>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Practice exam technique</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US" sz="1200" u="none" cap="none" strike="noStrike">
                <a:solidFill>
                  <a:srgbClr val="000000"/>
                </a:solidFill>
                <a:latin typeface="Calibri"/>
                <a:ea typeface="Calibri"/>
                <a:cs typeface="Calibri"/>
                <a:sym typeface="Calibri"/>
              </a:rPr>
              <a:t>6) Use </a:t>
            </a:r>
            <a:r>
              <a:rPr b="1" lang="en-US" sz="1200">
                <a:latin typeface="Calibri"/>
                <a:ea typeface="Calibri"/>
                <a:cs typeface="Calibri"/>
                <a:sym typeface="Calibri"/>
              </a:rPr>
              <a:t>the exam workbook</a:t>
            </a:r>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 Make use of the </a:t>
            </a:r>
            <a:r>
              <a:rPr lang="en-US" sz="1200">
                <a:latin typeface="Calibri"/>
                <a:ea typeface="Calibri"/>
                <a:cs typeface="Calibri"/>
                <a:sym typeface="Calibri"/>
              </a:rPr>
              <a:t>exam workbook</a:t>
            </a:r>
            <a:r>
              <a:rPr b="0" i="0" lang="en-US" sz="1200" u="none" cap="none" strike="noStrike">
                <a:solidFill>
                  <a:srgbClr val="000000"/>
                </a:solidFill>
                <a:latin typeface="Calibri"/>
                <a:ea typeface="Calibri"/>
                <a:cs typeface="Calibri"/>
                <a:sym typeface="Calibri"/>
              </a:rPr>
              <a:t> given to you by your teacher.</a:t>
            </a:r>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Make sure they are completed in enough detail</a:t>
            </a:r>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Have your exam questions marked and ask for feedback on how to improve!</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pic>
        <p:nvPicPr>
          <p:cNvPr id="358" name="Google Shape;358;p20"/>
          <p:cNvPicPr preferRelativeResize="0"/>
          <p:nvPr/>
        </p:nvPicPr>
        <p:blipFill rotWithShape="1">
          <a:blip r:embed="rId3">
            <a:alphaModFix/>
          </a:blip>
          <a:srcRect b="0" l="0" r="0" t="0"/>
          <a:stretch/>
        </p:blipFill>
        <p:spPr>
          <a:xfrm>
            <a:off x="6344819" y="6675872"/>
            <a:ext cx="305971" cy="360698"/>
          </a:xfrm>
          <a:prstGeom prst="rect">
            <a:avLst/>
          </a:prstGeom>
          <a:noFill/>
          <a:ln>
            <a:noFill/>
          </a:ln>
        </p:spPr>
      </p:pic>
      <p:pic>
        <p:nvPicPr>
          <p:cNvPr id="359" name="Google Shape;359;p20"/>
          <p:cNvPicPr preferRelativeResize="0"/>
          <p:nvPr/>
        </p:nvPicPr>
        <p:blipFill rotWithShape="1">
          <a:blip r:embed="rId4">
            <a:alphaModFix/>
          </a:blip>
          <a:srcRect b="0" l="0" r="0" t="0"/>
          <a:stretch/>
        </p:blipFill>
        <p:spPr>
          <a:xfrm>
            <a:off x="1945155" y="3937050"/>
            <a:ext cx="920750" cy="658813"/>
          </a:xfrm>
          <a:prstGeom prst="rect">
            <a:avLst/>
          </a:prstGeom>
          <a:noFill/>
          <a:ln>
            <a:noFill/>
          </a:ln>
        </p:spPr>
      </p:pic>
      <p:pic>
        <p:nvPicPr>
          <p:cNvPr id="360" name="Google Shape;360;p20"/>
          <p:cNvPicPr preferRelativeResize="0"/>
          <p:nvPr/>
        </p:nvPicPr>
        <p:blipFill rotWithShape="1">
          <a:blip r:embed="rId5">
            <a:alphaModFix/>
          </a:blip>
          <a:srcRect b="0" l="0" r="0" t="0"/>
          <a:stretch/>
        </p:blipFill>
        <p:spPr>
          <a:xfrm>
            <a:off x="5636545" y="164189"/>
            <a:ext cx="963744" cy="111955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21"/>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366" name="Google Shape;366;p21"/>
          <p:cNvSpPr/>
          <p:nvPr/>
        </p:nvSpPr>
        <p:spPr>
          <a:xfrm>
            <a:off x="46136" y="331614"/>
            <a:ext cx="3215304"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Economics</a:t>
            </a:r>
            <a:endParaRPr/>
          </a:p>
        </p:txBody>
      </p:sp>
      <p:sp>
        <p:nvSpPr>
          <p:cNvPr id="367" name="Google Shape;367;p21"/>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368" name="Google Shape;368;p21"/>
          <p:cNvGraphicFramePr/>
          <p:nvPr/>
        </p:nvGraphicFramePr>
        <p:xfrm>
          <a:off x="119529" y="1579124"/>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spcBef>
                          <a:spcPts val="0"/>
                        </a:spcBef>
                        <a:spcAft>
                          <a:spcPts val="0"/>
                        </a:spcAft>
                        <a:buNone/>
                      </a:pPr>
                      <a:r>
                        <a:rPr lang="en-US" sz="1350">
                          <a:solidFill>
                            <a:schemeClr val="dk1"/>
                          </a:solidFill>
                        </a:rPr>
                        <a:t>Paper 1 – Introduction</a:t>
                      </a:r>
                      <a:r>
                        <a:rPr lang="en-US" sz="1350">
                          <a:solidFill>
                            <a:schemeClr val="dk1"/>
                          </a:solidFill>
                        </a:rPr>
                        <a:t> to Economics and the role of markets</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285750" lvl="0" marL="285750" marR="0" rtl="0" algn="l">
                        <a:spcBef>
                          <a:spcPts val="0"/>
                        </a:spcBef>
                        <a:spcAft>
                          <a:spcPts val="0"/>
                        </a:spcAft>
                        <a:buClr>
                          <a:schemeClr val="dk1"/>
                        </a:buClr>
                        <a:buSzPts val="1350"/>
                        <a:buFont typeface="Arial"/>
                        <a:buChar char="•"/>
                      </a:pPr>
                      <a:r>
                        <a:rPr lang="en-US" sz="1350">
                          <a:solidFill>
                            <a:schemeClr val="dk1"/>
                          </a:solidFill>
                          <a:latin typeface="Calibri"/>
                          <a:ea typeface="Calibri"/>
                          <a:cs typeface="Calibri"/>
                          <a:sym typeface="Calibri"/>
                        </a:rPr>
                        <a:t>Microeconomics – economic</a:t>
                      </a:r>
                      <a:r>
                        <a:rPr lang="en-US" sz="1350">
                          <a:solidFill>
                            <a:schemeClr val="dk1"/>
                          </a:solidFill>
                          <a:latin typeface="Calibri"/>
                          <a:ea typeface="Calibri"/>
                          <a:cs typeface="Calibri"/>
                          <a:sym typeface="Calibri"/>
                        </a:rPr>
                        <a:t> behavior within individual markets, consumers/producers and employers/employees.</a:t>
                      </a:r>
                      <a:endParaRPr/>
                    </a:p>
                    <a:p>
                      <a:pPr indent="-285750" lvl="0" marL="285750" marR="0" rtl="0" algn="l">
                        <a:spcBef>
                          <a:spcPts val="0"/>
                        </a:spcBef>
                        <a:spcAft>
                          <a:spcPts val="0"/>
                        </a:spcAft>
                        <a:buClr>
                          <a:schemeClr val="dk1"/>
                        </a:buClr>
                        <a:buSzPts val="1350"/>
                        <a:buFont typeface="Arial"/>
                        <a:buChar char="•"/>
                      </a:pPr>
                      <a:r>
                        <a:rPr lang="en-US" sz="1350">
                          <a:solidFill>
                            <a:schemeClr val="dk1"/>
                          </a:solidFill>
                          <a:latin typeface="Calibri"/>
                          <a:ea typeface="Calibri"/>
                          <a:cs typeface="Calibri"/>
                          <a:sym typeface="Calibri"/>
                        </a:rPr>
                        <a:t>Introduction to basic concepts of economics</a:t>
                      </a:r>
                      <a:endParaRPr/>
                    </a:p>
                    <a:p>
                      <a:pPr indent="-285750" lvl="0" marL="285750" marR="0" rtl="0" algn="l">
                        <a:spcBef>
                          <a:spcPts val="0"/>
                        </a:spcBef>
                        <a:spcAft>
                          <a:spcPts val="0"/>
                        </a:spcAft>
                        <a:buClr>
                          <a:schemeClr val="dk1"/>
                        </a:buClr>
                        <a:buSzPts val="1350"/>
                        <a:buFont typeface="Arial"/>
                        <a:buChar char="•"/>
                      </a:pPr>
                      <a:r>
                        <a:rPr lang="en-US" sz="1350">
                          <a:solidFill>
                            <a:schemeClr val="dk1"/>
                          </a:solidFill>
                          <a:latin typeface="Calibri"/>
                          <a:ea typeface="Calibri"/>
                          <a:cs typeface="Calibri"/>
                          <a:sym typeface="Calibri"/>
                        </a:rPr>
                        <a:t>The role of markets and money and how we analyze them.</a:t>
                      </a:r>
                      <a:endParaRPr sz="135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spcBef>
                          <a:spcPts val="0"/>
                        </a:spcBef>
                        <a:spcAft>
                          <a:spcPts val="0"/>
                        </a:spcAft>
                        <a:buNone/>
                      </a:pPr>
                      <a:r>
                        <a:rPr lang="en-US" sz="1350">
                          <a:solidFill>
                            <a:schemeClr val="dk1"/>
                          </a:solidFill>
                        </a:rPr>
                        <a:t>Paper 2: The objectives and role of Government and International</a:t>
                      </a:r>
                      <a:r>
                        <a:rPr lang="en-US" sz="1350">
                          <a:solidFill>
                            <a:schemeClr val="dk1"/>
                          </a:solidFill>
                        </a:rPr>
                        <a:t> trade and Globalisation</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285750" lvl="0" marL="285750" marR="0" rtl="0" algn="l">
                        <a:spcBef>
                          <a:spcPts val="0"/>
                        </a:spcBef>
                        <a:spcAft>
                          <a:spcPts val="0"/>
                        </a:spcAft>
                        <a:buClr>
                          <a:schemeClr val="dk1"/>
                        </a:buClr>
                        <a:buSzPts val="1350"/>
                        <a:buFont typeface="Arial"/>
                        <a:buChar char="•"/>
                      </a:pPr>
                      <a:r>
                        <a:rPr lang="en-US" sz="1350">
                          <a:solidFill>
                            <a:schemeClr val="dk1"/>
                          </a:solidFill>
                          <a:latin typeface="Calibri"/>
                          <a:ea typeface="Calibri"/>
                          <a:cs typeface="Calibri"/>
                          <a:sym typeface="Calibri"/>
                        </a:rPr>
                        <a:t>Macroeconomics – Explain how the economy as a whole works</a:t>
                      </a:r>
                      <a:endParaRPr sz="135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350"/>
                        <a:buFont typeface="Arial"/>
                        <a:buChar char="•"/>
                      </a:pPr>
                      <a:r>
                        <a:rPr lang="en-US" sz="1350">
                          <a:solidFill>
                            <a:schemeClr val="dk1"/>
                          </a:solidFill>
                          <a:latin typeface="Calibri"/>
                          <a:ea typeface="Calibri"/>
                          <a:cs typeface="Calibri"/>
                          <a:sym typeface="Calibri"/>
                        </a:rPr>
                        <a:t>Economic objectives and the role of government</a:t>
                      </a:r>
                      <a:endParaRPr/>
                    </a:p>
                    <a:p>
                      <a:pPr indent="-285750" lvl="0" marL="285750" marR="0" rtl="0" algn="l">
                        <a:spcBef>
                          <a:spcPts val="0"/>
                        </a:spcBef>
                        <a:spcAft>
                          <a:spcPts val="0"/>
                        </a:spcAft>
                        <a:buClr>
                          <a:schemeClr val="dk1"/>
                        </a:buClr>
                        <a:buSzPts val="1350"/>
                        <a:buFont typeface="Arial"/>
                        <a:buChar char="•"/>
                      </a:pPr>
                      <a:r>
                        <a:rPr lang="en-US" sz="1350">
                          <a:solidFill>
                            <a:schemeClr val="dk1"/>
                          </a:solidFill>
                          <a:latin typeface="Calibri"/>
                          <a:ea typeface="Calibri"/>
                          <a:cs typeface="Calibri"/>
                          <a:sym typeface="Calibri"/>
                        </a:rPr>
                        <a:t>International trade and the global economy</a:t>
                      </a:r>
                      <a:endParaRPr sz="135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369" name="Google Shape;369;p21"/>
          <p:cNvSpPr txBox="1"/>
          <p:nvPr/>
        </p:nvSpPr>
        <p:spPr>
          <a:xfrm>
            <a:off x="47655" y="4403712"/>
            <a:ext cx="3395100" cy="4186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Revision Tips for Economics</a:t>
            </a:r>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1) Exam technique </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Have a strategy for MCQs.</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Understand the command words</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Know exactly how to structure and phrase </a:t>
            </a:r>
            <a:r>
              <a:rPr i="1" lang="en-US" sz="1200">
                <a:solidFill>
                  <a:schemeClr val="dk1"/>
                </a:solidFill>
                <a:latin typeface="Calibri"/>
                <a:ea typeface="Calibri"/>
                <a:cs typeface="Calibri"/>
                <a:sym typeface="Calibri"/>
              </a:rPr>
              <a:t>Analysis</a:t>
            </a:r>
            <a:r>
              <a:rPr lang="en-US" sz="1200">
                <a:solidFill>
                  <a:schemeClr val="dk1"/>
                </a:solidFill>
                <a:latin typeface="Calibri"/>
                <a:ea typeface="Calibri"/>
                <a:cs typeface="Calibri"/>
                <a:sym typeface="Calibri"/>
              </a:rPr>
              <a:t> and </a:t>
            </a:r>
            <a:r>
              <a:rPr i="1" lang="en-US" sz="1200">
                <a:solidFill>
                  <a:schemeClr val="dk1"/>
                </a:solidFill>
                <a:latin typeface="Calibri"/>
                <a:ea typeface="Calibri"/>
                <a:cs typeface="Calibri"/>
                <a:sym typeface="Calibri"/>
              </a:rPr>
              <a:t>Evaluate</a:t>
            </a:r>
            <a:r>
              <a:rPr lang="en-US" sz="1200">
                <a:solidFill>
                  <a:schemeClr val="dk1"/>
                </a:solidFill>
                <a:latin typeface="Calibri"/>
                <a:ea typeface="Calibri"/>
                <a:cs typeface="Calibri"/>
                <a:sym typeface="Calibri"/>
              </a:rPr>
              <a:t> questions.</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2) Use </a:t>
            </a:r>
            <a:r>
              <a:rPr b="1" lang="en-US">
                <a:solidFill>
                  <a:schemeClr val="dk1"/>
                </a:solidFill>
                <a:latin typeface="Calibri"/>
                <a:ea typeface="Calibri"/>
                <a:cs typeface="Calibri"/>
                <a:sym typeface="Calibri"/>
              </a:rPr>
              <a:t>Google Classroom</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Login to the Google Classroom  where you can find access to the teaching materials, and other useful info.</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Find a place to discuss or read annotations of the work.</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3) </a:t>
            </a:r>
            <a:r>
              <a:rPr b="1" lang="en-US">
                <a:solidFill>
                  <a:schemeClr val="dk1"/>
                </a:solidFill>
                <a:latin typeface="Calibri"/>
                <a:ea typeface="Calibri"/>
                <a:cs typeface="Calibri"/>
                <a:sym typeface="Calibri"/>
              </a:rPr>
              <a:t>Learn the key terms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These are on the knowledge organisers and have been given out to you separately as a list</a:t>
            </a:r>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4) Homework</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Complete the questions given out in class and mark these using the answers on classroom</a:t>
            </a:r>
            <a:endParaRPr/>
          </a:p>
        </p:txBody>
      </p:sp>
      <p:sp>
        <p:nvSpPr>
          <p:cNvPr id="370" name="Google Shape;370;p21"/>
          <p:cNvSpPr txBox="1"/>
          <p:nvPr/>
        </p:nvSpPr>
        <p:spPr>
          <a:xfrm>
            <a:off x="3501957" y="4527644"/>
            <a:ext cx="3395100" cy="4094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5) Reacting to Feedback</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through your previous exams, improve answers that you have done before.</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Look at class assessments and work on the areas you fell short</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Create new exam questions in the same style and format and practice the exam techniques</a:t>
            </a:r>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6) Revision </a:t>
            </a:r>
            <a:r>
              <a:rPr b="1" lang="en-US">
                <a:solidFill>
                  <a:schemeClr val="dk1"/>
                </a:solidFill>
                <a:latin typeface="Calibri"/>
                <a:ea typeface="Calibri"/>
                <a:cs typeface="Calibri"/>
                <a:sym typeface="Calibri"/>
              </a:rPr>
              <a:t>Workbook</a:t>
            </a:r>
            <a:endParaRPr b="1" sz="14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Consider purchasing a revision workbook to go alongside your revision guide.  </a:t>
            </a:r>
            <a:endParaRPr/>
          </a:p>
          <a:p>
            <a:pPr indent="0" lvl="0" marL="0" marR="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7) Knowledge </a:t>
            </a:r>
            <a:r>
              <a:rPr b="1" lang="en-US">
                <a:solidFill>
                  <a:schemeClr val="dk1"/>
                </a:solidFill>
                <a:latin typeface="Calibri"/>
                <a:ea typeface="Calibri"/>
                <a:cs typeface="Calibri"/>
                <a:sym typeface="Calibri"/>
              </a:rPr>
              <a:t>Organisers</a:t>
            </a:r>
            <a:endParaRPr b="1" sz="14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 knowledge organiser  to help with your revision. These will have all the content you need to know for the exam in them, as well as helpful hints and tips on exam technique.</a:t>
            </a:r>
            <a:endParaRPr/>
          </a:p>
          <a:p>
            <a:pPr indent="-209550" lvl="0" marL="2857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8) </a:t>
            </a:r>
            <a:r>
              <a:rPr b="1" lang="en-US">
                <a:solidFill>
                  <a:schemeClr val="dk1"/>
                </a:solidFill>
                <a:latin typeface="Calibri"/>
                <a:ea typeface="Calibri"/>
                <a:cs typeface="Calibri"/>
                <a:sym typeface="Calibri"/>
              </a:rPr>
              <a:t>Do the past papers</a:t>
            </a:r>
            <a:endParaRPr b="1" sz="14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I have given out lots of past papers for you to work on</a:t>
            </a:r>
            <a:endParaRPr b="1" sz="1400">
              <a:solidFill>
                <a:schemeClr val="dk1"/>
              </a:solidFill>
              <a:latin typeface="Calibri"/>
              <a:ea typeface="Calibri"/>
              <a:cs typeface="Calibri"/>
              <a:sym typeface="Calibri"/>
            </a:endParaRPr>
          </a:p>
        </p:txBody>
      </p:sp>
      <p:sp>
        <p:nvSpPr>
          <p:cNvPr id="371" name="Google Shape;371;p21"/>
          <p:cNvSpPr txBox="1"/>
          <p:nvPr/>
        </p:nvSpPr>
        <p:spPr>
          <a:xfrm>
            <a:off x="328602" y="8685404"/>
            <a:ext cx="6197072" cy="461665"/>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Remember your best resource is each other and if you are unsure speak to your Economics teacher</a:t>
            </a:r>
            <a:endParaRPr sz="1200">
              <a:solidFill>
                <a:schemeClr val="dk1"/>
              </a:solidFill>
              <a:latin typeface="Calibri"/>
              <a:ea typeface="Calibri"/>
              <a:cs typeface="Calibri"/>
              <a:sym typeface="Calibri"/>
            </a:endParaRPr>
          </a:p>
        </p:txBody>
      </p:sp>
      <p:pic>
        <p:nvPicPr>
          <p:cNvPr id="372" name="Google Shape;372;p21"/>
          <p:cNvPicPr preferRelativeResize="0"/>
          <p:nvPr/>
        </p:nvPicPr>
        <p:blipFill rotWithShape="1">
          <a:blip r:embed="rId3">
            <a:alphaModFix/>
          </a:blip>
          <a:srcRect b="0" l="0" r="0" t="0"/>
          <a:stretch/>
        </p:blipFill>
        <p:spPr>
          <a:xfrm>
            <a:off x="5450669" y="180748"/>
            <a:ext cx="1075005" cy="122506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22"/>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378" name="Google Shape;378;p22"/>
          <p:cNvSpPr/>
          <p:nvPr/>
        </p:nvSpPr>
        <p:spPr>
          <a:xfrm>
            <a:off x="0" y="398425"/>
            <a:ext cx="5705100" cy="923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500" cap="none">
                <a:solidFill>
                  <a:srgbClr val="00B050"/>
                </a:solidFill>
                <a:latin typeface="Calibri"/>
                <a:ea typeface="Calibri"/>
                <a:cs typeface="Calibri"/>
                <a:sym typeface="Calibri"/>
              </a:rPr>
              <a:t>Business Studies (OCR)</a:t>
            </a:r>
            <a:endParaRPr sz="500"/>
          </a:p>
        </p:txBody>
      </p:sp>
      <p:sp>
        <p:nvSpPr>
          <p:cNvPr id="379" name="Google Shape;379;p22"/>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sp>
        <p:nvSpPr>
          <p:cNvPr id="380" name="Google Shape;380;p22"/>
          <p:cNvSpPr txBox="1"/>
          <p:nvPr/>
        </p:nvSpPr>
        <p:spPr>
          <a:xfrm>
            <a:off x="119529" y="4349227"/>
            <a:ext cx="3395100" cy="487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700">
                <a:solidFill>
                  <a:schemeClr val="dk1"/>
                </a:solidFill>
                <a:latin typeface="Calibri"/>
                <a:ea typeface="Calibri"/>
                <a:cs typeface="Calibri"/>
                <a:sym typeface="Calibri"/>
              </a:rPr>
              <a:t>Business Studies Top Revision Tips</a:t>
            </a:r>
            <a:endParaRPr sz="1300"/>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1) Start by focusing on the theory you’re unsure of, to identify this:</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 RAG tick sheets given by your teacher</a:t>
            </a:r>
            <a:endParaRPr sz="12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Go through the OCR specification with a highlighter</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2) Revise the knowledge</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Create flashcards or revision posters on the topics you need to recap.</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See Google Classroom for topic slides</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Use your revision guide to help with these (see below right - can be purchased from Amazon or any other bookseller)</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Go to the Business Studies section on the </a:t>
            </a:r>
            <a:r>
              <a:rPr b="1" lang="en-US" sz="1200">
                <a:solidFill>
                  <a:schemeClr val="dk1"/>
                </a:solidFill>
                <a:latin typeface="Calibri"/>
                <a:ea typeface="Calibri"/>
                <a:cs typeface="Calibri"/>
                <a:sym typeface="Calibri"/>
              </a:rPr>
              <a:t>BBC GCSE Bitesize</a:t>
            </a:r>
            <a:r>
              <a:rPr lang="en-US" sz="1200">
                <a:solidFill>
                  <a:schemeClr val="dk1"/>
                </a:solidFill>
                <a:latin typeface="Calibri"/>
                <a:ea typeface="Calibri"/>
                <a:cs typeface="Calibri"/>
                <a:sym typeface="Calibri"/>
              </a:rPr>
              <a:t> website.</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Subscribe to </a:t>
            </a:r>
            <a:r>
              <a:rPr b="1" lang="en-US" sz="1200">
                <a:solidFill>
                  <a:schemeClr val="dk1"/>
                </a:solidFill>
                <a:latin typeface="Calibri"/>
                <a:ea typeface="Calibri"/>
                <a:cs typeface="Calibri"/>
                <a:sym typeface="Calibri"/>
              </a:rPr>
              <a:t>Bisconsesh</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3">
                  <a:extLst>
                    <a:ext uri="{A12FA001-AC4F-418D-AE19-62706E023703}">
                      <ahyp:hlinkClr val="tx"/>
                    </a:ext>
                  </a:extLst>
                </a:hlinkClick>
              </a:rPr>
              <a:t>https://bit.ly/3jbfBKy</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Subscribe to </a:t>
            </a:r>
            <a:r>
              <a:rPr b="1" lang="en-US" sz="1200">
                <a:solidFill>
                  <a:schemeClr val="dk1"/>
                </a:solidFill>
                <a:latin typeface="Calibri"/>
                <a:ea typeface="Calibri"/>
                <a:cs typeface="Calibri"/>
                <a:sym typeface="Calibri"/>
              </a:rPr>
              <a:t>BizzWizard</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4">
                  <a:extLst>
                    <a:ext uri="{A12FA001-AC4F-418D-AE19-62706E023703}">
                      <ahyp:hlinkClr val="tx"/>
                    </a:ext>
                  </a:extLst>
                </a:hlinkClick>
              </a:rPr>
              <a:t>https://bit.ly/336Tsrg</a:t>
            </a:r>
            <a:endParaRPr sz="1200">
              <a:solidFill>
                <a:schemeClr val="dk1"/>
              </a:solidFill>
              <a:latin typeface="Calibri"/>
              <a:ea typeface="Calibri"/>
              <a:cs typeface="Calibri"/>
              <a:sym typeface="Calibri"/>
            </a:endParaRPr>
          </a:p>
          <a:p>
            <a:pPr indent="-209550" lvl="0" marL="2857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600">
                <a:solidFill>
                  <a:schemeClr val="dk1"/>
                </a:solidFill>
                <a:latin typeface="Calibri"/>
                <a:ea typeface="Calibri"/>
                <a:cs typeface="Calibri"/>
                <a:sym typeface="Calibri"/>
              </a:rPr>
              <a:t>3</a:t>
            </a:r>
            <a:r>
              <a:rPr b="1" lang="en-US" sz="1100">
                <a:solidFill>
                  <a:schemeClr val="dk1"/>
                </a:solidFill>
                <a:latin typeface="Calibri"/>
                <a:ea typeface="Calibri"/>
                <a:cs typeface="Calibri"/>
                <a:sym typeface="Calibri"/>
              </a:rPr>
              <a:t>) </a:t>
            </a:r>
            <a:r>
              <a:rPr b="1" lang="en-US" sz="1200">
                <a:solidFill>
                  <a:schemeClr val="dk1"/>
                </a:solidFill>
                <a:latin typeface="Calibri"/>
                <a:ea typeface="Calibri"/>
                <a:cs typeface="Calibri"/>
                <a:sym typeface="Calibri"/>
              </a:rPr>
              <a:t>Do ‘low-stakes’ quizzes to test your knowledge:</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Log into </a:t>
            </a:r>
            <a:r>
              <a:rPr b="1" lang="en-US" sz="1200">
                <a:solidFill>
                  <a:schemeClr val="dk1"/>
                </a:solidFill>
                <a:latin typeface="Calibri"/>
                <a:ea typeface="Calibri"/>
                <a:cs typeface="Calibri"/>
                <a:sym typeface="Calibri"/>
              </a:rPr>
              <a:t>Seneca</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val="tx"/>
                    </a:ext>
                  </a:extLst>
                </a:hlinkClick>
              </a:rPr>
              <a:t>www.senecalearning.com</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Log into </a:t>
            </a:r>
            <a:r>
              <a:rPr b="1" lang="en-US" sz="1200">
                <a:solidFill>
                  <a:schemeClr val="dk1"/>
                </a:solidFill>
                <a:latin typeface="Calibri"/>
                <a:ea typeface="Calibri"/>
                <a:cs typeface="Calibri"/>
                <a:sym typeface="Calibri"/>
              </a:rPr>
              <a:t>Quizlet</a:t>
            </a:r>
            <a:r>
              <a:rPr lang="en-US" sz="1200">
                <a:solidFill>
                  <a:schemeClr val="dk1"/>
                </a:solidFill>
                <a:latin typeface="Calibri"/>
                <a:ea typeface="Calibri"/>
                <a:cs typeface="Calibri"/>
                <a:sym typeface="Calibri"/>
              </a:rPr>
              <a:t> (links on Google Classroom for all 6 units across the 2 papers)</a:t>
            </a:r>
            <a:endParaRPr sz="1200">
              <a:solidFill>
                <a:schemeClr val="dk1"/>
              </a:solidFill>
              <a:latin typeface="Calibri"/>
              <a:ea typeface="Calibri"/>
              <a:cs typeface="Calibri"/>
              <a:sym typeface="Calibri"/>
            </a:endParaRPr>
          </a:p>
          <a:p>
            <a:pPr indent="-209550" lvl="0" marL="2857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p:txBody>
      </p:sp>
      <p:sp>
        <p:nvSpPr>
          <p:cNvPr id="381" name="Google Shape;381;p22"/>
          <p:cNvSpPr txBox="1"/>
          <p:nvPr/>
        </p:nvSpPr>
        <p:spPr>
          <a:xfrm>
            <a:off x="3501957" y="4606597"/>
            <a:ext cx="3117000" cy="2308800"/>
          </a:xfrm>
          <a:prstGeom prst="rect">
            <a:avLst/>
          </a:prstGeom>
          <a:noFill/>
          <a:ln>
            <a:noFill/>
          </a:ln>
        </p:spPr>
        <p:txBody>
          <a:bodyPr anchorCtr="0" anchor="t" bIns="45700" lIns="91425" spcFirstLastPara="1" rIns="91425" wrap="square" tIns="45700">
            <a:spAutoFit/>
          </a:bodyPr>
          <a:lstStyle/>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4) Now focus on past papers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All of the past papers, mark schemes and examiner reports have been shared with you on Google Classroom</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Attempt </a:t>
            </a:r>
            <a:r>
              <a:rPr b="1" lang="en-US" sz="1200">
                <a:solidFill>
                  <a:schemeClr val="dk1"/>
                </a:solidFill>
                <a:latin typeface="Calibri"/>
                <a:ea typeface="Calibri"/>
                <a:cs typeface="Calibri"/>
                <a:sym typeface="Calibri"/>
              </a:rPr>
              <a:t>exam questions </a:t>
            </a:r>
            <a:r>
              <a:rPr lang="en-US" sz="1200">
                <a:solidFill>
                  <a:schemeClr val="dk1"/>
                </a:solidFill>
                <a:latin typeface="Calibri"/>
                <a:ea typeface="Calibri"/>
                <a:cs typeface="Calibri"/>
                <a:sym typeface="Calibri"/>
              </a:rPr>
              <a:t>again where you have not received full marks using your previous mocks and end of topic tests.</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If you want a physical copy of a paper, we have loads in the back of i1! Pink ones are paper 1, yellow are paper 2.</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graphicFrame>
        <p:nvGraphicFramePr>
          <p:cNvPr id="382" name="Google Shape;382;p22"/>
          <p:cNvGraphicFramePr/>
          <p:nvPr/>
        </p:nvGraphicFramePr>
        <p:xfrm>
          <a:off x="119529" y="1579124"/>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43275">
                <a:tc>
                  <a:txBody>
                    <a:bodyPr/>
                    <a:lstStyle/>
                    <a:p>
                      <a:pPr indent="0" lvl="0" marL="0" marR="0" rtl="0" algn="ctr">
                        <a:spcBef>
                          <a:spcPts val="0"/>
                        </a:spcBef>
                        <a:spcAft>
                          <a:spcPts val="0"/>
                        </a:spcAft>
                        <a:buNone/>
                      </a:pPr>
                      <a:r>
                        <a:rPr lang="en-US" sz="19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9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9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1194550">
                <a:tc>
                  <a:txBody>
                    <a:bodyPr/>
                    <a:lstStyle/>
                    <a:p>
                      <a:pPr indent="0" lvl="0" marL="0" marR="0" rtl="0" algn="ctr">
                        <a:spcBef>
                          <a:spcPts val="0"/>
                        </a:spcBef>
                        <a:spcAft>
                          <a:spcPts val="0"/>
                        </a:spcAft>
                        <a:buNone/>
                      </a:pPr>
                      <a:r>
                        <a:rPr lang="en-US" sz="1350">
                          <a:solidFill>
                            <a:schemeClr val="dk1"/>
                          </a:solidFill>
                        </a:rPr>
                        <a:t>Unit 1 – Business Activity,</a:t>
                      </a:r>
                      <a:r>
                        <a:rPr lang="en-US" sz="1350">
                          <a:solidFill>
                            <a:schemeClr val="dk1"/>
                          </a:solidFill>
                        </a:rPr>
                        <a:t> Marketing and People</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350"/>
                        <a:t>Thursday 18th May PM</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350"/>
                        <a:buFont typeface="Arial"/>
                        <a:buNone/>
                      </a:pPr>
                      <a:r>
                        <a:rPr lang="en-US" sz="1350">
                          <a:solidFill>
                            <a:schemeClr val="dk1"/>
                          </a:solidFill>
                        </a:rPr>
                        <a:t>This question paper consists of 4 sections. Section 1 is 15 multiple choice questions covering topics within Business Activity, Marketing and People. Sections 2-4 consist of a range of long and short answer questions based on a business scenario.</a:t>
                      </a:r>
                      <a:endParaRPr sz="135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1194550">
                <a:tc>
                  <a:txBody>
                    <a:bodyPr/>
                    <a:lstStyle/>
                    <a:p>
                      <a:pPr indent="0" lvl="0" marL="0" marR="0" rtl="0" algn="ctr">
                        <a:spcBef>
                          <a:spcPts val="0"/>
                        </a:spcBef>
                        <a:spcAft>
                          <a:spcPts val="0"/>
                        </a:spcAft>
                        <a:buNone/>
                      </a:pPr>
                      <a:r>
                        <a:rPr lang="en-US" sz="1350">
                          <a:solidFill>
                            <a:schemeClr val="dk1"/>
                          </a:solidFill>
                        </a:rPr>
                        <a:t>Unit 2: Finance,</a:t>
                      </a:r>
                      <a:r>
                        <a:rPr lang="en-US" sz="1350">
                          <a:solidFill>
                            <a:schemeClr val="dk1"/>
                          </a:solidFill>
                        </a:rPr>
                        <a:t> Operations and the External Environment</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350"/>
                        <a:t>Monday 12th June PM</a:t>
                      </a:r>
                      <a:endParaRPr b="1"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350"/>
                        <a:buFont typeface="Arial"/>
                        <a:buNone/>
                      </a:pPr>
                      <a:r>
                        <a:rPr lang="en-US" sz="1350">
                          <a:solidFill>
                            <a:schemeClr val="dk1"/>
                          </a:solidFill>
                        </a:rPr>
                        <a:t>This question paper consists of 4 sections. Section 1 is 15 multiple choice questions covering topics within Operations, Finance and the External Environment. Sections 2-4 consist of a range of long and short answer questions based on a business scenario.</a:t>
                      </a:r>
                      <a:endParaRPr sz="135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pic>
        <p:nvPicPr>
          <p:cNvPr id="383" name="Google Shape;383;p22"/>
          <p:cNvPicPr preferRelativeResize="0"/>
          <p:nvPr/>
        </p:nvPicPr>
        <p:blipFill rotWithShape="1">
          <a:blip r:embed="rId6">
            <a:alphaModFix/>
          </a:blip>
          <a:srcRect b="0" l="0" r="0" t="0"/>
          <a:stretch/>
        </p:blipFill>
        <p:spPr>
          <a:xfrm>
            <a:off x="5705014" y="306015"/>
            <a:ext cx="863990" cy="930053"/>
          </a:xfrm>
          <a:prstGeom prst="rect">
            <a:avLst/>
          </a:prstGeom>
          <a:noFill/>
          <a:ln>
            <a:noFill/>
          </a:ln>
        </p:spPr>
      </p:pic>
      <p:pic>
        <p:nvPicPr>
          <p:cNvPr id="384" name="Google Shape;384;p22"/>
          <p:cNvPicPr preferRelativeResize="0"/>
          <p:nvPr/>
        </p:nvPicPr>
        <p:blipFill>
          <a:blip r:embed="rId7">
            <a:alphaModFix/>
          </a:blip>
          <a:stretch>
            <a:fillRect/>
          </a:stretch>
        </p:blipFill>
        <p:spPr>
          <a:xfrm>
            <a:off x="4811040" y="6838100"/>
            <a:ext cx="1514360" cy="2124000"/>
          </a:xfrm>
          <a:prstGeom prst="rect">
            <a:avLst/>
          </a:prstGeom>
          <a:noFill/>
          <a:ln>
            <a:noFill/>
          </a:ln>
        </p:spPr>
      </p:pic>
      <p:pic>
        <p:nvPicPr>
          <p:cNvPr id="385" name="Google Shape;385;p22"/>
          <p:cNvPicPr preferRelativeResize="0"/>
          <p:nvPr/>
        </p:nvPicPr>
        <p:blipFill>
          <a:blip r:embed="rId8">
            <a:alphaModFix/>
          </a:blip>
          <a:stretch>
            <a:fillRect/>
          </a:stretch>
        </p:blipFill>
        <p:spPr>
          <a:xfrm>
            <a:off x="3694888" y="7172775"/>
            <a:ext cx="1048001" cy="10480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9" name="Shape 389"/>
        <p:cNvGrpSpPr/>
        <p:nvPr/>
      </p:nvGrpSpPr>
      <p:grpSpPr>
        <a:xfrm>
          <a:off x="0" y="0"/>
          <a:ext cx="0" cy="0"/>
          <a:chOff x="0" y="0"/>
          <a:chExt cx="0" cy="0"/>
        </a:xfrm>
      </p:grpSpPr>
      <p:sp>
        <p:nvSpPr>
          <p:cNvPr id="390" name="Google Shape;390;p23"/>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391" name="Google Shape;391;p23"/>
          <p:cNvSpPr/>
          <p:nvPr/>
        </p:nvSpPr>
        <p:spPr>
          <a:xfrm>
            <a:off x="0" y="292400"/>
            <a:ext cx="5612100" cy="923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Computer Science</a:t>
            </a:r>
            <a:endParaRPr/>
          </a:p>
        </p:txBody>
      </p:sp>
      <p:sp>
        <p:nvSpPr>
          <p:cNvPr id="392" name="Google Shape;392;p23"/>
          <p:cNvSpPr txBox="1"/>
          <p:nvPr/>
        </p:nvSpPr>
        <p:spPr>
          <a:xfrm>
            <a:off x="714" y="1066758"/>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393" name="Google Shape;393;p23"/>
          <p:cNvGraphicFramePr/>
          <p:nvPr/>
        </p:nvGraphicFramePr>
        <p:xfrm>
          <a:off x="88948" y="1414732"/>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spcBef>
                          <a:spcPts val="0"/>
                        </a:spcBef>
                        <a:spcAft>
                          <a:spcPts val="0"/>
                        </a:spcAft>
                        <a:buNone/>
                      </a:pPr>
                      <a:r>
                        <a:rPr lang="en-US" sz="1350">
                          <a:solidFill>
                            <a:schemeClr val="dk1"/>
                          </a:solidFill>
                        </a:rPr>
                        <a:t>J27</a:t>
                      </a:r>
                      <a:r>
                        <a:rPr lang="en-US" sz="1350"/>
                        <a:t>7</a:t>
                      </a:r>
                      <a:r>
                        <a:rPr lang="en-US" sz="1350">
                          <a:solidFill>
                            <a:schemeClr val="dk1"/>
                          </a:solidFill>
                        </a:rPr>
                        <a:t>/01</a:t>
                      </a:r>
                      <a:r>
                        <a:rPr lang="en-US" sz="1350">
                          <a:solidFill>
                            <a:schemeClr val="dk1"/>
                          </a:solidFill>
                        </a:rPr>
                        <a:t> – Computer Systems</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350"/>
                        <a:t>Friday 19 May </a:t>
                      </a:r>
                      <a:endParaRPr b="1" sz="1350"/>
                    </a:p>
                    <a:p>
                      <a:pPr indent="0" lvl="0" marL="0" marR="0" rtl="0" algn="ctr">
                        <a:spcBef>
                          <a:spcPts val="0"/>
                        </a:spcBef>
                        <a:spcAft>
                          <a:spcPts val="0"/>
                        </a:spcAft>
                        <a:buNone/>
                      </a:pPr>
                      <a:r>
                        <a:rPr b="1" lang="en-US" sz="1350"/>
                        <a:t>PM</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350"/>
                        <a:buFont typeface="Arial"/>
                        <a:buNone/>
                      </a:pPr>
                      <a:r>
                        <a:rPr lang="en-US" sz="1350">
                          <a:solidFill>
                            <a:schemeClr val="dk1"/>
                          </a:solidFill>
                        </a:rPr>
                        <a:t>A series of multiple choice, short answer, long answer and problem solving questions on </a:t>
                      </a:r>
                      <a:r>
                        <a:rPr lang="en-US" sz="1350"/>
                        <a:t>Systems Architecture, Memory and Storage, Computer Networks, connections and protocols, Network Security, System Software</a:t>
                      </a:r>
                      <a:r>
                        <a:rPr lang="en-US" sz="1350"/>
                        <a:t> &amp; </a:t>
                      </a:r>
                      <a:r>
                        <a:rPr lang="en-US" sz="1350"/>
                        <a:t>Ethical, Legal, Cultural and Environmental impacts of digital technology</a:t>
                      </a:r>
                      <a:r>
                        <a:rPr lang="en-US" sz="1350">
                          <a:solidFill>
                            <a:schemeClr val="dk1"/>
                          </a:solidFill>
                        </a:rPr>
                        <a: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spcBef>
                          <a:spcPts val="0"/>
                        </a:spcBef>
                        <a:spcAft>
                          <a:spcPts val="0"/>
                        </a:spcAft>
                        <a:buNone/>
                      </a:pPr>
                      <a:r>
                        <a:rPr lang="en-US" sz="1350">
                          <a:solidFill>
                            <a:schemeClr val="dk1"/>
                          </a:solidFill>
                        </a:rPr>
                        <a:t>J27</a:t>
                      </a:r>
                      <a:r>
                        <a:rPr lang="en-US" sz="1350"/>
                        <a:t>7</a:t>
                      </a:r>
                      <a:r>
                        <a:rPr lang="en-US" sz="1350">
                          <a:solidFill>
                            <a:schemeClr val="dk1"/>
                          </a:solidFill>
                        </a:rPr>
                        <a:t>/02</a:t>
                      </a:r>
                      <a:r>
                        <a:rPr lang="en-US" sz="1350">
                          <a:solidFill>
                            <a:schemeClr val="dk1"/>
                          </a:solidFill>
                        </a:rPr>
                        <a:t> – Computational thinking, algorithms and programming</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350"/>
                        <a:t>Thursday 25 May PM</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350"/>
                        <a:buFont typeface="Arial"/>
                        <a:buNone/>
                      </a:pPr>
                      <a:r>
                        <a:rPr lang="en-US" sz="1350">
                          <a:solidFill>
                            <a:schemeClr val="dk1"/>
                          </a:solidFill>
                        </a:rPr>
                        <a:t>A series of multiple choice, short answer, long answer and problem solving questions on </a:t>
                      </a:r>
                      <a:r>
                        <a:rPr lang="en-US" sz="1350"/>
                        <a:t>Algorithms, Programming fundamentals, Producing robust programs, Boolean logic, Programming languages and Integrated Development Environments. </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394" name="Google Shape;394;p23"/>
          <p:cNvSpPr txBox="1"/>
          <p:nvPr/>
        </p:nvSpPr>
        <p:spPr>
          <a:xfrm>
            <a:off x="725" y="4237700"/>
            <a:ext cx="3501900" cy="4794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Computing’s Top Revision Tips</a:t>
            </a:r>
            <a:endParaRPr>
              <a:latin typeface="Calibri"/>
              <a:ea typeface="Calibri"/>
              <a:cs typeface="Calibri"/>
              <a:sym typeface="Calibri"/>
            </a:endParaRPr>
          </a:p>
          <a:p>
            <a:pPr indent="0" lvl="0" marL="0" marR="0" rtl="0" algn="l">
              <a:spcBef>
                <a:spcPts val="0"/>
              </a:spcBef>
              <a:spcAft>
                <a:spcPts val="0"/>
              </a:spcAft>
              <a:buNone/>
            </a:pPr>
            <a:r>
              <a:t/>
            </a:r>
            <a:endParaRPr b="1" sz="7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300">
                <a:solidFill>
                  <a:schemeClr val="dk1"/>
                </a:solidFill>
                <a:latin typeface="Calibri"/>
                <a:ea typeface="Calibri"/>
                <a:cs typeface="Calibri"/>
                <a:sym typeface="Calibri"/>
              </a:rPr>
              <a:t>1) </a:t>
            </a:r>
            <a:r>
              <a:rPr b="1" lang="en-US">
                <a:solidFill>
                  <a:schemeClr val="dk1"/>
                </a:solidFill>
                <a:latin typeface="Calibri"/>
                <a:ea typeface="Calibri"/>
                <a:cs typeface="Calibri"/>
                <a:sym typeface="Calibri"/>
              </a:rPr>
              <a:t>Make revision cards</a:t>
            </a:r>
            <a:r>
              <a:rPr lang="en-US" sz="1200">
                <a:solidFill>
                  <a:schemeClr val="dk1"/>
                </a:solidFill>
                <a:latin typeface="Calibri"/>
                <a:ea typeface="Calibri"/>
                <a:cs typeface="Calibri"/>
                <a:sym typeface="Calibri"/>
              </a:rPr>
              <a:t> or posters to use at </a:t>
            </a:r>
            <a:endParaRPr sz="1200">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      home.</a:t>
            </a:r>
            <a:endParaRPr sz="1200">
              <a:latin typeface="Calibri"/>
              <a:ea typeface="Calibri"/>
              <a:cs typeface="Calibri"/>
              <a:sym typeface="Calibri"/>
            </a:endParaRPr>
          </a:p>
          <a:p>
            <a:pPr indent="-1587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Stick posters on the backs of doors, in the kitchen and around your room.</a:t>
            </a:r>
            <a:endParaRPr sz="1200">
              <a:latin typeface="Calibri"/>
              <a:ea typeface="Calibri"/>
              <a:cs typeface="Calibri"/>
              <a:sym typeface="Calibri"/>
            </a:endParaRPr>
          </a:p>
          <a:p>
            <a:pPr indent="-1587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Ask your parents / siblings to test you using the revision cards.</a:t>
            </a:r>
            <a:endParaRPr sz="1200">
              <a:latin typeface="Calibri"/>
              <a:ea typeface="Calibri"/>
              <a:cs typeface="Calibri"/>
              <a:sym typeface="Calibri"/>
            </a:endParaRPr>
          </a:p>
          <a:p>
            <a:pPr indent="-1587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Use </a:t>
            </a:r>
            <a:r>
              <a:rPr lang="en-US" sz="1200" u="sng">
                <a:solidFill>
                  <a:schemeClr val="dk1"/>
                </a:solidFill>
                <a:latin typeface="Calibri"/>
                <a:ea typeface="Calibri"/>
                <a:cs typeface="Calibri"/>
                <a:sym typeface="Calibri"/>
                <a:hlinkClick r:id="rId3">
                  <a:extLst>
                    <a:ext uri="{A12FA001-AC4F-418D-AE19-62706E023703}">
                      <ahyp:hlinkClr val="tx"/>
                    </a:ext>
                  </a:extLst>
                </a:hlinkClick>
              </a:rPr>
              <a:t>www.brainscape.com</a:t>
            </a:r>
            <a:r>
              <a:rPr lang="en-US" sz="1200">
                <a:solidFill>
                  <a:schemeClr val="dk1"/>
                </a:solidFill>
                <a:latin typeface="Calibri"/>
                <a:ea typeface="Calibri"/>
                <a:cs typeface="Calibri"/>
                <a:sym typeface="Calibri"/>
              </a:rPr>
              <a:t> to create Flash cards and get a buddy to test you</a:t>
            </a:r>
            <a:endParaRPr sz="1200">
              <a:latin typeface="Calibri"/>
              <a:ea typeface="Calibri"/>
              <a:cs typeface="Calibri"/>
              <a:sym typeface="Calibri"/>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2) Use </a:t>
            </a:r>
            <a:r>
              <a:rPr b="1" lang="en-US">
                <a:solidFill>
                  <a:schemeClr val="dk1"/>
                </a:solidFill>
                <a:latin typeface="Calibri"/>
                <a:ea typeface="Calibri"/>
                <a:cs typeface="Calibri"/>
                <a:sym typeface="Calibri"/>
              </a:rPr>
              <a:t>Smart Revise</a:t>
            </a:r>
            <a:endParaRPr>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Log on to smart revise: </a:t>
            </a:r>
            <a:r>
              <a:rPr lang="en-US" sz="1200" u="sng">
                <a:solidFill>
                  <a:schemeClr val="hlink"/>
                </a:solidFill>
                <a:latin typeface="Calibri"/>
                <a:ea typeface="Calibri"/>
                <a:cs typeface="Calibri"/>
                <a:sym typeface="Calibri"/>
                <a:hlinkClick r:id="rId4"/>
              </a:rPr>
              <a:t>https://smartrevise.online/</a:t>
            </a:r>
            <a:r>
              <a:rPr lang="en-US" sz="1200">
                <a:solidFill>
                  <a:schemeClr val="dk1"/>
                </a:solidFill>
                <a:latin typeface="Calibri"/>
                <a:ea typeface="Calibri"/>
                <a:cs typeface="Calibri"/>
                <a:sym typeface="Calibri"/>
              </a:rPr>
              <a:t> to access your funded Computer Science revision portal</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05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3) Helpful Websites</a:t>
            </a:r>
            <a:endParaRPr>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to the Computer Science section on the </a:t>
            </a:r>
            <a:r>
              <a:rPr b="1" lang="en-US" sz="1200">
                <a:solidFill>
                  <a:schemeClr val="dk1"/>
                </a:solidFill>
                <a:latin typeface="Calibri"/>
                <a:ea typeface="Calibri"/>
                <a:cs typeface="Calibri"/>
                <a:sym typeface="Calibri"/>
              </a:rPr>
              <a:t>BBC GCSE Bitesize</a:t>
            </a:r>
            <a:r>
              <a:rPr lang="en-US" sz="1200">
                <a:solidFill>
                  <a:schemeClr val="dk1"/>
                </a:solidFill>
                <a:latin typeface="Calibri"/>
                <a:ea typeface="Calibri"/>
                <a:cs typeface="Calibri"/>
                <a:sym typeface="Calibri"/>
              </a:rPr>
              <a:t> website. Use the online tests to check understanding.</a:t>
            </a:r>
            <a:endParaRPr sz="1200">
              <a:latin typeface="Calibri"/>
              <a:ea typeface="Calibri"/>
              <a:cs typeface="Calibri"/>
              <a:sym typeface="Calibri"/>
            </a:endParaRPr>
          </a:p>
          <a:p>
            <a:pPr indent="-1714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Use Craig n Dave’s YouTube Channel and revise the topics in the Computing section. They have videos for topics across the whole J277 specification</a:t>
            </a:r>
            <a:endParaRPr sz="1200">
              <a:latin typeface="Calibri"/>
              <a:ea typeface="Calibri"/>
              <a:cs typeface="Calibri"/>
              <a:sym typeface="Calibri"/>
            </a:endParaRPr>
          </a:p>
          <a:p>
            <a:pPr indent="-1714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Use </a:t>
            </a:r>
            <a:r>
              <a:rPr lang="en-US" sz="1200" u="sng">
                <a:solidFill>
                  <a:schemeClr val="dk1"/>
                </a:solidFill>
                <a:latin typeface="Calibri"/>
                <a:ea typeface="Calibri"/>
                <a:cs typeface="Calibri"/>
                <a:sym typeface="Calibri"/>
                <a:hlinkClick r:id="rId5">
                  <a:extLst>
                    <a:ext uri="{A12FA001-AC4F-418D-AE19-62706E023703}">
                      <ahyp:hlinkClr val="tx"/>
                    </a:ext>
                  </a:extLst>
                </a:hlinkClick>
              </a:rPr>
              <a:t>www.thestudentroom.co.uk</a:t>
            </a:r>
            <a:r>
              <a:rPr lang="en-US" sz="1200">
                <a:solidFill>
                  <a:schemeClr val="dk1"/>
                </a:solidFill>
                <a:latin typeface="Calibri"/>
                <a:ea typeface="Calibri"/>
                <a:cs typeface="Calibri"/>
                <a:sym typeface="Calibri"/>
              </a:rPr>
              <a:t>  resources and a forum to ask and answer questions</a:t>
            </a:r>
            <a:endParaRPr sz="1200">
              <a:latin typeface="Calibri"/>
              <a:ea typeface="Calibri"/>
              <a:cs typeface="Calibri"/>
              <a:sym typeface="Calibri"/>
            </a:endParaRPr>
          </a:p>
        </p:txBody>
      </p:sp>
      <p:sp>
        <p:nvSpPr>
          <p:cNvPr id="395" name="Google Shape;395;p23"/>
          <p:cNvSpPr txBox="1"/>
          <p:nvPr/>
        </p:nvSpPr>
        <p:spPr>
          <a:xfrm>
            <a:off x="3429004" y="4657726"/>
            <a:ext cx="3395100" cy="4032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4) Past Papers</a:t>
            </a:r>
            <a:endParaRPr>
              <a:latin typeface="Calibri"/>
              <a:ea typeface="Calibri"/>
              <a:cs typeface="Calibri"/>
              <a:sym typeface="Calibri"/>
            </a:endParaRPr>
          </a:p>
          <a:p>
            <a:pPr indent="-1714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All of the past papers, mark schemes are in the Google Classroom and on the OCR website. You can also find printed copies at the back of J14 </a:t>
            </a:r>
            <a:endParaRPr sz="1200">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Attempt </a:t>
            </a:r>
            <a:r>
              <a:rPr b="1" lang="en-US" sz="1200">
                <a:solidFill>
                  <a:schemeClr val="dk1"/>
                </a:solidFill>
                <a:latin typeface="Calibri"/>
                <a:ea typeface="Calibri"/>
                <a:cs typeface="Calibri"/>
                <a:sym typeface="Calibri"/>
              </a:rPr>
              <a:t>exam questions </a:t>
            </a:r>
            <a:r>
              <a:rPr lang="en-US" sz="1200">
                <a:solidFill>
                  <a:schemeClr val="dk1"/>
                </a:solidFill>
                <a:latin typeface="Calibri"/>
                <a:ea typeface="Calibri"/>
                <a:cs typeface="Calibri"/>
                <a:sym typeface="Calibri"/>
              </a:rPr>
              <a:t>again where you have not received full marks (DIRT)</a:t>
            </a:r>
            <a:endParaRPr sz="1200">
              <a:latin typeface="Calibri"/>
              <a:ea typeface="Calibri"/>
              <a:cs typeface="Calibri"/>
              <a:sym typeface="Calibri"/>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5) Revision Guides / Workbook</a:t>
            </a:r>
            <a:endParaRPr>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Consider purchasing a </a:t>
            </a:r>
            <a:r>
              <a:rPr lang="en-US" sz="1200">
                <a:solidFill>
                  <a:schemeClr val="dk1"/>
                </a:solidFill>
                <a:latin typeface="Calibri"/>
                <a:ea typeface="Calibri"/>
                <a:cs typeface="Calibri"/>
                <a:sym typeface="Calibri"/>
              </a:rPr>
              <a:t>revision</a:t>
            </a:r>
            <a:r>
              <a:rPr lang="en-US" sz="1200">
                <a:solidFill>
                  <a:schemeClr val="dk1"/>
                </a:solidFill>
                <a:latin typeface="Calibri"/>
                <a:ea typeface="Calibri"/>
                <a:cs typeface="Calibri"/>
                <a:sym typeface="Calibri"/>
              </a:rPr>
              <a:t> guide, revision workbook and </a:t>
            </a:r>
            <a:r>
              <a:rPr lang="en-US" sz="1200">
                <a:solidFill>
                  <a:schemeClr val="dk1"/>
                </a:solidFill>
                <a:latin typeface="Calibri"/>
                <a:ea typeface="Calibri"/>
                <a:cs typeface="Calibri"/>
                <a:sym typeface="Calibri"/>
              </a:rPr>
              <a:t>flashcards</a:t>
            </a:r>
            <a:r>
              <a:rPr lang="en-US" sz="1200">
                <a:solidFill>
                  <a:schemeClr val="dk1"/>
                </a:solidFill>
                <a:latin typeface="Calibri"/>
                <a:ea typeface="Calibri"/>
                <a:cs typeface="Calibri"/>
                <a:sym typeface="Calibri"/>
              </a:rPr>
              <a:t> from CGP </a:t>
            </a:r>
            <a:endParaRPr sz="1200">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You already have access to additional revision materials on Google Classroom, including a full glossary of terms for both papers</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Use the printed specification </a:t>
            </a:r>
            <a:r>
              <a:rPr lang="en-US" sz="1200">
                <a:solidFill>
                  <a:schemeClr val="dk1"/>
                </a:solidFill>
                <a:latin typeface="Calibri"/>
                <a:ea typeface="Calibri"/>
                <a:cs typeface="Calibri"/>
                <a:sym typeface="Calibri"/>
              </a:rPr>
              <a:t>checklist</a:t>
            </a:r>
            <a:r>
              <a:rPr lang="en-US" sz="1200">
                <a:solidFill>
                  <a:schemeClr val="dk1"/>
                </a:solidFill>
                <a:latin typeface="Calibri"/>
                <a:ea typeface="Calibri"/>
                <a:cs typeface="Calibri"/>
                <a:sym typeface="Calibri"/>
              </a:rPr>
              <a:t> you were given in November. This will tell you what you need to know for both </a:t>
            </a:r>
            <a:r>
              <a:rPr lang="en-US" sz="1200">
                <a:solidFill>
                  <a:schemeClr val="dk1"/>
                </a:solidFill>
                <a:latin typeface="Calibri"/>
                <a:ea typeface="Calibri"/>
                <a:cs typeface="Calibri"/>
                <a:sym typeface="Calibri"/>
              </a:rPr>
              <a:t>appears</a:t>
            </a:r>
            <a:r>
              <a:rPr lang="en-US" sz="1200">
                <a:solidFill>
                  <a:schemeClr val="dk1"/>
                </a:solidFill>
                <a:latin typeface="Calibri"/>
                <a:ea typeface="Calibri"/>
                <a:cs typeface="Calibri"/>
                <a:sym typeface="Calibri"/>
              </a:rPr>
              <a:t> and it was highlighted to indicate what areas needed improving after November Mocks.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6)</a:t>
            </a:r>
            <a:endParaRPr b="1" sz="1200">
              <a:solidFill>
                <a:schemeClr val="dk1"/>
              </a:solidFill>
              <a:latin typeface="Calibri"/>
              <a:ea typeface="Calibri"/>
              <a:cs typeface="Calibri"/>
              <a:sym typeface="Calibri"/>
            </a:endParaRPr>
          </a:p>
          <a:p>
            <a:pPr indent="-209550" lvl="0" marL="2857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pic>
        <p:nvPicPr>
          <p:cNvPr id="396" name="Google Shape;396;p23"/>
          <p:cNvPicPr preferRelativeResize="0"/>
          <p:nvPr/>
        </p:nvPicPr>
        <p:blipFill rotWithShape="1">
          <a:blip r:embed="rId6">
            <a:alphaModFix/>
          </a:blip>
          <a:srcRect b="0" l="0" r="0" t="0"/>
          <a:stretch/>
        </p:blipFill>
        <p:spPr>
          <a:xfrm>
            <a:off x="6394994" y="4059629"/>
            <a:ext cx="305971" cy="360698"/>
          </a:xfrm>
          <a:prstGeom prst="rect">
            <a:avLst/>
          </a:prstGeom>
          <a:noFill/>
          <a:ln>
            <a:noFill/>
          </a:ln>
        </p:spPr>
      </p:pic>
      <p:pic>
        <p:nvPicPr>
          <p:cNvPr id="397" name="Google Shape;397;p23"/>
          <p:cNvPicPr preferRelativeResize="0"/>
          <p:nvPr/>
        </p:nvPicPr>
        <p:blipFill rotWithShape="1">
          <a:blip r:embed="rId7">
            <a:alphaModFix/>
          </a:blip>
          <a:srcRect b="0" l="0" r="0" t="0"/>
          <a:stretch/>
        </p:blipFill>
        <p:spPr>
          <a:xfrm>
            <a:off x="3750321" y="8112341"/>
            <a:ext cx="772908" cy="539103"/>
          </a:xfrm>
          <a:prstGeom prst="rect">
            <a:avLst/>
          </a:prstGeom>
          <a:noFill/>
          <a:ln>
            <a:noFill/>
          </a:ln>
        </p:spPr>
      </p:pic>
      <p:pic>
        <p:nvPicPr>
          <p:cNvPr id="398" name="Google Shape;398;p23"/>
          <p:cNvPicPr preferRelativeResize="0"/>
          <p:nvPr/>
        </p:nvPicPr>
        <p:blipFill>
          <a:blip r:embed="rId8">
            <a:alphaModFix/>
          </a:blip>
          <a:stretch>
            <a:fillRect/>
          </a:stretch>
        </p:blipFill>
        <p:spPr>
          <a:xfrm>
            <a:off x="4743599" y="8112350"/>
            <a:ext cx="1066338" cy="539100"/>
          </a:xfrm>
          <a:prstGeom prst="rect">
            <a:avLst/>
          </a:prstGeom>
          <a:noFill/>
          <a:ln>
            <a:noFill/>
          </a:ln>
        </p:spPr>
      </p:pic>
      <p:pic>
        <p:nvPicPr>
          <p:cNvPr id="399" name="Google Shape;399;p23"/>
          <p:cNvPicPr preferRelativeResize="0"/>
          <p:nvPr/>
        </p:nvPicPr>
        <p:blipFill rotWithShape="1">
          <a:blip r:embed="rId9">
            <a:alphaModFix/>
          </a:blip>
          <a:srcRect b="19786" l="0" r="0" t="13391"/>
          <a:stretch/>
        </p:blipFill>
        <p:spPr>
          <a:xfrm>
            <a:off x="5877900" y="8123663"/>
            <a:ext cx="772900" cy="516468"/>
          </a:xfrm>
          <a:prstGeom prst="rect">
            <a:avLst/>
          </a:prstGeom>
          <a:noFill/>
          <a:ln>
            <a:noFill/>
          </a:ln>
        </p:spPr>
      </p:pic>
      <p:pic>
        <p:nvPicPr>
          <p:cNvPr id="400" name="Google Shape;400;p23"/>
          <p:cNvPicPr preferRelativeResize="0"/>
          <p:nvPr/>
        </p:nvPicPr>
        <p:blipFill rotWithShape="1">
          <a:blip r:embed="rId10">
            <a:alphaModFix/>
          </a:blip>
          <a:srcRect b="0" l="0" r="0" t="0"/>
          <a:stretch/>
        </p:blipFill>
        <p:spPr>
          <a:xfrm>
            <a:off x="5516289" y="78441"/>
            <a:ext cx="1157067" cy="123678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4" name="Shape 404"/>
        <p:cNvGrpSpPr/>
        <p:nvPr/>
      </p:nvGrpSpPr>
      <p:grpSpPr>
        <a:xfrm>
          <a:off x="0" y="0"/>
          <a:ext cx="0" cy="0"/>
          <a:chOff x="0" y="0"/>
          <a:chExt cx="0" cy="0"/>
        </a:xfrm>
      </p:grpSpPr>
      <p:sp>
        <p:nvSpPr>
          <p:cNvPr id="405" name="Google Shape;405;g22864b48a63_5_3"/>
          <p:cNvSpPr/>
          <p:nvPr/>
        </p:nvSpPr>
        <p:spPr>
          <a:xfrm>
            <a:off x="0" y="1"/>
            <a:ext cx="4811100" cy="584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406" name="Google Shape;406;g22864b48a63_5_3"/>
          <p:cNvSpPr/>
          <p:nvPr/>
        </p:nvSpPr>
        <p:spPr>
          <a:xfrm>
            <a:off x="0" y="292388"/>
            <a:ext cx="53589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5400">
                <a:solidFill>
                  <a:srgbClr val="00B050"/>
                </a:solidFill>
                <a:latin typeface="Calibri"/>
                <a:ea typeface="Calibri"/>
                <a:cs typeface="Calibri"/>
                <a:sym typeface="Calibri"/>
              </a:rPr>
              <a:t>Creative iMedia</a:t>
            </a:r>
            <a:endParaRPr/>
          </a:p>
        </p:txBody>
      </p:sp>
      <p:sp>
        <p:nvSpPr>
          <p:cNvPr id="407" name="Google Shape;407;g22864b48a63_5_3"/>
          <p:cNvSpPr txBox="1"/>
          <p:nvPr/>
        </p:nvSpPr>
        <p:spPr>
          <a:xfrm>
            <a:off x="714" y="1142958"/>
            <a:ext cx="3501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408" name="Google Shape;408;g22864b48a63_5_3"/>
          <p:cNvGraphicFramePr/>
          <p:nvPr/>
        </p:nvGraphicFramePr>
        <p:xfrm>
          <a:off x="88948" y="1490932"/>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spcBef>
                          <a:spcPts val="0"/>
                        </a:spcBef>
                        <a:spcAft>
                          <a:spcPts val="0"/>
                        </a:spcAft>
                        <a:buNone/>
                      </a:pPr>
                      <a:r>
                        <a:rPr lang="en-US" sz="1350">
                          <a:solidFill>
                            <a:schemeClr val="dk1"/>
                          </a:solidFill>
                        </a:rPr>
                        <a:t>J</a:t>
                      </a:r>
                      <a:r>
                        <a:rPr lang="en-US" sz="1350"/>
                        <a:t>817/ R081</a:t>
                      </a:r>
                      <a:r>
                        <a:rPr lang="en-US" sz="1350">
                          <a:solidFill>
                            <a:schemeClr val="dk1"/>
                          </a:solidFill>
                        </a:rPr>
                        <a:t> – </a:t>
                      </a:r>
                      <a:r>
                        <a:rPr lang="en-US" sz="1350"/>
                        <a:t>Pre-production Skills</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350"/>
                        <a:t>Monday 12 June</a:t>
                      </a:r>
                      <a:endParaRPr b="1" sz="1350"/>
                    </a:p>
                    <a:p>
                      <a:pPr indent="0" lvl="0" marL="0" marR="0" rtl="0" algn="ctr">
                        <a:spcBef>
                          <a:spcPts val="0"/>
                        </a:spcBef>
                        <a:spcAft>
                          <a:spcPts val="0"/>
                        </a:spcAft>
                        <a:buNone/>
                      </a:pPr>
                      <a:r>
                        <a:rPr b="1" lang="en-US" sz="1350"/>
                        <a:t>PM</a:t>
                      </a:r>
                      <a:endParaRPr b="1" sz="135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350"/>
                        <a:buFont typeface="Arial"/>
                        <a:buNone/>
                      </a:pPr>
                      <a:r>
                        <a:rPr lang="en-US" sz="1350">
                          <a:solidFill>
                            <a:schemeClr val="dk1"/>
                          </a:solidFill>
                        </a:rPr>
                        <a:t>A series of multiple choice, short answer, long answer and </a:t>
                      </a:r>
                      <a:r>
                        <a:rPr lang="en-US" sz="1350"/>
                        <a:t>creative design questions</a:t>
                      </a:r>
                      <a:r>
                        <a:rPr lang="en-US" sz="1350">
                          <a:solidFill>
                            <a:schemeClr val="dk1"/>
                          </a:solidFill>
                        </a:rPr>
                        <a:t> on </a:t>
                      </a:r>
                      <a:r>
                        <a:rPr lang="en-US" sz="1350"/>
                        <a:t>the purpose and content of pre-production, planning, producing and reviewing pre-production. </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409" name="Google Shape;409;g22864b48a63_5_3"/>
          <p:cNvSpPr txBox="1"/>
          <p:nvPr/>
        </p:nvSpPr>
        <p:spPr>
          <a:xfrm>
            <a:off x="725" y="3537750"/>
            <a:ext cx="3315900" cy="5164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iMedia’s </a:t>
            </a:r>
            <a:r>
              <a:rPr b="1" lang="en-US" sz="1800">
                <a:solidFill>
                  <a:schemeClr val="dk1"/>
                </a:solidFill>
                <a:latin typeface="Calibri"/>
                <a:ea typeface="Calibri"/>
                <a:cs typeface="Calibri"/>
                <a:sym typeface="Calibri"/>
              </a:rPr>
              <a:t>Top Revision Tips</a:t>
            </a:r>
            <a:endParaRPr>
              <a:latin typeface="Calibri"/>
              <a:ea typeface="Calibri"/>
              <a:cs typeface="Calibri"/>
              <a:sym typeface="Calibri"/>
            </a:endParaRPr>
          </a:p>
          <a:p>
            <a:pPr indent="0" lvl="0" marL="0" marR="0" rtl="0" algn="l">
              <a:spcBef>
                <a:spcPts val="0"/>
              </a:spcBef>
              <a:spcAft>
                <a:spcPts val="0"/>
              </a:spcAft>
              <a:buNone/>
            </a:pPr>
            <a:r>
              <a:t/>
            </a:r>
            <a:endParaRPr b="1" sz="7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300">
                <a:solidFill>
                  <a:schemeClr val="dk1"/>
                </a:solidFill>
                <a:latin typeface="Calibri"/>
                <a:ea typeface="Calibri"/>
                <a:cs typeface="Calibri"/>
                <a:sym typeface="Calibri"/>
              </a:rPr>
              <a:t>1) </a:t>
            </a:r>
            <a:r>
              <a:rPr b="1" lang="en-US">
                <a:solidFill>
                  <a:schemeClr val="dk1"/>
                </a:solidFill>
                <a:latin typeface="Calibri"/>
                <a:ea typeface="Calibri"/>
                <a:cs typeface="Calibri"/>
                <a:sym typeface="Calibri"/>
              </a:rPr>
              <a:t>Make revision cards</a:t>
            </a:r>
            <a:r>
              <a:rPr lang="en-US" sz="1200">
                <a:solidFill>
                  <a:schemeClr val="dk1"/>
                </a:solidFill>
                <a:latin typeface="Calibri"/>
                <a:ea typeface="Calibri"/>
                <a:cs typeface="Calibri"/>
                <a:sym typeface="Calibri"/>
              </a:rPr>
              <a:t> or posters to use at </a:t>
            </a:r>
            <a:endParaRPr sz="1200">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      home.</a:t>
            </a:r>
            <a:endParaRPr sz="1200">
              <a:latin typeface="Calibri"/>
              <a:ea typeface="Calibri"/>
              <a:cs typeface="Calibri"/>
              <a:sym typeface="Calibri"/>
            </a:endParaRPr>
          </a:p>
          <a:p>
            <a:pPr indent="-1587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Stick posters on the backs of doors, in the kitchen and around your room.</a:t>
            </a:r>
            <a:endParaRPr sz="1200">
              <a:latin typeface="Calibri"/>
              <a:ea typeface="Calibri"/>
              <a:cs typeface="Calibri"/>
              <a:sym typeface="Calibri"/>
            </a:endParaRPr>
          </a:p>
          <a:p>
            <a:pPr indent="-1587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Ask your parents / siblings to test you using the revision cards.</a:t>
            </a:r>
            <a:endParaRPr sz="1200">
              <a:latin typeface="Calibri"/>
              <a:ea typeface="Calibri"/>
              <a:cs typeface="Calibri"/>
              <a:sym typeface="Calibri"/>
            </a:endParaRPr>
          </a:p>
          <a:p>
            <a:pPr indent="-1587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Use </a:t>
            </a:r>
            <a:r>
              <a:rPr lang="en-US" sz="1200" u="sng">
                <a:solidFill>
                  <a:schemeClr val="dk1"/>
                </a:solidFill>
                <a:latin typeface="Calibri"/>
                <a:ea typeface="Calibri"/>
                <a:cs typeface="Calibri"/>
                <a:sym typeface="Calibri"/>
                <a:hlinkClick r:id="rId3">
                  <a:extLst>
                    <a:ext uri="{A12FA001-AC4F-418D-AE19-62706E023703}">
                      <ahyp:hlinkClr val="tx"/>
                    </a:ext>
                  </a:extLst>
                </a:hlinkClick>
              </a:rPr>
              <a:t>www.brainscape.com</a:t>
            </a:r>
            <a:r>
              <a:rPr lang="en-US" sz="1200">
                <a:solidFill>
                  <a:schemeClr val="dk1"/>
                </a:solidFill>
                <a:latin typeface="Calibri"/>
                <a:ea typeface="Calibri"/>
                <a:cs typeface="Calibri"/>
                <a:sym typeface="Calibri"/>
              </a:rPr>
              <a:t> to create Flash cards and get a buddy to test you</a:t>
            </a:r>
            <a:endParaRPr sz="1200">
              <a:solidFill>
                <a:schemeClr val="dk1"/>
              </a:solidFill>
              <a:latin typeface="Calibri"/>
              <a:ea typeface="Calibri"/>
              <a:cs typeface="Calibri"/>
              <a:sym typeface="Calibri"/>
            </a:endParaRPr>
          </a:p>
          <a:p>
            <a:pPr indent="-1587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Use the </a:t>
            </a:r>
            <a:r>
              <a:rPr lang="en-US" sz="1200">
                <a:solidFill>
                  <a:schemeClr val="dk1"/>
                </a:solidFill>
                <a:latin typeface="Calibri"/>
                <a:ea typeface="Calibri"/>
                <a:cs typeface="Calibri"/>
                <a:sym typeface="Calibri"/>
              </a:rPr>
              <a:t>premade Google Slides</a:t>
            </a:r>
            <a:r>
              <a:rPr lang="en-US" sz="1200">
                <a:solidFill>
                  <a:schemeClr val="dk1"/>
                </a:solidFill>
                <a:latin typeface="Calibri"/>
                <a:ea typeface="Calibri"/>
                <a:cs typeface="Calibri"/>
                <a:sym typeface="Calibri"/>
              </a:rPr>
              <a:t> ‘flashcards’ which are posted on Google Classroom</a:t>
            </a:r>
            <a:endParaRPr sz="1200">
              <a:solidFill>
                <a:schemeClr val="dk1"/>
              </a:solidFill>
              <a:latin typeface="Calibri"/>
              <a:ea typeface="Calibri"/>
              <a:cs typeface="Calibri"/>
              <a:sym typeface="Calibri"/>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2) Use </a:t>
            </a:r>
            <a:r>
              <a:rPr b="1" lang="en-US">
                <a:solidFill>
                  <a:schemeClr val="dk1"/>
                </a:solidFill>
                <a:latin typeface="Calibri"/>
                <a:ea typeface="Calibri"/>
                <a:cs typeface="Calibri"/>
                <a:sym typeface="Calibri"/>
              </a:rPr>
              <a:t>Knowledge Organisers</a:t>
            </a:r>
            <a:endParaRPr>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Log on to Google Classroom to access knowledge organisers for the whole exam</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05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3) Helpful Websites</a:t>
            </a:r>
            <a:endParaRPr>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to the R081 section on the </a:t>
            </a:r>
            <a:r>
              <a:rPr b="1" lang="en-US" sz="1200" u="sng">
                <a:solidFill>
                  <a:schemeClr val="hlink"/>
                </a:solidFill>
                <a:latin typeface="Calibri"/>
                <a:ea typeface="Calibri"/>
                <a:cs typeface="Calibri"/>
                <a:sym typeface="Calibri"/>
                <a:hlinkClick r:id="rId4"/>
              </a:rPr>
              <a:t>https://studyimedia.co.uk/</a:t>
            </a:r>
            <a:r>
              <a:rPr b="1" lang="en-US" sz="1200">
                <a:solidFill>
                  <a:schemeClr val="dk1"/>
                </a:solidFill>
                <a:latin typeface="Calibri"/>
                <a:ea typeface="Calibri"/>
                <a:cs typeface="Calibri"/>
                <a:sym typeface="Calibri"/>
              </a:rPr>
              <a:t> </a:t>
            </a:r>
            <a:r>
              <a:rPr lang="en-US" sz="1200">
                <a:solidFill>
                  <a:schemeClr val="dk1"/>
                </a:solidFill>
                <a:latin typeface="Calibri"/>
                <a:ea typeface="Calibri"/>
                <a:cs typeface="Calibri"/>
                <a:sym typeface="Calibri"/>
              </a:rPr>
              <a:t>website. Use the online tests to check understanding.</a:t>
            </a:r>
            <a:endParaRPr sz="1200">
              <a:latin typeface="Calibri"/>
              <a:ea typeface="Calibri"/>
              <a:cs typeface="Calibri"/>
              <a:sym typeface="Calibri"/>
            </a:endParaRPr>
          </a:p>
          <a:p>
            <a:pPr indent="-1714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Use </a:t>
            </a:r>
            <a:r>
              <a:rPr lang="en-US" sz="1200" u="sng">
                <a:solidFill>
                  <a:schemeClr val="dk1"/>
                </a:solidFill>
                <a:latin typeface="Calibri"/>
                <a:ea typeface="Calibri"/>
                <a:cs typeface="Calibri"/>
                <a:sym typeface="Calibri"/>
                <a:hlinkClick r:id="rId5">
                  <a:extLst>
                    <a:ext uri="{A12FA001-AC4F-418D-AE19-62706E023703}">
                      <ahyp:hlinkClr val="tx"/>
                    </a:ext>
                  </a:extLst>
                </a:hlinkClick>
              </a:rPr>
              <a:t>www.thestudentroom.co.uk</a:t>
            </a:r>
            <a:r>
              <a:rPr lang="en-US" sz="1200">
                <a:solidFill>
                  <a:schemeClr val="dk1"/>
                </a:solidFill>
                <a:latin typeface="Calibri"/>
                <a:ea typeface="Calibri"/>
                <a:cs typeface="Calibri"/>
                <a:sym typeface="Calibri"/>
              </a:rPr>
              <a:t>  resources and a forum to ask and answer questions</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Go to the R081 section on the </a:t>
            </a:r>
            <a:r>
              <a:rPr lang="en-US" sz="1200" u="sng">
                <a:solidFill>
                  <a:schemeClr val="hlink"/>
                </a:solidFill>
                <a:latin typeface="Calibri"/>
                <a:ea typeface="Calibri"/>
                <a:cs typeface="Calibri"/>
                <a:sym typeface="Calibri"/>
                <a:hlinkClick r:id="rId6"/>
              </a:rPr>
              <a:t>http://www.bluesquarething.co.uk/</a:t>
            </a:r>
            <a:r>
              <a:rPr lang="en-US" sz="1200">
                <a:solidFill>
                  <a:schemeClr val="dk1"/>
                </a:solidFill>
                <a:latin typeface="Calibri"/>
                <a:ea typeface="Calibri"/>
                <a:cs typeface="Calibri"/>
                <a:sym typeface="Calibri"/>
              </a:rPr>
              <a:t> website. Use the online quizzes and exam questions to check understanding. </a:t>
            </a:r>
            <a:endParaRPr sz="1200">
              <a:solidFill>
                <a:schemeClr val="dk1"/>
              </a:solidFill>
              <a:latin typeface="Calibri"/>
              <a:ea typeface="Calibri"/>
              <a:cs typeface="Calibri"/>
              <a:sym typeface="Calibri"/>
            </a:endParaRPr>
          </a:p>
        </p:txBody>
      </p:sp>
      <p:sp>
        <p:nvSpPr>
          <p:cNvPr id="410" name="Google Shape;410;g22864b48a63_5_3"/>
          <p:cNvSpPr txBox="1"/>
          <p:nvPr/>
        </p:nvSpPr>
        <p:spPr>
          <a:xfrm>
            <a:off x="3395829" y="3951801"/>
            <a:ext cx="3395100" cy="3109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4) Past Papers</a:t>
            </a:r>
            <a:endParaRPr>
              <a:latin typeface="Calibri"/>
              <a:ea typeface="Calibri"/>
              <a:cs typeface="Calibri"/>
              <a:sym typeface="Calibri"/>
            </a:endParaRPr>
          </a:p>
          <a:p>
            <a:pPr indent="-1714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All of the past papers, mark schemes are in the Google Classroom and on the OCR website. You can also find printed copies at the back of J14 and i1 </a:t>
            </a:r>
            <a:endParaRPr sz="1200">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Attempt </a:t>
            </a:r>
            <a:r>
              <a:rPr b="1" lang="en-US" sz="1200">
                <a:solidFill>
                  <a:schemeClr val="dk1"/>
                </a:solidFill>
                <a:latin typeface="Calibri"/>
                <a:ea typeface="Calibri"/>
                <a:cs typeface="Calibri"/>
                <a:sym typeface="Calibri"/>
              </a:rPr>
              <a:t>exam questions </a:t>
            </a:r>
            <a:r>
              <a:rPr lang="en-US" sz="1200">
                <a:solidFill>
                  <a:schemeClr val="dk1"/>
                </a:solidFill>
                <a:latin typeface="Calibri"/>
                <a:ea typeface="Calibri"/>
                <a:cs typeface="Calibri"/>
                <a:sym typeface="Calibri"/>
              </a:rPr>
              <a:t>again where you have not received full marks (DIRT)</a:t>
            </a:r>
            <a:endParaRPr sz="1200">
              <a:latin typeface="Calibri"/>
              <a:ea typeface="Calibri"/>
              <a:cs typeface="Calibri"/>
              <a:sym typeface="Calibri"/>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5) Revision Guides / Workbook</a:t>
            </a:r>
            <a:endParaRPr>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Consider purchasing a revision guide, revision workbook and flashcards from CGP </a:t>
            </a:r>
            <a:endParaRPr sz="1200">
              <a:latin typeface="Calibri"/>
              <a:ea typeface="Calibri"/>
              <a:cs typeface="Calibri"/>
              <a:sym typeface="Calibri"/>
            </a:endParaRPr>
          </a:p>
          <a:p>
            <a:pPr indent="-285750" lvl="0" marL="2857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You already have access to additional revision materials on Google Classroom</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200">
              <a:solidFill>
                <a:schemeClr val="dk1"/>
              </a:solidFill>
              <a:latin typeface="Calibri"/>
              <a:ea typeface="Calibri"/>
              <a:cs typeface="Calibri"/>
              <a:sym typeface="Calibri"/>
            </a:endParaRPr>
          </a:p>
          <a:p>
            <a:pPr indent="-209550" lvl="0" marL="2857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pic>
        <p:nvPicPr>
          <p:cNvPr id="411" name="Google Shape;411;g22864b48a63_5_3"/>
          <p:cNvPicPr preferRelativeResize="0"/>
          <p:nvPr/>
        </p:nvPicPr>
        <p:blipFill rotWithShape="1">
          <a:blip r:embed="rId7">
            <a:alphaModFix/>
          </a:blip>
          <a:srcRect b="0" l="0" r="0" t="0"/>
          <a:stretch/>
        </p:blipFill>
        <p:spPr>
          <a:xfrm>
            <a:off x="6442619" y="2564204"/>
            <a:ext cx="305971" cy="360698"/>
          </a:xfrm>
          <a:prstGeom prst="rect">
            <a:avLst/>
          </a:prstGeom>
          <a:noFill/>
          <a:ln>
            <a:noFill/>
          </a:ln>
        </p:spPr>
      </p:pic>
      <p:pic>
        <p:nvPicPr>
          <p:cNvPr id="412" name="Google Shape;412;g22864b48a63_5_3"/>
          <p:cNvPicPr preferRelativeResize="0"/>
          <p:nvPr/>
        </p:nvPicPr>
        <p:blipFill rotWithShape="1">
          <a:blip r:embed="rId8">
            <a:alphaModFix/>
          </a:blip>
          <a:srcRect b="0" l="0" r="0" t="0"/>
          <a:stretch/>
        </p:blipFill>
        <p:spPr>
          <a:xfrm>
            <a:off x="5516289" y="78441"/>
            <a:ext cx="1157067" cy="1236784"/>
          </a:xfrm>
          <a:prstGeom prst="rect">
            <a:avLst/>
          </a:prstGeom>
          <a:noFill/>
          <a:ln>
            <a:noFill/>
          </a:ln>
        </p:spPr>
      </p:pic>
      <p:sp>
        <p:nvSpPr>
          <p:cNvPr id="413" name="Google Shape;413;g22864b48a63_5_3"/>
          <p:cNvSpPr txBox="1"/>
          <p:nvPr/>
        </p:nvSpPr>
        <p:spPr>
          <a:xfrm>
            <a:off x="88960" y="2885154"/>
            <a:ext cx="6612000" cy="523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a:solidFill>
                  <a:schemeClr val="dk1"/>
                </a:solidFill>
                <a:latin typeface="Calibri"/>
                <a:ea typeface="Calibri"/>
                <a:cs typeface="Calibri"/>
                <a:sym typeface="Calibri"/>
              </a:rPr>
              <a:t>*Please note, most students have already sat this examination. This is only relevant for those students completing exam </a:t>
            </a:r>
            <a:r>
              <a:rPr lang="en-US">
                <a:solidFill>
                  <a:schemeClr val="dk1"/>
                </a:solidFill>
                <a:latin typeface="Calibri"/>
                <a:ea typeface="Calibri"/>
                <a:cs typeface="Calibri"/>
                <a:sym typeface="Calibri"/>
              </a:rPr>
              <a:t>resits</a:t>
            </a:r>
            <a:r>
              <a:rPr lang="en-US">
                <a:solidFill>
                  <a:schemeClr val="dk1"/>
                </a:solidFill>
                <a:latin typeface="Calibri"/>
                <a:ea typeface="Calibri"/>
                <a:cs typeface="Calibri"/>
                <a:sym typeface="Calibri"/>
              </a:rPr>
              <a:t>. </a:t>
            </a:r>
            <a:endParaRPr>
              <a:latin typeface="Calibri"/>
              <a:ea typeface="Calibri"/>
              <a:cs typeface="Calibri"/>
              <a:sym typeface="Calibri"/>
            </a:endParaRPr>
          </a:p>
        </p:txBody>
      </p:sp>
      <p:pic>
        <p:nvPicPr>
          <p:cNvPr id="414" name="Google Shape;414;g22864b48a63_5_3"/>
          <p:cNvPicPr preferRelativeResize="0"/>
          <p:nvPr/>
        </p:nvPicPr>
        <p:blipFill>
          <a:blip r:embed="rId9">
            <a:alphaModFix/>
          </a:blip>
          <a:stretch>
            <a:fillRect/>
          </a:stretch>
        </p:blipFill>
        <p:spPr>
          <a:xfrm>
            <a:off x="5285575" y="6665988"/>
            <a:ext cx="1157050" cy="1634263"/>
          </a:xfrm>
          <a:prstGeom prst="rect">
            <a:avLst/>
          </a:prstGeom>
          <a:noFill/>
          <a:ln>
            <a:noFill/>
          </a:ln>
        </p:spPr>
      </p:pic>
      <p:pic>
        <p:nvPicPr>
          <p:cNvPr id="415" name="Google Shape;415;g22864b48a63_5_3"/>
          <p:cNvPicPr preferRelativeResize="0"/>
          <p:nvPr/>
        </p:nvPicPr>
        <p:blipFill>
          <a:blip r:embed="rId10">
            <a:alphaModFix/>
          </a:blip>
          <a:stretch>
            <a:fillRect/>
          </a:stretch>
        </p:blipFill>
        <p:spPr>
          <a:xfrm>
            <a:off x="3765031" y="6665992"/>
            <a:ext cx="1264169" cy="1634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24"/>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421" name="Google Shape;421;p24"/>
          <p:cNvSpPr/>
          <p:nvPr/>
        </p:nvSpPr>
        <p:spPr>
          <a:xfrm>
            <a:off x="0" y="375855"/>
            <a:ext cx="5641417"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rgbClr val="00B050"/>
                </a:solidFill>
                <a:latin typeface="Calibri"/>
                <a:ea typeface="Calibri"/>
                <a:cs typeface="Calibri"/>
                <a:sym typeface="Calibri"/>
              </a:rPr>
              <a:t>Physical Education </a:t>
            </a:r>
            <a:endParaRPr b="1" sz="5400" cap="none">
              <a:solidFill>
                <a:srgbClr val="00B050"/>
              </a:solidFill>
              <a:latin typeface="Calibri"/>
              <a:ea typeface="Calibri"/>
              <a:cs typeface="Calibri"/>
              <a:sym typeface="Calibri"/>
            </a:endParaRPr>
          </a:p>
        </p:txBody>
      </p:sp>
      <p:sp>
        <p:nvSpPr>
          <p:cNvPr id="422" name="Google Shape;422;p24"/>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423" name="Google Shape;423;p24"/>
          <p:cNvGraphicFramePr/>
          <p:nvPr/>
        </p:nvGraphicFramePr>
        <p:xfrm>
          <a:off x="119529" y="1579124"/>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spcBef>
                          <a:spcPts val="0"/>
                        </a:spcBef>
                        <a:spcAft>
                          <a:spcPts val="0"/>
                        </a:spcAft>
                        <a:buNone/>
                      </a:pPr>
                      <a:r>
                        <a:rPr lang="en-US" sz="1100">
                          <a:solidFill>
                            <a:schemeClr val="dk1"/>
                          </a:solidFill>
                          <a:latin typeface="Calibri"/>
                          <a:ea typeface="Calibri"/>
                          <a:cs typeface="Calibri"/>
                          <a:sym typeface="Calibri"/>
                        </a:rPr>
                        <a:t>Paper 1: The human body and movement in physical activity and sport</a:t>
                      </a:r>
                      <a:endParaRPr sz="110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b="1" sz="110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050">
                          <a:solidFill>
                            <a:schemeClr val="dk1"/>
                          </a:solidFill>
                          <a:latin typeface="Calibri"/>
                          <a:ea typeface="Calibri"/>
                          <a:cs typeface="Calibri"/>
                          <a:sym typeface="Calibri"/>
                        </a:rPr>
                        <a:t>Written exam: 1 hour 15 minutes</a:t>
                      </a:r>
                      <a:r>
                        <a:rPr lang="en-US" sz="1050">
                          <a:solidFill>
                            <a:schemeClr val="dk1"/>
                          </a:solidFill>
                          <a:latin typeface="Calibri"/>
                          <a:ea typeface="Calibri"/>
                          <a:cs typeface="Calibri"/>
                          <a:sym typeface="Calibri"/>
                        </a:rPr>
                        <a:t> – </a:t>
                      </a:r>
                      <a:r>
                        <a:rPr lang="en-US" sz="1050">
                          <a:solidFill>
                            <a:schemeClr val="dk1"/>
                          </a:solidFill>
                          <a:latin typeface="Calibri"/>
                          <a:ea typeface="Calibri"/>
                          <a:cs typeface="Calibri"/>
                          <a:sym typeface="Calibri"/>
                        </a:rPr>
                        <a:t>30% of GCSE</a:t>
                      </a:r>
                      <a:endParaRPr sz="1050">
                        <a:solidFill>
                          <a:schemeClr val="dk1"/>
                        </a:solidFill>
                        <a:latin typeface="Calibri"/>
                        <a:ea typeface="Calibri"/>
                        <a:cs typeface="Calibri"/>
                        <a:sym typeface="Calibri"/>
                      </a:endParaRPr>
                    </a:p>
                    <a:p>
                      <a:pPr indent="0" lvl="0" marL="0" marR="0" rtl="0" algn="l">
                        <a:spcBef>
                          <a:spcPts val="0"/>
                        </a:spcBef>
                        <a:spcAft>
                          <a:spcPts val="0"/>
                        </a:spcAft>
                        <a:buNone/>
                      </a:pPr>
                      <a:r>
                        <a:rPr b="1" lang="en-US" sz="1050">
                          <a:solidFill>
                            <a:schemeClr val="dk1"/>
                          </a:solidFill>
                          <a:latin typeface="Calibri"/>
                          <a:ea typeface="Calibri"/>
                          <a:cs typeface="Calibri"/>
                          <a:sym typeface="Calibri"/>
                        </a:rPr>
                        <a:t>Answer all questions!</a:t>
                      </a:r>
                      <a:endParaRPr/>
                    </a:p>
                    <a:p>
                      <a:pPr indent="0" lvl="0" marL="0" marR="0" rtl="0" algn="l">
                        <a:spcBef>
                          <a:spcPts val="0"/>
                        </a:spcBef>
                        <a:spcAft>
                          <a:spcPts val="0"/>
                        </a:spcAft>
                        <a:buNone/>
                      </a:pPr>
                      <a:r>
                        <a:rPr lang="en-US" sz="1050">
                          <a:solidFill>
                            <a:schemeClr val="dk1"/>
                          </a:solidFill>
                          <a:latin typeface="Calibri"/>
                          <a:ea typeface="Calibri"/>
                          <a:cs typeface="Calibri"/>
                          <a:sym typeface="Calibri"/>
                        </a:rPr>
                        <a:t>A mixture of multiple choice/objective test questions, short answer questions and extended answer questions</a:t>
                      </a:r>
                      <a:r>
                        <a:rPr lang="en-US" sz="1050">
                          <a:solidFill>
                            <a:schemeClr val="dk1"/>
                          </a:solidFill>
                          <a:latin typeface="Calibri"/>
                          <a:ea typeface="Calibri"/>
                          <a:cs typeface="Calibri"/>
                          <a:sym typeface="Calibri"/>
                        </a:rPr>
                        <a:t> based on:-</a:t>
                      </a:r>
                      <a:endParaRPr/>
                    </a:p>
                    <a:p>
                      <a:pPr indent="-285750" lvl="0" marL="285750" marR="0" rtl="0" algn="l">
                        <a:spcBef>
                          <a:spcPts val="0"/>
                        </a:spcBef>
                        <a:spcAft>
                          <a:spcPts val="0"/>
                        </a:spcAft>
                        <a:buClr>
                          <a:schemeClr val="dk1"/>
                        </a:buClr>
                        <a:buSzPts val="1050"/>
                        <a:buFont typeface="Arial"/>
                        <a:buChar char="•"/>
                      </a:pPr>
                      <a:r>
                        <a:rPr lang="en-US" sz="1050">
                          <a:solidFill>
                            <a:schemeClr val="dk1"/>
                          </a:solidFill>
                          <a:latin typeface="Calibri"/>
                          <a:ea typeface="Calibri"/>
                          <a:cs typeface="Calibri"/>
                          <a:sym typeface="Calibri"/>
                        </a:rPr>
                        <a:t>Applied anatomy and physiology</a:t>
                      </a:r>
                      <a:endParaRPr/>
                    </a:p>
                    <a:p>
                      <a:pPr indent="-285750" lvl="0" marL="285750" marR="0" rtl="0" algn="l">
                        <a:spcBef>
                          <a:spcPts val="0"/>
                        </a:spcBef>
                        <a:spcAft>
                          <a:spcPts val="0"/>
                        </a:spcAft>
                        <a:buClr>
                          <a:schemeClr val="dk1"/>
                        </a:buClr>
                        <a:buSzPts val="1050"/>
                        <a:buFont typeface="Arial"/>
                        <a:buChar char="•"/>
                      </a:pPr>
                      <a:r>
                        <a:rPr lang="en-US" sz="1050">
                          <a:solidFill>
                            <a:schemeClr val="dk1"/>
                          </a:solidFill>
                          <a:latin typeface="Calibri"/>
                          <a:ea typeface="Calibri"/>
                          <a:cs typeface="Calibri"/>
                          <a:sym typeface="Calibri"/>
                        </a:rPr>
                        <a:t>Movement analysis</a:t>
                      </a:r>
                      <a:endParaRPr/>
                    </a:p>
                    <a:p>
                      <a:pPr indent="-285750" lvl="0" marL="285750" marR="0" rtl="0" algn="l">
                        <a:spcBef>
                          <a:spcPts val="0"/>
                        </a:spcBef>
                        <a:spcAft>
                          <a:spcPts val="0"/>
                        </a:spcAft>
                        <a:buClr>
                          <a:schemeClr val="dk1"/>
                        </a:buClr>
                        <a:buSzPts val="1050"/>
                        <a:buFont typeface="Arial"/>
                        <a:buChar char="•"/>
                      </a:pPr>
                      <a:r>
                        <a:rPr lang="en-US" sz="1050">
                          <a:solidFill>
                            <a:schemeClr val="dk1"/>
                          </a:solidFill>
                          <a:latin typeface="Calibri"/>
                          <a:ea typeface="Calibri"/>
                          <a:cs typeface="Calibri"/>
                          <a:sym typeface="Calibri"/>
                        </a:rPr>
                        <a:t>Physical training</a:t>
                      </a:r>
                      <a:endParaRPr/>
                    </a:p>
                    <a:p>
                      <a:pPr indent="-285750" lvl="0" marL="285750" marR="0" rtl="0" algn="l">
                        <a:spcBef>
                          <a:spcPts val="0"/>
                        </a:spcBef>
                        <a:spcAft>
                          <a:spcPts val="0"/>
                        </a:spcAft>
                        <a:buClr>
                          <a:schemeClr val="dk1"/>
                        </a:buClr>
                        <a:buSzPts val="1050"/>
                        <a:buFont typeface="Arial"/>
                        <a:buChar char="•"/>
                      </a:pPr>
                      <a:r>
                        <a:rPr lang="en-US" sz="1050">
                          <a:solidFill>
                            <a:schemeClr val="dk1"/>
                          </a:solidFill>
                          <a:latin typeface="Calibri"/>
                          <a:ea typeface="Calibri"/>
                          <a:cs typeface="Calibri"/>
                          <a:sym typeface="Calibri"/>
                        </a:rPr>
                        <a:t>Use of data</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spcBef>
                          <a:spcPts val="0"/>
                        </a:spcBef>
                        <a:spcAft>
                          <a:spcPts val="0"/>
                        </a:spcAft>
                        <a:buNone/>
                      </a:pPr>
                      <a:r>
                        <a:rPr lang="en-US" sz="1100">
                          <a:solidFill>
                            <a:schemeClr val="dk1"/>
                          </a:solidFill>
                          <a:latin typeface="Calibri"/>
                          <a:ea typeface="Calibri"/>
                          <a:cs typeface="Calibri"/>
                          <a:sym typeface="Calibri"/>
                        </a:rPr>
                        <a:t>Paper 2: Socio-cultural influences and well-being in physical activity and sport </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b="1" sz="110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050">
                          <a:solidFill>
                            <a:schemeClr val="dk1"/>
                          </a:solidFill>
                          <a:latin typeface="Calibri"/>
                          <a:ea typeface="Calibri"/>
                          <a:cs typeface="Calibri"/>
                          <a:sym typeface="Calibri"/>
                        </a:rPr>
                        <a:t>Written exam: 1 hour 15 minutes</a:t>
                      </a:r>
                      <a:r>
                        <a:rPr lang="en-US" sz="1050">
                          <a:solidFill>
                            <a:schemeClr val="dk1"/>
                          </a:solidFill>
                          <a:latin typeface="Calibri"/>
                          <a:ea typeface="Calibri"/>
                          <a:cs typeface="Calibri"/>
                          <a:sym typeface="Calibri"/>
                        </a:rPr>
                        <a:t> – </a:t>
                      </a:r>
                      <a:r>
                        <a:rPr lang="en-US" sz="1050">
                          <a:solidFill>
                            <a:schemeClr val="dk1"/>
                          </a:solidFill>
                          <a:latin typeface="Calibri"/>
                          <a:ea typeface="Calibri"/>
                          <a:cs typeface="Calibri"/>
                          <a:sym typeface="Calibri"/>
                        </a:rPr>
                        <a:t>30% of GCSE</a:t>
                      </a:r>
                      <a:endParaRPr sz="1050">
                        <a:solidFill>
                          <a:schemeClr val="dk1"/>
                        </a:solidFill>
                        <a:latin typeface="Calibri"/>
                        <a:ea typeface="Calibri"/>
                        <a:cs typeface="Calibri"/>
                        <a:sym typeface="Calibri"/>
                      </a:endParaRPr>
                    </a:p>
                    <a:p>
                      <a:pPr indent="0" lvl="0" marL="0" marR="0" rtl="0" algn="l">
                        <a:spcBef>
                          <a:spcPts val="0"/>
                        </a:spcBef>
                        <a:spcAft>
                          <a:spcPts val="0"/>
                        </a:spcAft>
                        <a:buNone/>
                      </a:pPr>
                      <a:r>
                        <a:rPr b="1" lang="en-US" sz="1050">
                          <a:solidFill>
                            <a:schemeClr val="dk1"/>
                          </a:solidFill>
                          <a:latin typeface="Calibri"/>
                          <a:ea typeface="Calibri"/>
                          <a:cs typeface="Calibri"/>
                          <a:sym typeface="Calibri"/>
                        </a:rPr>
                        <a:t>Answer all questions!</a:t>
                      </a:r>
                      <a:endParaRPr/>
                    </a:p>
                    <a:p>
                      <a:pPr indent="0" lvl="0" marL="0" marR="0" rtl="0" algn="l">
                        <a:spcBef>
                          <a:spcPts val="0"/>
                        </a:spcBef>
                        <a:spcAft>
                          <a:spcPts val="0"/>
                        </a:spcAft>
                        <a:buNone/>
                      </a:pPr>
                      <a:r>
                        <a:rPr lang="en-US" sz="1050">
                          <a:solidFill>
                            <a:schemeClr val="dk1"/>
                          </a:solidFill>
                          <a:latin typeface="Calibri"/>
                          <a:ea typeface="Calibri"/>
                          <a:cs typeface="Calibri"/>
                          <a:sym typeface="Calibri"/>
                        </a:rPr>
                        <a:t>A mixture of multiple choice/objective test questions, short answer questions and extended answer questions</a:t>
                      </a:r>
                      <a:r>
                        <a:rPr lang="en-US" sz="1050">
                          <a:solidFill>
                            <a:schemeClr val="dk1"/>
                          </a:solidFill>
                          <a:latin typeface="Calibri"/>
                          <a:ea typeface="Calibri"/>
                          <a:cs typeface="Calibri"/>
                          <a:sym typeface="Calibri"/>
                        </a:rPr>
                        <a:t> based on:-</a:t>
                      </a:r>
                      <a:endParaRPr/>
                    </a:p>
                    <a:p>
                      <a:pPr indent="-285750" lvl="0" marL="285750" marR="0" rtl="0" algn="l">
                        <a:spcBef>
                          <a:spcPts val="0"/>
                        </a:spcBef>
                        <a:spcAft>
                          <a:spcPts val="0"/>
                        </a:spcAft>
                        <a:buClr>
                          <a:schemeClr val="dk1"/>
                        </a:buClr>
                        <a:buSzPts val="1050"/>
                        <a:buFont typeface="Arial"/>
                        <a:buChar char="•"/>
                      </a:pPr>
                      <a:r>
                        <a:rPr lang="en-US" sz="1050">
                          <a:solidFill>
                            <a:schemeClr val="dk1"/>
                          </a:solidFill>
                          <a:latin typeface="Calibri"/>
                          <a:ea typeface="Calibri"/>
                          <a:cs typeface="Calibri"/>
                          <a:sym typeface="Calibri"/>
                        </a:rPr>
                        <a:t>Sports psychology</a:t>
                      </a:r>
                      <a:endParaRPr/>
                    </a:p>
                    <a:p>
                      <a:pPr indent="-285750" lvl="0" marL="285750" marR="0" rtl="0" algn="l">
                        <a:spcBef>
                          <a:spcPts val="0"/>
                        </a:spcBef>
                        <a:spcAft>
                          <a:spcPts val="0"/>
                        </a:spcAft>
                        <a:buClr>
                          <a:schemeClr val="dk1"/>
                        </a:buClr>
                        <a:buSzPts val="1050"/>
                        <a:buFont typeface="Arial"/>
                        <a:buChar char="•"/>
                      </a:pPr>
                      <a:r>
                        <a:rPr lang="en-US" sz="1050">
                          <a:solidFill>
                            <a:schemeClr val="dk1"/>
                          </a:solidFill>
                          <a:latin typeface="Calibri"/>
                          <a:ea typeface="Calibri"/>
                          <a:cs typeface="Calibri"/>
                          <a:sym typeface="Calibri"/>
                        </a:rPr>
                        <a:t>Socio-cultural influences</a:t>
                      </a:r>
                      <a:endParaRPr/>
                    </a:p>
                    <a:p>
                      <a:pPr indent="-285750" lvl="0" marL="285750" marR="0" rtl="0" algn="l">
                        <a:spcBef>
                          <a:spcPts val="0"/>
                        </a:spcBef>
                        <a:spcAft>
                          <a:spcPts val="0"/>
                        </a:spcAft>
                        <a:buClr>
                          <a:schemeClr val="dk1"/>
                        </a:buClr>
                        <a:buSzPts val="1050"/>
                        <a:buFont typeface="Arial"/>
                        <a:buChar char="•"/>
                      </a:pPr>
                      <a:r>
                        <a:rPr lang="en-US" sz="1050">
                          <a:solidFill>
                            <a:schemeClr val="dk1"/>
                          </a:solidFill>
                          <a:latin typeface="Calibri"/>
                          <a:ea typeface="Calibri"/>
                          <a:cs typeface="Calibri"/>
                          <a:sym typeface="Calibri"/>
                        </a:rPr>
                        <a:t>Health, fitness and well-being</a:t>
                      </a:r>
                      <a:endParaRPr/>
                    </a:p>
                    <a:p>
                      <a:pPr indent="-285750" lvl="0" marL="285750" marR="0" rtl="0" algn="l">
                        <a:spcBef>
                          <a:spcPts val="0"/>
                        </a:spcBef>
                        <a:spcAft>
                          <a:spcPts val="0"/>
                        </a:spcAft>
                        <a:buClr>
                          <a:schemeClr val="dk1"/>
                        </a:buClr>
                        <a:buSzPts val="1050"/>
                        <a:buFont typeface="Arial"/>
                        <a:buChar char="•"/>
                      </a:pPr>
                      <a:r>
                        <a:rPr lang="en-US" sz="1050">
                          <a:solidFill>
                            <a:schemeClr val="dk1"/>
                          </a:solidFill>
                          <a:latin typeface="Calibri"/>
                          <a:ea typeface="Calibri"/>
                          <a:cs typeface="Calibri"/>
                          <a:sym typeface="Calibri"/>
                        </a:rPr>
                        <a:t>Use of data</a:t>
                      </a:r>
                      <a:endParaRPr sz="1050">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lnSpc>
                          <a:spcPct val="163636"/>
                        </a:lnSpc>
                        <a:spcBef>
                          <a:spcPts val="0"/>
                        </a:spcBef>
                        <a:spcAft>
                          <a:spcPts val="0"/>
                        </a:spcAft>
                        <a:buNone/>
                      </a:pPr>
                      <a:r>
                        <a:rPr lang="en-US" sz="1100">
                          <a:solidFill>
                            <a:srgbClr val="000000"/>
                          </a:solidFill>
                          <a:latin typeface="Calibri"/>
                          <a:ea typeface="Calibri"/>
                          <a:cs typeface="Calibri"/>
                          <a:sym typeface="Calibri"/>
                        </a:rPr>
                        <a:t>Non-exam assessment: Practical performance in physical activity and sport</a:t>
                      </a:r>
                      <a:endParaRPr sz="1100">
                        <a:latin typeface="Calibri"/>
                        <a:ea typeface="Calibri"/>
                        <a:cs typeface="Calibri"/>
                        <a:sym typeface="Calibri"/>
                      </a:endParaRPr>
                    </a:p>
                  </a:txBody>
                  <a:tcPr marT="95250" marB="95250" marR="95250" marL="952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sz="10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00"/>
                    </a:solidFill>
                  </a:tcPr>
                </a:tc>
                <a:tc>
                  <a:txBody>
                    <a:bodyPr/>
                    <a:lstStyle/>
                    <a:p>
                      <a:pPr indent="0" lvl="0" marL="0" marR="0" rtl="0" algn="l">
                        <a:spcBef>
                          <a:spcPts val="0"/>
                        </a:spcBef>
                        <a:spcAft>
                          <a:spcPts val="0"/>
                        </a:spcAft>
                        <a:buNone/>
                      </a:pPr>
                      <a:r>
                        <a:rPr lang="en-US" sz="1050">
                          <a:solidFill>
                            <a:schemeClr val="dk1"/>
                          </a:solidFill>
                          <a:latin typeface="Calibri"/>
                          <a:ea typeface="Calibri"/>
                          <a:cs typeface="Calibri"/>
                          <a:sym typeface="Calibri"/>
                        </a:rPr>
                        <a:t>Practical performance in three different physical activities in the role of player/performer (one in a team activity, one in an individual activity and a third in either a team or in an individual activity).</a:t>
                      </a:r>
                      <a:endParaRPr/>
                    </a:p>
                    <a:p>
                      <a:pPr indent="0" lvl="0" marL="0" marR="0" rtl="0" algn="l">
                        <a:spcBef>
                          <a:spcPts val="0"/>
                        </a:spcBef>
                        <a:spcAft>
                          <a:spcPts val="0"/>
                        </a:spcAft>
                        <a:buNone/>
                      </a:pPr>
                      <a:r>
                        <a:rPr lang="en-US" sz="1050">
                          <a:solidFill>
                            <a:schemeClr val="dk1"/>
                          </a:solidFill>
                          <a:latin typeface="Calibri"/>
                          <a:ea typeface="Calibri"/>
                          <a:cs typeface="Calibri"/>
                          <a:sym typeface="Calibri"/>
                        </a:rPr>
                        <a:t>Analysis and evaluation of performance to bring about improvement in one activity.</a:t>
                      </a:r>
                      <a:endParaRPr sz="105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424" name="Google Shape;424;p24"/>
          <p:cNvSpPr txBox="1"/>
          <p:nvPr/>
        </p:nvSpPr>
        <p:spPr>
          <a:xfrm>
            <a:off x="82459" y="5617702"/>
            <a:ext cx="3201548" cy="38164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Revision Tips for Physical Education</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000">
                <a:solidFill>
                  <a:schemeClr val="dk1"/>
                </a:solidFill>
                <a:latin typeface="Calibri"/>
                <a:ea typeface="Calibri"/>
                <a:cs typeface="Calibri"/>
                <a:sym typeface="Calibri"/>
              </a:rPr>
              <a:t>1) Exam technique rainbows</a:t>
            </a:r>
            <a:endParaRPr sz="10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Understand the command words</a:t>
            </a:r>
            <a:endParaRPr/>
          </a:p>
          <a:p>
            <a:pPr indent="-342900" lvl="0" marL="34290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Know exactly how to structure and phrase </a:t>
            </a:r>
            <a:r>
              <a:rPr i="1" lang="en-US" sz="1000">
                <a:solidFill>
                  <a:schemeClr val="dk1"/>
                </a:solidFill>
                <a:latin typeface="Calibri"/>
                <a:ea typeface="Calibri"/>
                <a:cs typeface="Calibri"/>
                <a:sym typeface="Calibri"/>
              </a:rPr>
              <a:t>Analysis,</a:t>
            </a:r>
            <a:r>
              <a:rPr lang="en-US" sz="1000">
                <a:solidFill>
                  <a:schemeClr val="dk1"/>
                </a:solidFill>
                <a:latin typeface="Calibri"/>
                <a:ea typeface="Calibri"/>
                <a:cs typeface="Calibri"/>
                <a:sym typeface="Calibri"/>
              </a:rPr>
              <a:t> </a:t>
            </a:r>
            <a:r>
              <a:rPr i="1" lang="en-US" sz="1000">
                <a:solidFill>
                  <a:schemeClr val="dk1"/>
                </a:solidFill>
                <a:latin typeface="Calibri"/>
                <a:ea typeface="Calibri"/>
                <a:cs typeface="Calibri"/>
                <a:sym typeface="Calibri"/>
              </a:rPr>
              <a:t>Evaluate and Justify</a:t>
            </a:r>
            <a:r>
              <a:rPr lang="en-US" sz="1000">
                <a:solidFill>
                  <a:schemeClr val="dk1"/>
                </a:solidFill>
                <a:latin typeface="Calibri"/>
                <a:ea typeface="Calibri"/>
                <a:cs typeface="Calibri"/>
                <a:sym typeface="Calibri"/>
              </a:rPr>
              <a:t> questions.</a:t>
            </a:r>
            <a:endParaRPr/>
          </a:p>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000">
                <a:solidFill>
                  <a:schemeClr val="dk1"/>
                </a:solidFill>
                <a:latin typeface="Calibri"/>
                <a:ea typeface="Calibri"/>
                <a:cs typeface="Calibri"/>
                <a:sym typeface="Calibri"/>
              </a:rPr>
              <a:t>2) Use OneDrive and Teams</a:t>
            </a:r>
            <a:endParaRPr sz="10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Log on to the TPS Portal or Teams to access the revision tools that have been shared with you all</a:t>
            </a:r>
            <a:endParaRPr/>
          </a:p>
          <a:p>
            <a:pPr indent="-285750" lvl="0" marL="2857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Access a </a:t>
            </a:r>
            <a:r>
              <a:rPr b="1" lang="en-US" sz="1000">
                <a:solidFill>
                  <a:schemeClr val="dk1"/>
                </a:solidFill>
                <a:latin typeface="Calibri"/>
                <a:ea typeface="Calibri"/>
                <a:cs typeface="Calibri"/>
                <a:sym typeface="Calibri"/>
              </a:rPr>
              <a:t>Lesson PowerPoints </a:t>
            </a:r>
            <a:r>
              <a:rPr lang="en-US" sz="1000">
                <a:solidFill>
                  <a:schemeClr val="dk1"/>
                </a:solidFill>
                <a:latin typeface="Calibri"/>
                <a:ea typeface="Calibri"/>
                <a:cs typeface="Calibri"/>
                <a:sym typeface="Calibri"/>
              </a:rPr>
              <a:t>for every topic, which includes all key content.</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000">
                <a:solidFill>
                  <a:schemeClr val="dk1"/>
                </a:solidFill>
                <a:latin typeface="Calibri"/>
                <a:ea typeface="Calibri"/>
                <a:cs typeface="Calibri"/>
                <a:sym typeface="Calibri"/>
              </a:rPr>
              <a:t>4) Past Papers</a:t>
            </a:r>
            <a:endParaRPr sz="10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All of the past papers, mark schemes are in the Google Classroom and on the AQA website</a:t>
            </a:r>
            <a:endParaRPr/>
          </a:p>
          <a:p>
            <a:pPr indent="-171450" lvl="0" marL="1714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Attempt </a:t>
            </a:r>
            <a:r>
              <a:rPr b="1" lang="en-US" sz="1000">
                <a:solidFill>
                  <a:schemeClr val="dk1"/>
                </a:solidFill>
                <a:latin typeface="Calibri"/>
                <a:ea typeface="Calibri"/>
                <a:cs typeface="Calibri"/>
                <a:sym typeface="Calibri"/>
              </a:rPr>
              <a:t>exam questions </a:t>
            </a:r>
            <a:r>
              <a:rPr lang="en-US" sz="1000">
                <a:solidFill>
                  <a:schemeClr val="dk1"/>
                </a:solidFill>
                <a:latin typeface="Calibri"/>
                <a:ea typeface="Calibri"/>
                <a:cs typeface="Calibri"/>
                <a:sym typeface="Calibri"/>
              </a:rPr>
              <a:t>again where you have not received full marks (DIRT)</a:t>
            </a:r>
            <a:endParaRPr sz="1800">
              <a:solidFill>
                <a:schemeClr val="dk1"/>
              </a:solidFill>
              <a:latin typeface="Calibri"/>
              <a:ea typeface="Calibri"/>
              <a:cs typeface="Calibri"/>
              <a:sym typeface="Calibri"/>
            </a:endParaRPr>
          </a:p>
          <a:p>
            <a:pPr indent="-107950" lvl="0" marL="171450" marR="0" rtl="0" algn="l">
              <a:spcBef>
                <a:spcPts val="0"/>
              </a:spcBef>
              <a:spcAft>
                <a:spcPts val="0"/>
              </a:spcAft>
              <a:buClr>
                <a:schemeClr val="dk1"/>
              </a:buClr>
              <a:buSzPts val="1000"/>
              <a:buFont typeface="Arial"/>
              <a:buNone/>
            </a:pPr>
            <a:r>
              <a:t/>
            </a:r>
            <a:endParaRPr sz="10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000">
                <a:solidFill>
                  <a:schemeClr val="dk1"/>
                </a:solidFill>
                <a:latin typeface="Calibri"/>
                <a:ea typeface="Calibri"/>
                <a:cs typeface="Calibri"/>
                <a:sym typeface="Calibri"/>
              </a:rPr>
              <a:t>4) Homework</a:t>
            </a:r>
            <a:endParaRPr sz="10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Do Seneca practice</a:t>
            </a:r>
            <a:endParaRPr/>
          </a:p>
          <a:p>
            <a:pPr indent="-171450" lvl="0" marL="1714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Revisit past topic using  the homework knowledge planners</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600">
              <a:solidFill>
                <a:schemeClr val="dk1"/>
              </a:solidFill>
              <a:latin typeface="Calibri"/>
              <a:ea typeface="Calibri"/>
              <a:cs typeface="Calibri"/>
              <a:sym typeface="Calibri"/>
            </a:endParaRPr>
          </a:p>
        </p:txBody>
      </p:sp>
      <p:sp>
        <p:nvSpPr>
          <p:cNvPr id="425" name="Google Shape;425;p24"/>
          <p:cNvSpPr txBox="1"/>
          <p:nvPr/>
        </p:nvSpPr>
        <p:spPr>
          <a:xfrm>
            <a:off x="3492923" y="5667129"/>
            <a:ext cx="3362186" cy="37240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Calibri"/>
                <a:ea typeface="Calibri"/>
                <a:cs typeface="Calibri"/>
                <a:sym typeface="Calibri"/>
              </a:rPr>
              <a:t>5) Make revision cards</a:t>
            </a:r>
            <a:r>
              <a:rPr lang="en-US" sz="1000">
                <a:solidFill>
                  <a:schemeClr val="dk1"/>
                </a:solidFill>
                <a:latin typeface="Calibri"/>
                <a:ea typeface="Calibri"/>
                <a:cs typeface="Calibri"/>
                <a:sym typeface="Calibri"/>
              </a:rPr>
              <a:t> or posters to use at </a:t>
            </a:r>
            <a:endParaRPr/>
          </a:p>
          <a:p>
            <a:pPr indent="0" lvl="0" marL="0" marR="0" rtl="0" algn="l">
              <a:spcBef>
                <a:spcPts val="0"/>
              </a:spcBef>
              <a:spcAft>
                <a:spcPts val="0"/>
              </a:spcAft>
              <a:buNone/>
            </a:pPr>
            <a:r>
              <a:rPr lang="en-US" sz="1000">
                <a:solidFill>
                  <a:schemeClr val="dk1"/>
                </a:solidFill>
                <a:latin typeface="Calibri"/>
                <a:ea typeface="Calibri"/>
                <a:cs typeface="Calibri"/>
                <a:sym typeface="Calibri"/>
              </a:rPr>
              <a:t>      home.</a:t>
            </a:r>
            <a:endParaRPr/>
          </a:p>
          <a:p>
            <a:pPr indent="-171450" lvl="0" marL="1714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Stick posters on the backs of doors, in the kitchen and around your room.</a:t>
            </a:r>
            <a:endParaRPr/>
          </a:p>
          <a:p>
            <a:pPr indent="-171450" lvl="0" marL="1714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Ask your parents / siblings to test you using the revision cards.</a:t>
            </a:r>
            <a:endParaRPr/>
          </a:p>
          <a:p>
            <a:pPr indent="-171450" lvl="0" marL="1714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Use </a:t>
            </a:r>
            <a:r>
              <a:rPr lang="en-US" sz="1000" u="sng">
                <a:solidFill>
                  <a:schemeClr val="dk1"/>
                </a:solidFill>
                <a:latin typeface="Calibri"/>
                <a:ea typeface="Calibri"/>
                <a:cs typeface="Calibri"/>
                <a:sym typeface="Calibri"/>
                <a:hlinkClick r:id="rId3">
                  <a:extLst>
                    <a:ext uri="{A12FA001-AC4F-418D-AE19-62706E023703}">
                      <ahyp:hlinkClr val="tx"/>
                    </a:ext>
                  </a:extLst>
                </a:hlinkClick>
              </a:rPr>
              <a:t>www.brainscape.com</a:t>
            </a:r>
            <a:r>
              <a:rPr lang="en-US" sz="1000">
                <a:solidFill>
                  <a:schemeClr val="dk1"/>
                </a:solidFill>
                <a:latin typeface="Calibri"/>
                <a:ea typeface="Calibri"/>
                <a:cs typeface="Calibri"/>
                <a:sym typeface="Calibri"/>
              </a:rPr>
              <a:t> to create Flash cards and get a buddy to test you</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000">
                <a:solidFill>
                  <a:schemeClr val="dk1"/>
                </a:solidFill>
                <a:latin typeface="Calibri"/>
                <a:ea typeface="Calibri"/>
                <a:cs typeface="Calibri"/>
                <a:sym typeface="Calibri"/>
              </a:rPr>
              <a:t>6) Reacting to Feedback</a:t>
            </a:r>
            <a:endParaRPr sz="10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Go through your previous exams, improve answers that you have done before.</a:t>
            </a:r>
            <a:endParaRPr/>
          </a:p>
          <a:p>
            <a:pPr indent="-171450" lvl="0" marL="1714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Look at class assessments and work on the areas you fell short</a:t>
            </a:r>
            <a:endParaRPr/>
          </a:p>
          <a:p>
            <a:pPr indent="-171450" lvl="0" marL="1714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Create new exam questions in the same style and format and practice the exam techniques</a:t>
            </a:r>
            <a:endParaRPr/>
          </a:p>
          <a:p>
            <a:pPr indent="-107950" lvl="0" marL="171450" marR="0" rtl="0" algn="l">
              <a:spcBef>
                <a:spcPts val="0"/>
              </a:spcBef>
              <a:spcAft>
                <a:spcPts val="0"/>
              </a:spcAft>
              <a:buClr>
                <a:schemeClr val="dk1"/>
              </a:buClr>
              <a:buSzPts val="1000"/>
              <a:buFont typeface="Arial"/>
              <a:buNone/>
            </a:pPr>
            <a:r>
              <a:t/>
            </a:r>
            <a:endParaRPr sz="10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000">
                <a:solidFill>
                  <a:schemeClr val="dk1"/>
                </a:solidFill>
                <a:latin typeface="Calibri"/>
                <a:ea typeface="Calibri"/>
                <a:cs typeface="Calibri"/>
                <a:sym typeface="Calibri"/>
              </a:rPr>
              <a:t>7) Revision Guides / Pack</a:t>
            </a:r>
            <a:endParaRPr sz="10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000"/>
              <a:buFont typeface="Arial"/>
              <a:buChar char="•"/>
            </a:pPr>
            <a:r>
              <a:rPr lang="en-US" sz="1000">
                <a:solidFill>
                  <a:schemeClr val="dk1"/>
                </a:solidFill>
                <a:latin typeface="Calibri"/>
                <a:ea typeface="Calibri"/>
                <a:cs typeface="Calibri"/>
                <a:sym typeface="Calibri"/>
              </a:rPr>
              <a:t>Consider purchasing a revision guide or workbook. Revision guides are available directly from the PE office</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0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600">
              <a:solidFill>
                <a:schemeClr val="dk1"/>
              </a:solidFill>
              <a:latin typeface="Calibri"/>
              <a:ea typeface="Calibri"/>
              <a:cs typeface="Calibri"/>
              <a:sym typeface="Calibri"/>
            </a:endParaRPr>
          </a:p>
        </p:txBody>
      </p:sp>
      <p:pic>
        <p:nvPicPr>
          <p:cNvPr id="426" name="Google Shape;426;p24"/>
          <p:cNvPicPr preferRelativeResize="0"/>
          <p:nvPr/>
        </p:nvPicPr>
        <p:blipFill rotWithShape="1">
          <a:blip r:embed="rId4">
            <a:alphaModFix/>
          </a:blip>
          <a:srcRect b="0" l="0" r="0" t="0"/>
          <a:stretch/>
        </p:blipFill>
        <p:spPr>
          <a:xfrm>
            <a:off x="5641417" y="191355"/>
            <a:ext cx="934328" cy="110783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25"/>
          <p:cNvSpPr txBox="1"/>
          <p:nvPr/>
        </p:nvSpPr>
        <p:spPr>
          <a:xfrm>
            <a:off x="119525" y="4401775"/>
            <a:ext cx="3302400" cy="4679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u="sng">
                <a:solidFill>
                  <a:schemeClr val="dk1"/>
                </a:solidFill>
                <a:latin typeface="Calibri"/>
                <a:ea typeface="Calibri"/>
                <a:cs typeface="Calibri"/>
                <a:sym typeface="Calibri"/>
              </a:rPr>
              <a:t>Food Preparation and Nutrition Top Revision Tips</a:t>
            </a:r>
            <a:endParaRPr b="1" sz="1200" u="sng">
              <a:solidFill>
                <a:schemeClr val="dk1"/>
              </a:solidFill>
              <a:latin typeface="Calibri"/>
              <a:ea typeface="Calibri"/>
              <a:cs typeface="Calibri"/>
              <a:sym typeface="Calibri"/>
            </a:endParaRPr>
          </a:p>
          <a:p>
            <a:pPr indent="0" lvl="0" marL="0" marR="0" rtl="0" algn="just">
              <a:spcBef>
                <a:spcPts val="0"/>
              </a:spcBef>
              <a:spcAft>
                <a:spcPts val="0"/>
              </a:spcAft>
              <a:buNone/>
            </a:pPr>
            <a:r>
              <a:rPr b="1" lang="en-US" sz="1100">
                <a:solidFill>
                  <a:schemeClr val="dk1"/>
                </a:solidFill>
                <a:latin typeface="Calibri"/>
                <a:ea typeface="Calibri"/>
                <a:cs typeface="Calibri"/>
                <a:sym typeface="Calibri"/>
              </a:rPr>
              <a:t>1) Key knowledge:</a:t>
            </a:r>
            <a:endParaRPr b="1" sz="1100">
              <a:solidFill>
                <a:schemeClr val="dk1"/>
              </a:solidFill>
              <a:latin typeface="Calibri"/>
              <a:ea typeface="Calibri"/>
              <a:cs typeface="Calibri"/>
              <a:sym typeface="Calibri"/>
            </a:endParaRPr>
          </a:p>
          <a:p>
            <a:pPr indent="-298450" lvl="0" marL="457200"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Nutrients - their functions, sources, deficiencies, and excess.</a:t>
            </a:r>
            <a:endParaRPr sz="1100">
              <a:solidFill>
                <a:schemeClr val="dk1"/>
              </a:solidFill>
              <a:latin typeface="Calibri"/>
              <a:ea typeface="Calibri"/>
              <a:cs typeface="Calibri"/>
              <a:sym typeface="Calibri"/>
            </a:endParaRPr>
          </a:p>
          <a:p>
            <a:pPr indent="-298450" lvl="0" marL="457200"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Commodities - what are they, what benefits do they provide, processing, uses etc. </a:t>
            </a:r>
            <a:r>
              <a:rPr b="1" lang="en-US" sz="1100">
                <a:solidFill>
                  <a:schemeClr val="dk1"/>
                </a:solidFill>
                <a:latin typeface="Calibri"/>
                <a:ea typeface="Calibri"/>
                <a:cs typeface="Calibri"/>
                <a:sym typeface="Calibri"/>
              </a:rPr>
              <a:t>(cereals, fruit and vegetables, meat, fish, poultry, eggs, alternative proteins, sugars, syrups, sweeteners, milk, </a:t>
            </a:r>
            <a:r>
              <a:rPr b="1" lang="en-US" sz="1100">
                <a:solidFill>
                  <a:schemeClr val="dk1"/>
                </a:solidFill>
                <a:latin typeface="Calibri"/>
                <a:ea typeface="Calibri"/>
                <a:cs typeface="Calibri"/>
                <a:sym typeface="Calibri"/>
              </a:rPr>
              <a:t>cheese</a:t>
            </a:r>
            <a:r>
              <a:rPr b="1" lang="en-US" sz="1100">
                <a:solidFill>
                  <a:schemeClr val="dk1"/>
                </a:solidFill>
                <a:latin typeface="Calibri"/>
                <a:ea typeface="Calibri"/>
                <a:cs typeface="Calibri"/>
                <a:sym typeface="Calibri"/>
              </a:rPr>
              <a:t>, yoghurt, cream)</a:t>
            </a:r>
            <a:endParaRPr b="1" sz="1100">
              <a:solidFill>
                <a:schemeClr val="dk1"/>
              </a:solidFill>
              <a:latin typeface="Calibri"/>
              <a:ea typeface="Calibri"/>
              <a:cs typeface="Calibri"/>
              <a:sym typeface="Calibri"/>
            </a:endParaRPr>
          </a:p>
          <a:p>
            <a:pPr indent="-298450" lvl="0" marL="457200"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Factors affecting food choice - what affects choices? How can you ensure they eat a healthy balanced diet? How can you modify recipes to meet a requirement?</a:t>
            </a:r>
            <a:endParaRPr sz="1100">
              <a:solidFill>
                <a:schemeClr val="dk1"/>
              </a:solidFill>
              <a:latin typeface="Calibri"/>
              <a:ea typeface="Calibri"/>
              <a:cs typeface="Calibri"/>
              <a:sym typeface="Calibri"/>
            </a:endParaRPr>
          </a:p>
          <a:p>
            <a:pPr indent="-298450" lvl="0" marL="457200"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Scientific Processes - any process involved in the </a:t>
            </a:r>
            <a:r>
              <a:rPr lang="en-US" sz="1100">
                <a:solidFill>
                  <a:schemeClr val="dk1"/>
                </a:solidFill>
                <a:latin typeface="Calibri"/>
                <a:ea typeface="Calibri"/>
                <a:cs typeface="Calibri"/>
                <a:sym typeface="Calibri"/>
              </a:rPr>
              <a:t>cooking</a:t>
            </a:r>
            <a:r>
              <a:rPr lang="en-US" sz="1100">
                <a:solidFill>
                  <a:schemeClr val="dk1"/>
                </a:solidFill>
                <a:latin typeface="Calibri"/>
                <a:ea typeface="Calibri"/>
                <a:cs typeface="Calibri"/>
                <a:sym typeface="Calibri"/>
              </a:rPr>
              <a:t> and making of food.</a:t>
            </a:r>
            <a:endParaRPr sz="1100">
              <a:solidFill>
                <a:schemeClr val="dk1"/>
              </a:solidFill>
              <a:latin typeface="Calibri"/>
              <a:ea typeface="Calibri"/>
              <a:cs typeface="Calibri"/>
              <a:sym typeface="Calibri"/>
            </a:endParaRPr>
          </a:p>
          <a:p>
            <a:pPr indent="0" lvl="0" marL="0" marR="0" rtl="0" algn="just">
              <a:spcBef>
                <a:spcPts val="0"/>
              </a:spcBef>
              <a:spcAft>
                <a:spcPts val="0"/>
              </a:spcAft>
              <a:buNone/>
            </a:pPr>
            <a:r>
              <a:rPr b="1" lang="en-US" sz="1100">
                <a:solidFill>
                  <a:schemeClr val="dk1"/>
                </a:solidFill>
                <a:latin typeface="Calibri"/>
                <a:ea typeface="Calibri"/>
                <a:cs typeface="Calibri"/>
                <a:sym typeface="Calibri"/>
              </a:rPr>
              <a:t>2) </a:t>
            </a:r>
            <a:r>
              <a:rPr b="1" lang="en-US" sz="1100">
                <a:solidFill>
                  <a:schemeClr val="dk1"/>
                </a:solidFill>
                <a:latin typeface="Calibri"/>
                <a:ea typeface="Calibri"/>
                <a:cs typeface="Calibri"/>
                <a:sym typeface="Calibri"/>
              </a:rPr>
              <a:t>Exam questions</a:t>
            </a:r>
            <a:endParaRPr sz="1100">
              <a:latin typeface="Calibri"/>
              <a:ea typeface="Calibri"/>
              <a:cs typeface="Calibri"/>
              <a:sym typeface="Calibri"/>
            </a:endParaRPr>
          </a:p>
          <a:p>
            <a:pPr indent="-250825" lvl="0" marL="257175"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Use the Eduqas website to access past exam question papers.</a:t>
            </a:r>
            <a:endParaRPr sz="1100">
              <a:latin typeface="Calibri"/>
              <a:ea typeface="Calibri"/>
              <a:cs typeface="Calibri"/>
              <a:sym typeface="Calibri"/>
            </a:endParaRPr>
          </a:p>
          <a:p>
            <a:pPr indent="-250825" lvl="0" marL="257175"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Use the exemplar answers on Eduqas to mark your work.</a:t>
            </a:r>
            <a:endParaRPr sz="1100">
              <a:latin typeface="Calibri"/>
              <a:ea typeface="Calibri"/>
              <a:cs typeface="Calibri"/>
              <a:sym typeface="Calibri"/>
            </a:endParaRPr>
          </a:p>
          <a:p>
            <a:pPr indent="-250825" lvl="0" marL="257175"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Use different coloured pens to mark your work and add additional information. </a:t>
            </a:r>
            <a:endParaRPr sz="1100">
              <a:latin typeface="Calibri"/>
              <a:ea typeface="Calibri"/>
              <a:cs typeface="Calibri"/>
              <a:sym typeface="Calibri"/>
            </a:endParaRPr>
          </a:p>
          <a:p>
            <a:pPr indent="0" lvl="0" marL="0" marR="0" rtl="0" algn="just">
              <a:spcBef>
                <a:spcPts val="0"/>
              </a:spcBef>
              <a:spcAft>
                <a:spcPts val="0"/>
              </a:spcAft>
              <a:buNone/>
            </a:pPr>
            <a:r>
              <a:rPr b="1" lang="en-US" sz="1100">
                <a:solidFill>
                  <a:schemeClr val="dk1"/>
                </a:solidFill>
                <a:latin typeface="Calibri"/>
                <a:ea typeface="Calibri"/>
                <a:cs typeface="Calibri"/>
                <a:sym typeface="Calibri"/>
              </a:rPr>
              <a:t>3</a:t>
            </a:r>
            <a:r>
              <a:rPr b="1" lang="en-US" sz="1100">
                <a:solidFill>
                  <a:schemeClr val="dk1"/>
                </a:solidFill>
                <a:latin typeface="Calibri"/>
                <a:ea typeface="Calibri"/>
                <a:cs typeface="Calibri"/>
                <a:sym typeface="Calibri"/>
              </a:rPr>
              <a:t>) BBC Bitesize</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Go to the Food and Science section on the </a:t>
            </a:r>
            <a:r>
              <a:rPr b="1" lang="en-US" sz="1100">
                <a:solidFill>
                  <a:schemeClr val="dk1"/>
                </a:solidFill>
                <a:latin typeface="Calibri"/>
                <a:ea typeface="Calibri"/>
                <a:cs typeface="Calibri"/>
                <a:sym typeface="Calibri"/>
              </a:rPr>
              <a:t>BBC GCSE Bitesize</a:t>
            </a:r>
            <a:r>
              <a:rPr lang="en-US" sz="1100">
                <a:solidFill>
                  <a:schemeClr val="dk1"/>
                </a:solidFill>
                <a:latin typeface="Calibri"/>
                <a:ea typeface="Calibri"/>
                <a:cs typeface="Calibri"/>
                <a:sym typeface="Calibri"/>
              </a:rPr>
              <a:t> website.</a:t>
            </a:r>
            <a:endParaRPr sz="1100">
              <a:latin typeface="Calibri"/>
              <a:ea typeface="Calibri"/>
              <a:cs typeface="Calibri"/>
              <a:sym typeface="Calibri"/>
            </a:endParaRPr>
          </a:p>
          <a:p>
            <a:pPr indent="-122237" lvl="0" marL="128587"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Here you can find key features, videos and short knowledge-based tests  for topics covered.</a:t>
            </a:r>
            <a:endParaRPr sz="1100">
              <a:latin typeface="Calibri"/>
              <a:ea typeface="Calibri"/>
              <a:cs typeface="Calibri"/>
              <a:sym typeface="Calibri"/>
            </a:endParaRPr>
          </a:p>
        </p:txBody>
      </p:sp>
      <p:sp>
        <p:nvSpPr>
          <p:cNvPr id="432" name="Google Shape;432;p25"/>
          <p:cNvSpPr txBox="1"/>
          <p:nvPr/>
        </p:nvSpPr>
        <p:spPr>
          <a:xfrm>
            <a:off x="3421925" y="4432675"/>
            <a:ext cx="3302400" cy="41559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Clr>
                <a:schemeClr val="dk1"/>
              </a:buClr>
              <a:buFont typeface="Arial"/>
              <a:buNone/>
            </a:pPr>
            <a:r>
              <a:rPr b="1" lang="en-US" sz="1100">
                <a:solidFill>
                  <a:schemeClr val="dk1"/>
                </a:solidFill>
                <a:latin typeface="Calibri"/>
                <a:ea typeface="Calibri"/>
                <a:cs typeface="Calibri"/>
                <a:sym typeface="Calibri"/>
              </a:rPr>
              <a:t>4</a:t>
            </a:r>
            <a:r>
              <a:rPr b="1" lang="en-US" sz="1100">
                <a:solidFill>
                  <a:schemeClr val="dk1"/>
                </a:solidFill>
                <a:latin typeface="Calibri"/>
                <a:ea typeface="Calibri"/>
                <a:cs typeface="Calibri"/>
                <a:sym typeface="Calibri"/>
              </a:rPr>
              <a:t>) Revision Schedule</a:t>
            </a:r>
            <a:endParaRPr sz="1100">
              <a:solidFill>
                <a:schemeClr val="dk1"/>
              </a:solidFill>
              <a:latin typeface="Calibri"/>
              <a:ea typeface="Calibri"/>
              <a:cs typeface="Calibri"/>
              <a:sym typeface="Calibri"/>
            </a:endParaRPr>
          </a:p>
          <a:p>
            <a:pPr indent="-165100" lvl="0" marL="17145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Follow the revision schedule set by your teacher</a:t>
            </a:r>
            <a:endParaRPr sz="1100">
              <a:solidFill>
                <a:schemeClr val="dk1"/>
              </a:solidFill>
              <a:latin typeface="Calibri"/>
              <a:ea typeface="Calibri"/>
              <a:cs typeface="Calibri"/>
              <a:sym typeface="Calibri"/>
            </a:endParaRPr>
          </a:p>
          <a:p>
            <a:pPr indent="0" lvl="0" marL="0" marR="0" rtl="0" algn="just">
              <a:spcBef>
                <a:spcPts val="0"/>
              </a:spcBef>
              <a:spcAft>
                <a:spcPts val="0"/>
              </a:spcAft>
              <a:buNone/>
            </a:pPr>
            <a:r>
              <a:rPr b="1" lang="en-US" sz="1100">
                <a:solidFill>
                  <a:schemeClr val="dk1"/>
                </a:solidFill>
                <a:latin typeface="Calibri"/>
                <a:ea typeface="Calibri"/>
                <a:cs typeface="Calibri"/>
                <a:sym typeface="Calibri"/>
              </a:rPr>
              <a:t>5</a:t>
            </a:r>
            <a:r>
              <a:rPr b="1" lang="en-US" sz="1100">
                <a:solidFill>
                  <a:schemeClr val="dk1"/>
                </a:solidFill>
                <a:latin typeface="Calibri"/>
                <a:ea typeface="Calibri"/>
                <a:cs typeface="Calibri"/>
                <a:sym typeface="Calibri"/>
              </a:rPr>
              <a:t>) Reacting to Feedback</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Go through your class book and </a:t>
            </a:r>
            <a:r>
              <a:rPr b="1" lang="en-US" sz="1100">
                <a:solidFill>
                  <a:schemeClr val="dk1"/>
                </a:solidFill>
                <a:latin typeface="Calibri"/>
                <a:ea typeface="Calibri"/>
                <a:cs typeface="Calibri"/>
                <a:sym typeface="Calibri"/>
              </a:rPr>
              <a:t>react to the feedback</a:t>
            </a:r>
            <a:r>
              <a:rPr lang="en-US" sz="1100">
                <a:solidFill>
                  <a:schemeClr val="dk1"/>
                </a:solidFill>
                <a:latin typeface="Calibri"/>
                <a:ea typeface="Calibri"/>
                <a:cs typeface="Calibri"/>
                <a:sym typeface="Calibri"/>
              </a:rPr>
              <a:t> that you received from your teacher.</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Attempt </a:t>
            </a:r>
            <a:r>
              <a:rPr b="1" lang="en-US" sz="1100">
                <a:solidFill>
                  <a:schemeClr val="dk1"/>
                </a:solidFill>
                <a:latin typeface="Calibri"/>
                <a:ea typeface="Calibri"/>
                <a:cs typeface="Calibri"/>
                <a:sym typeface="Calibri"/>
              </a:rPr>
              <a:t>exam questions </a:t>
            </a:r>
            <a:r>
              <a:rPr lang="en-US" sz="1100">
                <a:solidFill>
                  <a:schemeClr val="dk1"/>
                </a:solidFill>
                <a:latin typeface="Calibri"/>
                <a:ea typeface="Calibri"/>
                <a:cs typeface="Calibri"/>
                <a:sym typeface="Calibri"/>
              </a:rPr>
              <a:t>again where you have not received full marks.</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Plan exam questions using the </a:t>
            </a:r>
            <a:r>
              <a:rPr b="1" lang="en-US" sz="1100">
                <a:solidFill>
                  <a:schemeClr val="dk1"/>
                </a:solidFill>
                <a:latin typeface="Calibri"/>
                <a:ea typeface="Calibri"/>
                <a:cs typeface="Calibri"/>
                <a:sym typeface="Calibri"/>
              </a:rPr>
              <a:t>Point-Evidence-Connective-Explain</a:t>
            </a:r>
            <a:r>
              <a:rPr lang="en-US" sz="1100">
                <a:solidFill>
                  <a:schemeClr val="dk1"/>
                </a:solidFill>
                <a:latin typeface="Calibri"/>
                <a:ea typeface="Calibri"/>
                <a:cs typeface="Calibri"/>
                <a:sym typeface="Calibri"/>
              </a:rPr>
              <a:t> structure.</a:t>
            </a:r>
            <a:endParaRPr sz="1100">
              <a:latin typeface="Calibri"/>
              <a:ea typeface="Calibri"/>
              <a:cs typeface="Calibri"/>
              <a:sym typeface="Calibri"/>
            </a:endParaRPr>
          </a:p>
          <a:p>
            <a:pPr indent="0" lvl="0" marL="0" marR="0" rtl="0" algn="just">
              <a:spcBef>
                <a:spcPts val="0"/>
              </a:spcBef>
              <a:spcAft>
                <a:spcPts val="0"/>
              </a:spcAft>
              <a:buNone/>
            </a:pPr>
            <a:r>
              <a:rPr b="1" lang="en-US" sz="1100">
                <a:solidFill>
                  <a:schemeClr val="dk1"/>
                </a:solidFill>
                <a:latin typeface="Calibri"/>
                <a:ea typeface="Calibri"/>
                <a:cs typeface="Calibri"/>
                <a:sym typeface="Calibri"/>
              </a:rPr>
              <a:t>6) Use the revision materials printed and shared with you. </a:t>
            </a:r>
            <a:r>
              <a:rPr lang="en-US" sz="1100">
                <a:solidFill>
                  <a:schemeClr val="dk1"/>
                </a:solidFill>
                <a:latin typeface="Calibri"/>
                <a:ea typeface="Calibri"/>
                <a:cs typeface="Calibri"/>
                <a:sym typeface="Calibri"/>
              </a:rPr>
              <a:t>Complete independent revision using the materials available to you. </a:t>
            </a:r>
            <a:endParaRPr sz="1100">
              <a:solidFill>
                <a:schemeClr val="dk1"/>
              </a:solidFill>
              <a:latin typeface="Calibri"/>
              <a:ea typeface="Calibri"/>
              <a:cs typeface="Calibri"/>
              <a:sym typeface="Calibri"/>
            </a:endParaRPr>
          </a:p>
          <a:p>
            <a:pPr indent="0" lvl="0" marL="0" marR="0" rtl="0" algn="just">
              <a:spcBef>
                <a:spcPts val="0"/>
              </a:spcBef>
              <a:spcAft>
                <a:spcPts val="0"/>
              </a:spcAft>
              <a:buNone/>
            </a:pPr>
            <a:r>
              <a:rPr b="1" lang="en-US" sz="1100">
                <a:solidFill>
                  <a:schemeClr val="dk1"/>
                </a:solidFill>
                <a:latin typeface="Calibri"/>
                <a:ea typeface="Calibri"/>
                <a:cs typeface="Calibri"/>
                <a:sym typeface="Calibri"/>
              </a:rPr>
              <a:t>7) Seneca</a:t>
            </a:r>
            <a:r>
              <a:rPr lang="en-US" sz="1100">
                <a:solidFill>
                  <a:schemeClr val="dk1"/>
                </a:solidFill>
                <a:latin typeface="Calibri"/>
                <a:ea typeface="Calibri"/>
                <a:cs typeface="Calibri"/>
                <a:sym typeface="Calibri"/>
              </a:rPr>
              <a:t> - Use seneca to revise topics you are not </a:t>
            </a:r>
            <a:r>
              <a:rPr lang="en-US" sz="1100">
                <a:solidFill>
                  <a:schemeClr val="dk1"/>
                </a:solidFill>
                <a:latin typeface="Calibri"/>
                <a:ea typeface="Calibri"/>
                <a:cs typeface="Calibri"/>
                <a:sym typeface="Calibri"/>
              </a:rPr>
              <a:t>confident</a:t>
            </a:r>
            <a:r>
              <a:rPr lang="en-US" sz="1100">
                <a:solidFill>
                  <a:schemeClr val="dk1"/>
                </a:solidFill>
                <a:latin typeface="Calibri"/>
                <a:ea typeface="Calibri"/>
                <a:cs typeface="Calibri"/>
                <a:sym typeface="Calibri"/>
              </a:rPr>
              <a:t> in. We are with the EDUQAS exam board.</a:t>
            </a:r>
            <a:endParaRPr sz="1100">
              <a:solidFill>
                <a:schemeClr val="dk1"/>
              </a:solidFill>
              <a:latin typeface="Calibri"/>
              <a:ea typeface="Calibri"/>
              <a:cs typeface="Calibri"/>
              <a:sym typeface="Calibri"/>
            </a:endParaRPr>
          </a:p>
          <a:p>
            <a:pPr indent="0" lvl="0" marL="0" marR="0" rtl="0" algn="just">
              <a:spcBef>
                <a:spcPts val="0"/>
              </a:spcBef>
              <a:spcAft>
                <a:spcPts val="0"/>
              </a:spcAft>
              <a:buNone/>
            </a:pPr>
            <a:r>
              <a:rPr b="1" lang="en-US" sz="1100">
                <a:solidFill>
                  <a:schemeClr val="dk1"/>
                </a:solidFill>
                <a:latin typeface="Calibri"/>
                <a:ea typeface="Calibri"/>
                <a:cs typeface="Calibri"/>
                <a:sym typeface="Calibri"/>
              </a:rPr>
              <a:t>7</a:t>
            </a:r>
            <a:r>
              <a:rPr b="1" lang="en-US" sz="1100">
                <a:solidFill>
                  <a:schemeClr val="dk1"/>
                </a:solidFill>
                <a:latin typeface="Calibri"/>
                <a:ea typeface="Calibri"/>
                <a:cs typeface="Calibri"/>
                <a:sym typeface="Calibri"/>
              </a:rPr>
              <a:t>) In the exam</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Read the question.</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Reread the question.</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Highlight key words.</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Look to see how many marks the question is worth and plan your time.</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Allow yourself time to think and structure your answer.</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Read and reread your answer.</a:t>
            </a:r>
            <a:endParaRPr sz="1100">
              <a:latin typeface="Calibri"/>
              <a:ea typeface="Calibri"/>
              <a:cs typeface="Calibri"/>
              <a:sym typeface="Calibri"/>
            </a:endParaRPr>
          </a:p>
          <a:p>
            <a:pPr indent="-122238" lvl="0" marL="128588" marR="0" rtl="0" algn="just">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Check spellings</a:t>
            </a:r>
            <a:endParaRPr sz="1100">
              <a:latin typeface="Calibri"/>
              <a:ea typeface="Calibri"/>
              <a:cs typeface="Calibri"/>
              <a:sym typeface="Calibri"/>
            </a:endParaRPr>
          </a:p>
        </p:txBody>
      </p:sp>
      <p:pic>
        <p:nvPicPr>
          <p:cNvPr id="433" name="Google Shape;433;p25"/>
          <p:cNvPicPr preferRelativeResize="0"/>
          <p:nvPr/>
        </p:nvPicPr>
        <p:blipFill rotWithShape="1">
          <a:blip r:embed="rId3">
            <a:alphaModFix/>
          </a:blip>
          <a:srcRect b="0" l="0" r="0" t="0"/>
          <a:stretch/>
        </p:blipFill>
        <p:spPr>
          <a:xfrm>
            <a:off x="6055721" y="6884175"/>
            <a:ext cx="487239" cy="574400"/>
          </a:xfrm>
          <a:prstGeom prst="rect">
            <a:avLst/>
          </a:prstGeom>
          <a:noFill/>
          <a:ln>
            <a:noFill/>
          </a:ln>
        </p:spPr>
      </p:pic>
      <p:pic>
        <p:nvPicPr>
          <p:cNvPr id="434" name="Google Shape;434;p25"/>
          <p:cNvPicPr preferRelativeResize="0"/>
          <p:nvPr/>
        </p:nvPicPr>
        <p:blipFill rotWithShape="1">
          <a:blip r:embed="rId4">
            <a:alphaModFix/>
          </a:blip>
          <a:srcRect b="0" l="0" r="0" t="0"/>
          <a:stretch/>
        </p:blipFill>
        <p:spPr>
          <a:xfrm>
            <a:off x="5965197" y="8340751"/>
            <a:ext cx="668275" cy="574397"/>
          </a:xfrm>
          <a:prstGeom prst="rect">
            <a:avLst/>
          </a:prstGeom>
          <a:noFill/>
          <a:ln>
            <a:noFill/>
          </a:ln>
        </p:spPr>
      </p:pic>
      <p:sp>
        <p:nvSpPr>
          <p:cNvPr id="435" name="Google Shape;435;p25"/>
          <p:cNvSpPr/>
          <p:nvPr/>
        </p:nvSpPr>
        <p:spPr>
          <a:xfrm>
            <a:off x="12931102" y="7777405"/>
            <a:ext cx="314831" cy="27699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US" sz="1350">
                <a:solidFill>
                  <a:schemeClr val="dk1"/>
                </a:solidFill>
                <a:latin typeface="Calibri"/>
                <a:ea typeface="Calibri"/>
                <a:cs typeface="Calibri"/>
                <a:sym typeface="Calibri"/>
              </a:rPr>
              <a:t>27</a:t>
            </a:r>
            <a:endParaRPr/>
          </a:p>
        </p:txBody>
      </p:sp>
      <p:sp>
        <p:nvSpPr>
          <p:cNvPr id="436" name="Google Shape;436;p25"/>
          <p:cNvSpPr/>
          <p:nvPr/>
        </p:nvSpPr>
        <p:spPr>
          <a:xfrm>
            <a:off x="-1" y="78452"/>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437" name="Google Shape;437;p25"/>
          <p:cNvSpPr/>
          <p:nvPr/>
        </p:nvSpPr>
        <p:spPr>
          <a:xfrm>
            <a:off x="-1" y="633464"/>
            <a:ext cx="6194709"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00B050"/>
                </a:solidFill>
                <a:latin typeface="Calibri"/>
                <a:ea typeface="Calibri"/>
                <a:cs typeface="Calibri"/>
                <a:sym typeface="Calibri"/>
              </a:rPr>
              <a:t>Food Preparation and Nutrition</a:t>
            </a:r>
            <a:endParaRPr/>
          </a:p>
        </p:txBody>
      </p:sp>
      <p:sp>
        <p:nvSpPr>
          <p:cNvPr id="438" name="Google Shape;438;p25"/>
          <p:cNvSpPr txBox="1"/>
          <p:nvPr/>
        </p:nvSpPr>
        <p:spPr>
          <a:xfrm>
            <a:off x="9728" y="1249330"/>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439" name="Google Shape;439;p25"/>
          <p:cNvGraphicFramePr/>
          <p:nvPr/>
        </p:nvGraphicFramePr>
        <p:xfrm>
          <a:off x="119529" y="1618662"/>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spcBef>
                          <a:spcPts val="0"/>
                        </a:spcBef>
                        <a:spcAft>
                          <a:spcPts val="0"/>
                        </a:spcAft>
                        <a:buNone/>
                      </a:pPr>
                      <a:r>
                        <a:rPr lang="en-US" sz="1200">
                          <a:solidFill>
                            <a:schemeClr val="dk1"/>
                          </a:solidFill>
                        </a:rPr>
                        <a:t>NEA 1</a:t>
                      </a:r>
                      <a:endParaRPr sz="1200"/>
                    </a:p>
                    <a:p>
                      <a:pPr indent="0" lvl="0" marL="0" marR="0" rtl="0" algn="ctr">
                        <a:spcBef>
                          <a:spcPts val="0"/>
                        </a:spcBef>
                        <a:spcAft>
                          <a:spcPts val="0"/>
                        </a:spcAft>
                        <a:buNone/>
                      </a:pPr>
                      <a:r>
                        <a:rPr lang="en-US" sz="1200">
                          <a:solidFill>
                            <a:schemeClr val="dk1"/>
                          </a:solidFill>
                        </a:rPr>
                        <a:t>Food Investigation Assessment</a:t>
                      </a:r>
                      <a:endParaRPr sz="1200"/>
                    </a:p>
                  </a:txBody>
                  <a:tcPr marT="34300" marB="34300" marR="68575" marL="68575"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200"/>
                        <a:t>Assessed by teacher. Submitted 5th May.</a:t>
                      </a:r>
                      <a:endParaRPr b="1" sz="1200">
                        <a:solidFill>
                          <a:schemeClr val="dk1"/>
                        </a:solidFill>
                        <a:latin typeface="Calibri"/>
                        <a:ea typeface="Calibri"/>
                        <a:cs typeface="Calibri"/>
                        <a:sym typeface="Calibri"/>
                      </a:endParaRPr>
                    </a:p>
                  </a:txBody>
                  <a:tcPr marT="34300" marB="34300" marR="68575" marL="68575"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00"/>
                    </a:solidFill>
                  </a:tcPr>
                </a:tc>
                <a:tc>
                  <a:txBody>
                    <a:bodyPr/>
                    <a:lstStyle/>
                    <a:p>
                      <a:pPr indent="0" lvl="0" marL="0" marR="0" rtl="0" algn="ctr">
                        <a:lnSpc>
                          <a:spcPct val="100000"/>
                        </a:lnSpc>
                        <a:spcBef>
                          <a:spcPts val="0"/>
                        </a:spcBef>
                        <a:spcAft>
                          <a:spcPts val="0"/>
                        </a:spcAft>
                        <a:buClr>
                          <a:schemeClr val="dk1"/>
                        </a:buClr>
                        <a:buSzPts val="1350"/>
                        <a:buFont typeface="Arial"/>
                        <a:buNone/>
                      </a:pPr>
                      <a:r>
                        <a:rPr lang="en-US" sz="1200">
                          <a:solidFill>
                            <a:schemeClr val="dk1"/>
                          </a:solidFill>
                        </a:rPr>
                        <a:t>15% of GCSE [30 marks]</a:t>
                      </a:r>
                      <a:endParaRPr sz="1200"/>
                    </a:p>
                    <a:p>
                      <a:pPr indent="0" lvl="0" marL="0" marR="0" rtl="0" algn="ctr">
                        <a:lnSpc>
                          <a:spcPct val="100000"/>
                        </a:lnSpc>
                        <a:spcBef>
                          <a:spcPts val="0"/>
                        </a:spcBef>
                        <a:spcAft>
                          <a:spcPts val="0"/>
                        </a:spcAft>
                        <a:buClr>
                          <a:schemeClr val="dk1"/>
                        </a:buClr>
                        <a:buSzPts val="1350"/>
                        <a:buFont typeface="Arial"/>
                        <a:buNone/>
                      </a:pPr>
                      <a:r>
                        <a:rPr lang="en-US" sz="1200"/>
                        <a:t>A scientific food investigation which will assess the learner's knowledge, skills and understanding in relation to scientific principles underlying the preparation and cooking of food.</a:t>
                      </a:r>
                      <a:endParaRPr sz="1200">
                        <a:solidFill>
                          <a:schemeClr val="dk1"/>
                        </a:solidFill>
                      </a:endParaRPr>
                    </a:p>
                    <a:p>
                      <a:pPr indent="0" lvl="0" marL="0" marR="0" rtl="0" algn="ctr">
                        <a:lnSpc>
                          <a:spcPct val="100000"/>
                        </a:lnSpc>
                        <a:spcBef>
                          <a:spcPts val="0"/>
                        </a:spcBef>
                        <a:spcAft>
                          <a:spcPts val="0"/>
                        </a:spcAft>
                        <a:buClr>
                          <a:schemeClr val="dk1"/>
                        </a:buClr>
                        <a:buSzPts val="1350"/>
                        <a:buFont typeface="Arial"/>
                        <a:buNone/>
                      </a:pPr>
                      <a:r>
                        <a:rPr lang="en-US" sz="1200">
                          <a:solidFill>
                            <a:schemeClr val="dk1"/>
                          </a:solidFill>
                        </a:rPr>
                        <a:t>8 hours </a:t>
                      </a:r>
                      <a:endParaRPr sz="1200">
                        <a:solidFill>
                          <a:schemeClr val="dk1"/>
                        </a:solidFill>
                      </a:endParaRPr>
                    </a:p>
                  </a:txBody>
                  <a:tcPr marT="34300" marB="34300" marR="68575" marL="68575"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spcBef>
                          <a:spcPts val="0"/>
                        </a:spcBef>
                        <a:spcAft>
                          <a:spcPts val="0"/>
                        </a:spcAft>
                        <a:buNone/>
                      </a:pPr>
                      <a:r>
                        <a:rPr lang="en-US" sz="1200">
                          <a:solidFill>
                            <a:schemeClr val="dk1"/>
                          </a:solidFill>
                        </a:rPr>
                        <a:t>NEA</a:t>
                      </a:r>
                      <a:r>
                        <a:rPr lang="en-US" sz="1200">
                          <a:solidFill>
                            <a:schemeClr val="dk1"/>
                          </a:solidFill>
                        </a:rPr>
                        <a:t> 2</a:t>
                      </a:r>
                      <a:endParaRPr sz="1200"/>
                    </a:p>
                    <a:p>
                      <a:pPr indent="0" lvl="0" marL="0" marR="0" rtl="0" algn="ctr">
                        <a:spcBef>
                          <a:spcPts val="0"/>
                        </a:spcBef>
                        <a:spcAft>
                          <a:spcPts val="0"/>
                        </a:spcAft>
                        <a:buNone/>
                      </a:pPr>
                      <a:r>
                        <a:rPr lang="en-US" sz="1200">
                          <a:solidFill>
                            <a:schemeClr val="dk1"/>
                          </a:solidFill>
                        </a:rPr>
                        <a:t>Food preparation assessment</a:t>
                      </a:r>
                      <a:endParaRPr sz="1200">
                        <a:solidFill>
                          <a:schemeClr val="dk1"/>
                        </a:solidFill>
                      </a:endParaRPr>
                    </a:p>
                  </a:txBody>
                  <a:tcPr marT="34300" marB="34300" marR="68575" marL="68575"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Font typeface="Arial"/>
                        <a:buNone/>
                      </a:pPr>
                      <a:r>
                        <a:rPr b="1" lang="en-US" sz="1200"/>
                        <a:t>Assessed by teacher. Submitted 5th May.</a:t>
                      </a:r>
                      <a:endParaRPr b="1" sz="1200">
                        <a:solidFill>
                          <a:schemeClr val="dk1"/>
                        </a:solidFill>
                        <a:latin typeface="Calibri"/>
                        <a:ea typeface="Calibri"/>
                        <a:cs typeface="Calibri"/>
                        <a:sym typeface="Calibri"/>
                      </a:endParaRPr>
                    </a:p>
                  </a:txBody>
                  <a:tcPr marT="34300" marB="34300" marR="68575" marL="68575"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00"/>
                    </a:solidFill>
                  </a:tcPr>
                </a:tc>
                <a:tc>
                  <a:txBody>
                    <a:bodyPr/>
                    <a:lstStyle/>
                    <a:p>
                      <a:pPr indent="0" lvl="0" marL="0" marR="0" rtl="0" algn="ctr">
                        <a:lnSpc>
                          <a:spcPct val="100000"/>
                        </a:lnSpc>
                        <a:spcBef>
                          <a:spcPts val="0"/>
                        </a:spcBef>
                        <a:spcAft>
                          <a:spcPts val="0"/>
                        </a:spcAft>
                        <a:buClr>
                          <a:schemeClr val="dk1"/>
                        </a:buClr>
                        <a:buSzPts val="1350"/>
                        <a:buFont typeface="Arial"/>
                        <a:buNone/>
                      </a:pPr>
                      <a:r>
                        <a:rPr lang="en-US" sz="1200">
                          <a:solidFill>
                            <a:schemeClr val="dk1"/>
                          </a:solidFill>
                          <a:latin typeface="Calibri"/>
                          <a:ea typeface="Calibri"/>
                          <a:cs typeface="Calibri"/>
                          <a:sym typeface="Calibri"/>
                        </a:rPr>
                        <a:t>35% of GCSE [70 marks]</a:t>
                      </a:r>
                      <a:endParaRPr sz="1200"/>
                    </a:p>
                    <a:p>
                      <a:pPr indent="0" lvl="0" marL="0" marR="0" rtl="0" algn="ctr">
                        <a:lnSpc>
                          <a:spcPct val="100000"/>
                        </a:lnSpc>
                        <a:spcBef>
                          <a:spcPts val="0"/>
                        </a:spcBef>
                        <a:spcAft>
                          <a:spcPts val="0"/>
                        </a:spcAft>
                        <a:buClr>
                          <a:schemeClr val="dk1"/>
                        </a:buClr>
                        <a:buSzPts val="1350"/>
                        <a:buFont typeface="Arial"/>
                        <a:buNone/>
                      </a:pPr>
                      <a:r>
                        <a:rPr lang="en-US" sz="1200"/>
                        <a:t>Prepare, cook and present a menu which assesses the learner’s knowledge, skills and understanding in relation to the planning, preparation, cooking and presentation of food. </a:t>
                      </a:r>
                      <a:endParaRPr sz="1200"/>
                    </a:p>
                    <a:p>
                      <a:pPr indent="0" lvl="0" marL="0" marR="0" rtl="0" algn="ctr">
                        <a:lnSpc>
                          <a:spcPct val="100000"/>
                        </a:lnSpc>
                        <a:spcBef>
                          <a:spcPts val="0"/>
                        </a:spcBef>
                        <a:spcAft>
                          <a:spcPts val="0"/>
                        </a:spcAft>
                        <a:buClr>
                          <a:schemeClr val="dk1"/>
                        </a:buClr>
                        <a:buSzPts val="1350"/>
                        <a:buFont typeface="Arial"/>
                        <a:buNone/>
                      </a:pPr>
                      <a:r>
                        <a:rPr lang="en-US" sz="1200">
                          <a:solidFill>
                            <a:schemeClr val="dk1"/>
                          </a:solidFill>
                          <a:latin typeface="Calibri"/>
                          <a:ea typeface="Calibri"/>
                          <a:cs typeface="Calibri"/>
                          <a:sym typeface="Calibri"/>
                        </a:rPr>
                        <a:t>12 hours including a 3 hour practical examination</a:t>
                      </a:r>
                      <a:endParaRPr sz="1200">
                        <a:solidFill>
                          <a:schemeClr val="dk1"/>
                        </a:solidFill>
                        <a:latin typeface="Calibri"/>
                        <a:ea typeface="Calibri"/>
                        <a:cs typeface="Calibri"/>
                        <a:sym typeface="Calibri"/>
                      </a:endParaRPr>
                    </a:p>
                  </a:txBody>
                  <a:tcPr marT="34300" marB="34300" marR="68575" marL="68575"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spcBef>
                          <a:spcPts val="0"/>
                        </a:spcBef>
                        <a:spcAft>
                          <a:spcPts val="0"/>
                        </a:spcAft>
                        <a:buNone/>
                      </a:pPr>
                      <a:r>
                        <a:rPr lang="en-US" sz="1200">
                          <a:solidFill>
                            <a:schemeClr val="dk1"/>
                          </a:solidFill>
                        </a:rPr>
                        <a:t>Written examination</a:t>
                      </a:r>
                      <a:endParaRPr sz="1200"/>
                    </a:p>
                  </a:txBody>
                  <a:tcPr marT="34300" marB="34300" marR="68575" marL="68575"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200"/>
                        <a:t>20th June 23</a:t>
                      </a:r>
                      <a:endParaRPr b="1" sz="1200">
                        <a:solidFill>
                          <a:schemeClr val="dk1"/>
                        </a:solidFill>
                      </a:endParaRPr>
                    </a:p>
                  </a:txBody>
                  <a:tcPr marT="34300" marB="34300" marR="68575" marL="68575"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Arial"/>
                        <a:buNone/>
                      </a:pPr>
                      <a:r>
                        <a:rPr lang="en-US" sz="1200">
                          <a:solidFill>
                            <a:schemeClr val="dk1"/>
                          </a:solidFill>
                          <a:latin typeface="Calibri"/>
                          <a:ea typeface="Calibri"/>
                          <a:cs typeface="Calibri"/>
                          <a:sym typeface="Calibri"/>
                        </a:rPr>
                        <a:t>50% of GCSE [100 marks]</a:t>
                      </a:r>
                      <a:endParaRPr sz="1200"/>
                    </a:p>
                  </a:txBody>
                  <a:tcPr marT="34300" marB="34300" marR="68575" marL="68575"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pic>
        <p:nvPicPr>
          <p:cNvPr id="440" name="Google Shape;440;p25"/>
          <p:cNvPicPr preferRelativeResize="0"/>
          <p:nvPr/>
        </p:nvPicPr>
        <p:blipFill rotWithShape="1">
          <a:blip r:embed="rId5">
            <a:alphaModFix/>
          </a:blip>
          <a:srcRect b="0" l="0" r="0" t="0"/>
          <a:stretch/>
        </p:blipFill>
        <p:spPr>
          <a:xfrm>
            <a:off x="6110829" y="164607"/>
            <a:ext cx="668273" cy="76908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26"/>
          <p:cNvSpPr/>
          <p:nvPr/>
        </p:nvSpPr>
        <p:spPr>
          <a:xfrm>
            <a:off x="-1" y="78452"/>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446" name="Google Shape;446;p26"/>
          <p:cNvSpPr/>
          <p:nvPr/>
        </p:nvSpPr>
        <p:spPr>
          <a:xfrm>
            <a:off x="-3671" y="481432"/>
            <a:ext cx="6009466"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Design + Technology</a:t>
            </a:r>
            <a:endParaRPr/>
          </a:p>
        </p:txBody>
      </p:sp>
      <p:sp>
        <p:nvSpPr>
          <p:cNvPr id="447" name="Google Shape;447;p26"/>
          <p:cNvSpPr txBox="1"/>
          <p:nvPr/>
        </p:nvSpPr>
        <p:spPr>
          <a:xfrm>
            <a:off x="9728" y="1321762"/>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448" name="Google Shape;448;p26"/>
          <p:cNvGraphicFramePr/>
          <p:nvPr/>
        </p:nvGraphicFramePr>
        <p:xfrm>
          <a:off x="95279" y="1691090"/>
          <a:ext cx="3000000" cy="3000000"/>
        </p:xfrm>
        <a:graphic>
          <a:graphicData uri="http://schemas.openxmlformats.org/drawingml/2006/table">
            <a:tbl>
              <a:tblPr bandRow="1" firstRow="1">
                <a:noFill/>
                <a:tableStyleId>{F2CF11A8-FC61-48DB-BD23-94D07A15B7C0}</a:tableStyleId>
              </a:tblPr>
              <a:tblGrid>
                <a:gridCol w="1704875"/>
                <a:gridCol w="948500"/>
                <a:gridCol w="3958650"/>
              </a:tblGrid>
              <a:tr h="3785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spcBef>
                          <a:spcPts val="0"/>
                        </a:spcBef>
                        <a:spcAft>
                          <a:spcPts val="0"/>
                        </a:spcAft>
                        <a:buNone/>
                      </a:pPr>
                      <a:r>
                        <a:rPr lang="en-US" sz="1350">
                          <a:solidFill>
                            <a:schemeClr val="dk1"/>
                          </a:solidFill>
                        </a:rPr>
                        <a:t>NEA</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1350"/>
                        <a:buFont typeface="Calibri"/>
                        <a:buNone/>
                      </a:pPr>
                      <a:r>
                        <a:rPr b="1" lang="en-US" sz="1250"/>
                        <a:t>21st April 23</a:t>
                      </a:r>
                      <a:endParaRPr b="1" sz="1250">
                        <a:solidFill>
                          <a:schemeClr val="dk1"/>
                        </a:solidFill>
                      </a:endParaRPr>
                    </a:p>
                    <a:p>
                      <a:pPr indent="0" lvl="0" marL="0" marR="0" rtl="0" algn="ctr">
                        <a:lnSpc>
                          <a:spcPct val="100000"/>
                        </a:lnSpc>
                        <a:spcBef>
                          <a:spcPts val="0"/>
                        </a:spcBef>
                        <a:spcAft>
                          <a:spcPts val="0"/>
                        </a:spcAft>
                        <a:buClr>
                          <a:schemeClr val="dk1"/>
                        </a:buClr>
                        <a:buSzPts val="1350"/>
                        <a:buFont typeface="Calibri"/>
                        <a:buNone/>
                      </a:pPr>
                      <a:r>
                        <a:t/>
                      </a:r>
                      <a:endParaRPr b="1"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00"/>
                    </a:solidFill>
                  </a:tcPr>
                </a:tc>
                <a:tc>
                  <a:txBody>
                    <a:bodyPr/>
                    <a:lstStyle/>
                    <a:p>
                      <a:pPr indent="-285750" lvl="0" marL="285750" marR="0" rtl="0" algn="l">
                        <a:spcBef>
                          <a:spcPts val="0"/>
                        </a:spcBef>
                        <a:spcAft>
                          <a:spcPts val="0"/>
                        </a:spcAft>
                        <a:buClr>
                          <a:schemeClr val="dk1"/>
                        </a:buClr>
                        <a:buSzPts val="1350"/>
                        <a:buFont typeface="Arial"/>
                        <a:buChar char="•"/>
                      </a:pPr>
                      <a:r>
                        <a:rPr lang="en-US" sz="1350">
                          <a:solidFill>
                            <a:schemeClr val="dk1"/>
                          </a:solidFill>
                          <a:latin typeface="Calibri"/>
                          <a:ea typeface="Calibri"/>
                          <a:cs typeface="Calibri"/>
                          <a:sym typeface="Calibri"/>
                        </a:rPr>
                        <a:t>50%</a:t>
                      </a:r>
                      <a:r>
                        <a:rPr lang="en-US" sz="1350">
                          <a:solidFill>
                            <a:schemeClr val="dk1"/>
                          </a:solidFill>
                          <a:latin typeface="Calibri"/>
                          <a:ea typeface="Calibri"/>
                          <a:cs typeface="Calibri"/>
                          <a:sym typeface="Calibri"/>
                        </a:rPr>
                        <a:t> of final GCSE grade </a:t>
                      </a:r>
                      <a:endParaRPr sz="135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lnSpc>
                          <a:spcPct val="100000"/>
                        </a:lnSpc>
                        <a:spcBef>
                          <a:spcPts val="0"/>
                        </a:spcBef>
                        <a:spcAft>
                          <a:spcPts val="0"/>
                        </a:spcAft>
                        <a:buClr>
                          <a:schemeClr val="dk1"/>
                        </a:buClr>
                        <a:buSzPts val="1350"/>
                        <a:buFont typeface="Calibri"/>
                        <a:buNone/>
                      </a:pPr>
                      <a:r>
                        <a:rPr lang="en-US" sz="1350">
                          <a:solidFill>
                            <a:schemeClr val="dk1"/>
                          </a:solidFill>
                        </a:rPr>
                        <a:t>Written paper</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Clr>
                          <a:schemeClr val="dk1"/>
                        </a:buClr>
                        <a:buSzPts val="1400"/>
                        <a:buFont typeface="Calibri"/>
                        <a:buNone/>
                      </a:pPr>
                      <a:r>
                        <a:rPr b="1" lang="en-US" sz="1100"/>
                        <a:t>June 19th 23</a:t>
                      </a:r>
                      <a:endParaRPr b="1" sz="110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285750" lvl="0" marL="285750" marR="0" rtl="0" algn="l">
                        <a:spcBef>
                          <a:spcPts val="0"/>
                        </a:spcBef>
                        <a:spcAft>
                          <a:spcPts val="0"/>
                        </a:spcAft>
                        <a:buClr>
                          <a:schemeClr val="dk1"/>
                        </a:buClr>
                        <a:buSzPts val="1350"/>
                        <a:buFont typeface="Arial"/>
                        <a:buChar char="•"/>
                      </a:pPr>
                      <a:r>
                        <a:rPr lang="en-US" sz="1350">
                          <a:solidFill>
                            <a:schemeClr val="dk1"/>
                          </a:solidFill>
                          <a:latin typeface="Calibri"/>
                          <a:ea typeface="Calibri"/>
                          <a:cs typeface="Calibri"/>
                          <a:sym typeface="Calibri"/>
                        </a:rPr>
                        <a:t>2</a:t>
                      </a:r>
                      <a:r>
                        <a:rPr lang="en-US" sz="1350">
                          <a:solidFill>
                            <a:schemeClr val="dk1"/>
                          </a:solidFill>
                          <a:latin typeface="Calibri"/>
                          <a:ea typeface="Calibri"/>
                          <a:cs typeface="Calibri"/>
                          <a:sym typeface="Calibri"/>
                        </a:rPr>
                        <a:t> hour written exam paper</a:t>
                      </a:r>
                      <a:endParaRPr/>
                    </a:p>
                    <a:p>
                      <a:pPr indent="-285750" lvl="0" marL="285750" marR="0" rtl="0" algn="l">
                        <a:spcBef>
                          <a:spcPts val="0"/>
                        </a:spcBef>
                        <a:spcAft>
                          <a:spcPts val="0"/>
                        </a:spcAft>
                        <a:buClr>
                          <a:schemeClr val="dk1"/>
                        </a:buClr>
                        <a:buSzPts val="1350"/>
                        <a:buFont typeface="Arial"/>
                        <a:buChar char="•"/>
                      </a:pPr>
                      <a:r>
                        <a:rPr lang="en-US" sz="1350">
                          <a:solidFill>
                            <a:schemeClr val="dk1"/>
                          </a:solidFill>
                          <a:latin typeface="Calibri"/>
                          <a:ea typeface="Calibri"/>
                          <a:cs typeface="Calibri"/>
                          <a:sym typeface="Calibri"/>
                        </a:rPr>
                        <a:t>50% of final GCSE grade</a:t>
                      </a:r>
                      <a:endParaRPr sz="135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449" name="Google Shape;449;p26"/>
          <p:cNvSpPr txBox="1"/>
          <p:nvPr/>
        </p:nvSpPr>
        <p:spPr>
          <a:xfrm>
            <a:off x="9725" y="3250775"/>
            <a:ext cx="3255000" cy="5079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500" u="sng">
                <a:solidFill>
                  <a:schemeClr val="dk1"/>
                </a:solidFill>
                <a:latin typeface="Calibri"/>
                <a:ea typeface="Calibri"/>
                <a:cs typeface="Calibri"/>
                <a:sym typeface="Calibri"/>
              </a:rPr>
              <a:t>Design and Technology’s Top Revision Tips</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1) Exam questions</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 Eduqas website to access information resources (link below).</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 Google Classroom to access past exam questions for units of work covered</a:t>
            </a:r>
            <a:endParaRPr/>
          </a:p>
          <a:p>
            <a:pPr indent="-342900" lvl="0" marL="34290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different coloured pens to mark your work and add additional information.</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2) Websites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GCSE bitesize</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https://resource.download.wjec.co.uk/vtc/2016-17/16-17_1-4/website/index.html</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u="sng">
                <a:solidFill>
                  <a:schemeClr val="dk1"/>
                </a:solidFill>
                <a:latin typeface="Calibri"/>
                <a:ea typeface="Calibri"/>
                <a:cs typeface="Calibri"/>
                <a:sym typeface="Calibri"/>
                <a:hlinkClick r:id="rId3">
                  <a:extLst>
                    <a:ext uri="{A12FA001-AC4F-418D-AE19-62706E023703}">
                      <ahyp:hlinkClr val="tx"/>
                    </a:ext>
                  </a:extLst>
                </a:hlinkClick>
              </a:rPr>
              <a:t>www.technologystudent.com/</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u="sng">
                <a:solidFill>
                  <a:schemeClr val="dk1"/>
                </a:solidFill>
                <a:latin typeface="Calibri"/>
                <a:ea typeface="Calibri"/>
                <a:cs typeface="Calibri"/>
                <a:sym typeface="Calibri"/>
                <a:hlinkClick r:id="rId4">
                  <a:extLst>
                    <a:ext uri="{A12FA001-AC4F-418D-AE19-62706E023703}">
                      <ahyp:hlinkClr val="tx"/>
                    </a:ext>
                  </a:extLst>
                </a:hlinkClick>
              </a:rPr>
              <a:t>http://www.design-technology.info/</a:t>
            </a:r>
            <a:endParaRPr sz="1200">
              <a:solidFill>
                <a:schemeClr val="dk1"/>
              </a:solidFill>
              <a:latin typeface="Calibri"/>
              <a:ea typeface="Calibri"/>
              <a:cs typeface="Calibri"/>
              <a:sym typeface="Calibri"/>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3) Reacting to Feedback</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Go through your class book and </a:t>
            </a:r>
            <a:r>
              <a:rPr b="1" lang="en-US" sz="1200">
                <a:solidFill>
                  <a:schemeClr val="dk1"/>
                </a:solidFill>
                <a:latin typeface="Calibri"/>
                <a:ea typeface="Calibri"/>
                <a:cs typeface="Calibri"/>
                <a:sym typeface="Calibri"/>
              </a:rPr>
              <a:t>react to the feedback</a:t>
            </a:r>
            <a:r>
              <a:rPr lang="en-US" sz="1200">
                <a:solidFill>
                  <a:schemeClr val="dk1"/>
                </a:solidFill>
                <a:latin typeface="Calibri"/>
                <a:ea typeface="Calibri"/>
                <a:cs typeface="Calibri"/>
                <a:sym typeface="Calibri"/>
              </a:rPr>
              <a:t> that you received from your teacher.</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Attempt </a:t>
            </a:r>
            <a:r>
              <a:rPr b="1" lang="en-US" sz="1200">
                <a:solidFill>
                  <a:schemeClr val="dk1"/>
                </a:solidFill>
                <a:latin typeface="Calibri"/>
                <a:ea typeface="Calibri"/>
                <a:cs typeface="Calibri"/>
                <a:sym typeface="Calibri"/>
              </a:rPr>
              <a:t>exam questions </a:t>
            </a:r>
            <a:r>
              <a:rPr lang="en-US" sz="1200">
                <a:solidFill>
                  <a:schemeClr val="dk1"/>
                </a:solidFill>
                <a:latin typeface="Calibri"/>
                <a:ea typeface="Calibri"/>
                <a:cs typeface="Calibri"/>
                <a:sym typeface="Calibri"/>
              </a:rPr>
              <a:t>again where you have not received full marks.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Plan exam questions using the </a:t>
            </a:r>
            <a:r>
              <a:rPr b="1" lang="en-US" sz="1200">
                <a:solidFill>
                  <a:schemeClr val="dk1"/>
                </a:solidFill>
                <a:latin typeface="Calibri"/>
                <a:ea typeface="Calibri"/>
                <a:cs typeface="Calibri"/>
                <a:sym typeface="Calibri"/>
              </a:rPr>
              <a:t>Point-Evidence-Connective-Explain</a:t>
            </a:r>
            <a:r>
              <a:rPr lang="en-US" sz="1200">
                <a:solidFill>
                  <a:schemeClr val="dk1"/>
                </a:solidFill>
                <a:latin typeface="Calibri"/>
                <a:ea typeface="Calibri"/>
                <a:cs typeface="Calibri"/>
                <a:sym typeface="Calibri"/>
              </a:rPr>
              <a:t> structure.</a:t>
            </a:r>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50" name="Google Shape;450;p26"/>
          <p:cNvSpPr txBox="1"/>
          <p:nvPr/>
        </p:nvSpPr>
        <p:spPr>
          <a:xfrm>
            <a:off x="3205400" y="3250775"/>
            <a:ext cx="3501900" cy="5756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4) Units of work ( core knowledge and in depth knowledge) </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Follow the revision schedule set by your teacher.</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Read through all of your core knowledge information in your books.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the DT knowledge planners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Make a set of detailed revision cards for each of the core knowledge headings.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Produce revision cards for In depth knowledge areas ( TIMBERS  and POLYMERS)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Use information resources on the Google Classroom and recorded looms.</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5) Look at products around you and analyse</a:t>
            </a:r>
            <a:endParaRPr b="1" sz="14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What materials are they made of?</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How are they made?</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Who have they been designed for?</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How could they be improved.</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What is the environmental impact of the product?</a:t>
            </a:r>
            <a:endParaRPr/>
          </a:p>
          <a:p>
            <a:pPr indent="-209550" lvl="0" marL="2857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6) In the exam</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Read the questions in the exam paper.</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Reread the question.</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Highlight key words.</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Look to see how many marks the question is worth and plan your time.</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Allow yourself time to think and structure your answer.</a:t>
            </a:r>
            <a:endParaRPr/>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Read and reread your answer.</a:t>
            </a:r>
            <a:endParaRPr/>
          </a:p>
        </p:txBody>
      </p:sp>
      <p:pic>
        <p:nvPicPr>
          <p:cNvPr id="451" name="Google Shape;451;p26"/>
          <p:cNvPicPr preferRelativeResize="0"/>
          <p:nvPr/>
        </p:nvPicPr>
        <p:blipFill rotWithShape="1">
          <a:blip r:embed="rId5">
            <a:alphaModFix/>
          </a:blip>
          <a:srcRect b="0" l="0" r="0" t="0"/>
          <a:stretch/>
        </p:blipFill>
        <p:spPr>
          <a:xfrm>
            <a:off x="6139807" y="7471194"/>
            <a:ext cx="490476" cy="421566"/>
          </a:xfrm>
          <a:prstGeom prst="rect">
            <a:avLst/>
          </a:prstGeom>
          <a:noFill/>
          <a:ln>
            <a:noFill/>
          </a:ln>
        </p:spPr>
      </p:pic>
      <p:pic>
        <p:nvPicPr>
          <p:cNvPr id="452" name="Google Shape;452;p26"/>
          <p:cNvPicPr preferRelativeResize="0"/>
          <p:nvPr/>
        </p:nvPicPr>
        <p:blipFill rotWithShape="1">
          <a:blip r:embed="rId6">
            <a:alphaModFix/>
          </a:blip>
          <a:srcRect b="0" l="0" r="0" t="0"/>
          <a:stretch/>
        </p:blipFill>
        <p:spPr>
          <a:xfrm>
            <a:off x="6005795" y="162066"/>
            <a:ext cx="758482" cy="100232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27"/>
          <p:cNvSpPr/>
          <p:nvPr/>
        </p:nvSpPr>
        <p:spPr>
          <a:xfrm>
            <a:off x="0" y="0"/>
            <a:ext cx="5409900" cy="58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458" name="Google Shape;458;p27"/>
          <p:cNvSpPr/>
          <p:nvPr/>
        </p:nvSpPr>
        <p:spPr>
          <a:xfrm>
            <a:off x="1128150" y="382368"/>
            <a:ext cx="1898400" cy="923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rgbClr val="00B050"/>
                </a:solidFill>
                <a:latin typeface="Calibri"/>
                <a:ea typeface="Calibri"/>
                <a:cs typeface="Calibri"/>
                <a:sym typeface="Calibri"/>
              </a:rPr>
              <a:t>Music</a:t>
            </a:r>
            <a:endParaRPr b="1" sz="5400" cap="none">
              <a:solidFill>
                <a:srgbClr val="00B050"/>
              </a:solidFill>
              <a:latin typeface="Calibri"/>
              <a:ea typeface="Calibri"/>
              <a:cs typeface="Calibri"/>
              <a:sym typeface="Calibri"/>
            </a:endParaRPr>
          </a:p>
        </p:txBody>
      </p:sp>
      <p:sp>
        <p:nvSpPr>
          <p:cNvPr id="459" name="Google Shape;459;p27"/>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sp>
        <p:nvSpPr>
          <p:cNvPr id="460" name="Google Shape;460;p27"/>
          <p:cNvSpPr txBox="1"/>
          <p:nvPr/>
        </p:nvSpPr>
        <p:spPr>
          <a:xfrm>
            <a:off x="53421" y="4857929"/>
            <a:ext cx="3395100" cy="4067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Music’s Top Revision Tips</a:t>
            </a:r>
            <a:endParaRPr b="1"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00">
              <a:solidFill>
                <a:schemeClr val="dk1"/>
              </a:solidFill>
              <a:latin typeface="Calibri"/>
              <a:ea typeface="Calibri"/>
              <a:cs typeface="Calibri"/>
              <a:sym typeface="Calibri"/>
            </a:endParaRPr>
          </a:p>
          <a:p>
            <a:pPr indent="0" lvl="0" marL="0" rtl="0" algn="l">
              <a:spcBef>
                <a:spcPts val="0"/>
              </a:spcBef>
              <a:spcAft>
                <a:spcPts val="0"/>
              </a:spcAft>
              <a:buNone/>
            </a:pPr>
            <a:r>
              <a:rPr b="1" lang="en-US">
                <a:solidFill>
                  <a:schemeClr val="dk1"/>
                </a:solidFill>
                <a:latin typeface="Calibri"/>
                <a:ea typeface="Calibri"/>
                <a:cs typeface="Calibri"/>
                <a:sym typeface="Calibri"/>
              </a:rPr>
              <a:t>Revise these areas in the following ways:</a:t>
            </a:r>
            <a:endParaRPr b="1">
              <a:solidFill>
                <a:schemeClr val="dk1"/>
              </a:solidFill>
              <a:latin typeface="Calibri"/>
              <a:ea typeface="Calibri"/>
              <a:cs typeface="Calibri"/>
              <a:sym typeface="Calibri"/>
            </a:endParaRPr>
          </a:p>
          <a:p>
            <a:pPr indent="-336550" lvl="0" marL="342900" rtl="0" algn="l">
              <a:spcBef>
                <a:spcPts val="0"/>
              </a:spcBef>
              <a:spcAft>
                <a:spcPts val="0"/>
              </a:spcAft>
              <a:buClr>
                <a:schemeClr val="dk1"/>
              </a:buClr>
              <a:buSzPts val="1100"/>
              <a:buChar char="•"/>
            </a:pPr>
            <a:r>
              <a:rPr lang="en-US" sz="1100">
                <a:solidFill>
                  <a:schemeClr val="dk1"/>
                </a:solidFill>
                <a:latin typeface="Calibri"/>
                <a:ea typeface="Calibri"/>
                <a:cs typeface="Calibri"/>
                <a:sym typeface="Calibri"/>
              </a:rPr>
              <a:t>Elements (MAD T-SHIRT)</a:t>
            </a:r>
            <a:endParaRPr sz="1100">
              <a:solidFill>
                <a:schemeClr val="dk1"/>
              </a:solidFill>
              <a:latin typeface="Calibri"/>
              <a:ea typeface="Calibri"/>
              <a:cs typeface="Calibri"/>
              <a:sym typeface="Calibri"/>
            </a:endParaRPr>
          </a:p>
          <a:p>
            <a:pPr indent="-336550" lvl="0" marL="342900" rtl="0" algn="l">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Areas of Study 1-4</a:t>
            </a:r>
            <a:endParaRPr sz="1100">
              <a:solidFill>
                <a:schemeClr val="dk1"/>
              </a:solidFill>
              <a:latin typeface="Calibri"/>
              <a:ea typeface="Calibri"/>
              <a:cs typeface="Calibri"/>
              <a:sym typeface="Calibri"/>
            </a:endParaRPr>
          </a:p>
          <a:p>
            <a:pPr indent="-336550" lvl="0" marL="342900" rtl="0" algn="l">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Music Theory</a:t>
            </a:r>
            <a:endParaRPr sz="1100">
              <a:solidFill>
                <a:schemeClr val="dk1"/>
              </a:solidFill>
              <a:latin typeface="Calibri"/>
              <a:ea typeface="Calibri"/>
              <a:cs typeface="Calibri"/>
              <a:sym typeface="Calibri"/>
            </a:endParaRPr>
          </a:p>
          <a:p>
            <a:pPr indent="-336550" lvl="0" marL="342900" rtl="0" algn="l">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Prepared Extracts</a:t>
            </a:r>
            <a:endParaRPr sz="1100">
              <a:solidFill>
                <a:schemeClr val="dk1"/>
              </a:solidFill>
              <a:latin typeface="Calibri"/>
              <a:ea typeface="Calibri"/>
              <a:cs typeface="Calibri"/>
              <a:sym typeface="Calibri"/>
            </a:endParaRPr>
          </a:p>
          <a:p>
            <a:pPr indent="0" lvl="0" marL="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b="1" lang="en-US">
                <a:solidFill>
                  <a:schemeClr val="dk1"/>
                </a:solidFill>
                <a:latin typeface="Calibri"/>
                <a:ea typeface="Calibri"/>
                <a:cs typeface="Calibri"/>
                <a:sym typeface="Calibri"/>
              </a:rPr>
              <a:t>1) </a:t>
            </a:r>
            <a:r>
              <a:rPr b="1" lang="en-US" sz="1400">
                <a:solidFill>
                  <a:schemeClr val="dk1"/>
                </a:solidFill>
                <a:latin typeface="Calibri"/>
                <a:ea typeface="Calibri"/>
                <a:cs typeface="Calibri"/>
                <a:sym typeface="Calibri"/>
              </a:rPr>
              <a:t>Knowledge Organisers</a:t>
            </a:r>
            <a:endParaRPr b="1" sz="1400">
              <a:solidFill>
                <a:schemeClr val="dk1"/>
              </a:solidFill>
              <a:latin typeface="Calibri"/>
              <a:ea typeface="Calibri"/>
              <a:cs typeface="Calibri"/>
              <a:sym typeface="Calibri"/>
            </a:endParaRPr>
          </a:p>
          <a:p>
            <a:pPr indent="-336550" lvl="0" marL="34290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These include </a:t>
            </a:r>
            <a:r>
              <a:rPr b="1" lang="en-US" sz="1100">
                <a:solidFill>
                  <a:schemeClr val="dk1"/>
                </a:solidFill>
                <a:latin typeface="Calibri"/>
                <a:ea typeface="Calibri"/>
                <a:cs typeface="Calibri"/>
                <a:sym typeface="Calibri"/>
              </a:rPr>
              <a:t>key terminology </a:t>
            </a:r>
            <a:r>
              <a:rPr lang="en-US" sz="1100">
                <a:solidFill>
                  <a:schemeClr val="dk1"/>
                </a:solidFill>
                <a:latin typeface="Calibri"/>
                <a:ea typeface="Calibri"/>
                <a:cs typeface="Calibri"/>
                <a:sym typeface="Calibri"/>
              </a:rPr>
              <a:t>for each of the 4  Area of Study and for the Study Pieces. </a:t>
            </a:r>
            <a:endParaRPr sz="1100"/>
          </a:p>
          <a:p>
            <a:pPr indent="-336550" lvl="0" marL="34290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Read through a section at a time and memorise key terms for each topic</a:t>
            </a:r>
            <a:endParaRPr sz="1300"/>
          </a:p>
          <a:p>
            <a:pPr indent="-336550" lvl="0" marL="34290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Get</a:t>
            </a:r>
            <a:r>
              <a:rPr lang="en-US" sz="1100">
                <a:solidFill>
                  <a:schemeClr val="dk1"/>
                </a:solidFill>
                <a:latin typeface="Calibri"/>
                <a:ea typeface="Calibri"/>
                <a:cs typeface="Calibri"/>
                <a:sym typeface="Calibri"/>
              </a:rPr>
              <a:t> a friend/family to quiz you</a:t>
            </a:r>
            <a:endParaRPr sz="1100">
              <a:solidFill>
                <a:schemeClr val="dk1"/>
              </a:solidFill>
              <a:latin typeface="Calibri"/>
              <a:ea typeface="Calibri"/>
              <a:cs typeface="Calibri"/>
              <a:sym typeface="Calibri"/>
            </a:endParaRPr>
          </a:p>
          <a:p>
            <a:pPr indent="-336550" lvl="0" marL="34290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Test each other in class and listen to examples of key features</a:t>
            </a:r>
            <a:endParaRPr sz="1300"/>
          </a:p>
          <a:p>
            <a:pPr indent="0" lvl="0" marL="0" marR="0" rtl="0" algn="l">
              <a:spcBef>
                <a:spcPts val="0"/>
              </a:spcBef>
              <a:spcAft>
                <a:spcPts val="0"/>
              </a:spcAft>
              <a:buNone/>
            </a:pPr>
            <a:r>
              <a:t/>
            </a:r>
            <a:endParaRPr sz="6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400">
                <a:solidFill>
                  <a:schemeClr val="dk1"/>
                </a:solidFill>
                <a:latin typeface="Calibri"/>
                <a:ea typeface="Calibri"/>
                <a:cs typeface="Calibri"/>
                <a:sym typeface="Calibri"/>
              </a:rPr>
              <a:t>2) </a:t>
            </a:r>
            <a:r>
              <a:rPr b="1" lang="en-US">
                <a:solidFill>
                  <a:schemeClr val="dk1"/>
                </a:solidFill>
                <a:latin typeface="Calibri"/>
                <a:ea typeface="Calibri"/>
                <a:cs typeface="Calibri"/>
                <a:sym typeface="Calibri"/>
              </a:rPr>
              <a:t>Drill Aural and Score-Reading Skills</a:t>
            </a:r>
            <a:endParaRPr b="1">
              <a:solidFill>
                <a:schemeClr val="dk1"/>
              </a:solidFill>
              <a:latin typeface="Calibri"/>
              <a:ea typeface="Calibri"/>
              <a:cs typeface="Calibri"/>
              <a:sym typeface="Calibri"/>
            </a:endParaRPr>
          </a:p>
          <a:p>
            <a:pPr indent="-342900" lvl="0" marL="342900" rtl="0" algn="l">
              <a:spcBef>
                <a:spcPts val="0"/>
              </a:spcBef>
              <a:spcAft>
                <a:spcPts val="0"/>
              </a:spcAft>
              <a:buClr>
                <a:schemeClr val="dk1"/>
              </a:buClr>
              <a:buSzPts val="1200"/>
              <a:buChar char="•"/>
            </a:pPr>
            <a:r>
              <a:rPr lang="en-US" sz="1200">
                <a:solidFill>
                  <a:schemeClr val="dk1"/>
                </a:solidFill>
                <a:latin typeface="Calibri"/>
                <a:ea typeface="Calibri"/>
                <a:cs typeface="Calibri"/>
                <a:sym typeface="Calibri"/>
              </a:rPr>
              <a:t>Use exercises direct from </a:t>
            </a:r>
            <a:r>
              <a:rPr lang="en-US" sz="1200" u="sng">
                <a:solidFill>
                  <a:schemeClr val="hlink"/>
                </a:solidFill>
                <a:latin typeface="Calibri"/>
                <a:ea typeface="Calibri"/>
                <a:cs typeface="Calibri"/>
                <a:sym typeface="Calibri"/>
                <a:hlinkClick r:id="rId3"/>
              </a:rPr>
              <a:t>www.musictheory.net</a:t>
            </a:r>
            <a:r>
              <a:rPr lang="en-US" sz="1200">
                <a:solidFill>
                  <a:schemeClr val="dk1"/>
                </a:solidFill>
                <a:latin typeface="Calibri"/>
                <a:ea typeface="Calibri"/>
                <a:cs typeface="Calibri"/>
                <a:sym typeface="Calibri"/>
              </a:rPr>
              <a:t> or</a:t>
            </a:r>
            <a:endParaRPr sz="1200">
              <a:solidFill>
                <a:schemeClr val="dk1"/>
              </a:solidFill>
              <a:latin typeface="Calibri"/>
              <a:ea typeface="Calibri"/>
              <a:cs typeface="Calibri"/>
              <a:sym typeface="Calibri"/>
            </a:endParaRPr>
          </a:p>
          <a:p>
            <a:pPr indent="-342900" lvl="0" marL="342900" rtl="0" algn="l">
              <a:spcBef>
                <a:spcPts val="0"/>
              </a:spcBef>
              <a:spcAft>
                <a:spcPts val="0"/>
              </a:spcAft>
              <a:buClr>
                <a:schemeClr val="dk1"/>
              </a:buClr>
              <a:buSzPts val="1200"/>
              <a:buChar char="•"/>
            </a:pPr>
            <a:r>
              <a:rPr lang="en-US" sz="1200">
                <a:solidFill>
                  <a:schemeClr val="dk1"/>
                </a:solidFill>
                <a:latin typeface="Calibri"/>
                <a:ea typeface="Calibri"/>
                <a:cs typeface="Calibri"/>
                <a:sym typeface="Calibri"/>
              </a:rPr>
              <a:t>Re-do the exercises on Google Classroom</a:t>
            </a:r>
            <a:endParaRPr sz="1200">
              <a:solidFill>
                <a:schemeClr val="dk1"/>
              </a:solidFill>
              <a:latin typeface="Calibri"/>
              <a:ea typeface="Calibri"/>
              <a:cs typeface="Calibri"/>
              <a:sym typeface="Calibri"/>
            </a:endParaRPr>
          </a:p>
          <a:p>
            <a:pPr indent="0" lvl="0" marL="457200" marR="0" rtl="0" algn="l">
              <a:spcBef>
                <a:spcPts val="0"/>
              </a:spcBef>
              <a:spcAft>
                <a:spcPts val="0"/>
              </a:spcAft>
              <a:buNone/>
            </a:pPr>
            <a:r>
              <a:t/>
            </a:r>
            <a:endParaRPr/>
          </a:p>
          <a:p>
            <a:pPr indent="0" lvl="0" marL="457200" marR="0" rtl="0" algn="l">
              <a:spcBef>
                <a:spcPts val="0"/>
              </a:spcBef>
              <a:spcAft>
                <a:spcPts val="0"/>
              </a:spcAft>
              <a:buNone/>
            </a:pPr>
            <a:r>
              <a:t/>
            </a:r>
            <a:endParaRPr sz="1100">
              <a:solidFill>
                <a:schemeClr val="dk1"/>
              </a:solidFill>
              <a:latin typeface="Calibri"/>
              <a:ea typeface="Calibri"/>
              <a:cs typeface="Calibri"/>
              <a:sym typeface="Calibri"/>
            </a:endParaRPr>
          </a:p>
        </p:txBody>
      </p:sp>
      <p:sp>
        <p:nvSpPr>
          <p:cNvPr id="461" name="Google Shape;461;p27"/>
          <p:cNvSpPr txBox="1"/>
          <p:nvPr/>
        </p:nvSpPr>
        <p:spPr>
          <a:xfrm>
            <a:off x="3381300" y="4781717"/>
            <a:ext cx="3476700" cy="44790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t/>
            </a:r>
            <a:endParaRPr sz="500">
              <a:solidFill>
                <a:schemeClr val="dk1"/>
              </a:solidFill>
              <a:latin typeface="Calibri"/>
              <a:ea typeface="Calibri"/>
              <a:cs typeface="Calibri"/>
              <a:sym typeface="Calibri"/>
            </a:endParaRPr>
          </a:p>
          <a:p>
            <a:pPr indent="0" lvl="0" marL="0" rtl="0" algn="l">
              <a:spcBef>
                <a:spcPts val="0"/>
              </a:spcBef>
              <a:spcAft>
                <a:spcPts val="0"/>
              </a:spcAft>
              <a:buNone/>
            </a:pPr>
            <a:r>
              <a:rPr b="1" lang="en-US">
                <a:solidFill>
                  <a:schemeClr val="dk1"/>
                </a:solidFill>
                <a:latin typeface="Calibri"/>
                <a:ea typeface="Calibri"/>
                <a:cs typeface="Calibri"/>
                <a:sym typeface="Calibri"/>
              </a:rPr>
              <a:t>3) Use Google Classroom Resources</a:t>
            </a:r>
            <a:endParaRPr>
              <a:solidFill>
                <a:schemeClr val="dk1"/>
              </a:solidFill>
            </a:endParaRPr>
          </a:p>
          <a:p>
            <a:pPr indent="0" lvl="0" marL="0" rtl="0" algn="l">
              <a:spcBef>
                <a:spcPts val="0"/>
              </a:spcBef>
              <a:spcAft>
                <a:spcPts val="0"/>
              </a:spcAft>
              <a:buNone/>
            </a:pPr>
            <a:r>
              <a:rPr lang="en-US" sz="1100">
                <a:solidFill>
                  <a:schemeClr val="dk1"/>
                </a:solidFill>
                <a:latin typeface="Calibri"/>
                <a:ea typeface="Calibri"/>
                <a:cs typeface="Calibri"/>
                <a:sym typeface="Calibri"/>
              </a:rPr>
              <a:t>Log on to the Google classroom to access a Google Drive </a:t>
            </a:r>
            <a:r>
              <a:rPr b="1" lang="en-US" sz="1100">
                <a:solidFill>
                  <a:schemeClr val="dk1"/>
                </a:solidFill>
                <a:latin typeface="Calibri"/>
                <a:ea typeface="Calibri"/>
                <a:cs typeface="Calibri"/>
                <a:sym typeface="Calibri"/>
              </a:rPr>
              <a:t>Revision Folder for Students </a:t>
            </a:r>
            <a:r>
              <a:rPr lang="en-US" sz="1100">
                <a:solidFill>
                  <a:schemeClr val="dk1"/>
                </a:solidFill>
                <a:latin typeface="Calibri"/>
                <a:ea typeface="Calibri"/>
                <a:cs typeface="Calibri"/>
                <a:sym typeface="Calibri"/>
              </a:rPr>
              <a:t>covering</a:t>
            </a:r>
            <a:r>
              <a:rPr b="1" lang="en-US" sz="1100">
                <a:solidFill>
                  <a:schemeClr val="dk1"/>
                </a:solidFill>
                <a:latin typeface="Calibri"/>
                <a:ea typeface="Calibri"/>
                <a:cs typeface="Calibri"/>
                <a:sym typeface="Calibri"/>
              </a:rPr>
              <a:t> </a:t>
            </a:r>
            <a:r>
              <a:rPr lang="en-US" sz="1100">
                <a:solidFill>
                  <a:schemeClr val="dk1"/>
                </a:solidFill>
                <a:latin typeface="Calibri"/>
                <a:ea typeface="Calibri"/>
                <a:cs typeface="Calibri"/>
                <a:sym typeface="Calibri"/>
              </a:rPr>
              <a:t>every topic and the elements of music</a:t>
            </a:r>
            <a:endParaRPr sz="1100">
              <a:solidFill>
                <a:schemeClr val="dk1"/>
              </a:solidFill>
              <a:latin typeface="Calibri"/>
              <a:ea typeface="Calibri"/>
              <a:cs typeface="Calibri"/>
              <a:sym typeface="Calibri"/>
            </a:endParaRPr>
          </a:p>
          <a:p>
            <a:pPr indent="0" lvl="0" marL="0" rtl="0" algn="l">
              <a:spcBef>
                <a:spcPts val="0"/>
              </a:spcBef>
              <a:spcAft>
                <a:spcPts val="0"/>
              </a:spcAft>
              <a:buNone/>
            </a:pPr>
            <a:r>
              <a:t/>
            </a:r>
            <a:endParaRPr b="1" sz="10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b="1" lang="en-US">
                <a:solidFill>
                  <a:schemeClr val="dk1"/>
                </a:solidFill>
                <a:latin typeface="Calibri"/>
                <a:ea typeface="Calibri"/>
                <a:cs typeface="Calibri"/>
                <a:sym typeface="Calibri"/>
              </a:rPr>
              <a:t>4) Focus on Sound</a:t>
            </a:r>
            <a:endParaRPr sz="11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100"/>
              <a:buChar char="•"/>
            </a:pPr>
            <a:r>
              <a:rPr lang="en-US" sz="1100">
                <a:solidFill>
                  <a:schemeClr val="dk1"/>
                </a:solidFill>
                <a:latin typeface="Calibri"/>
                <a:ea typeface="Calibri"/>
                <a:cs typeface="Calibri"/>
                <a:sym typeface="Calibri"/>
              </a:rPr>
              <a:t>Students log in via Google Classroom.</a:t>
            </a:r>
            <a:endParaRPr sz="11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100"/>
              <a:buChar char="•"/>
            </a:pPr>
            <a:r>
              <a:rPr lang="en-US" sz="1100">
                <a:solidFill>
                  <a:schemeClr val="dk1"/>
                </a:solidFill>
                <a:latin typeface="Calibri"/>
                <a:ea typeface="Calibri"/>
                <a:cs typeface="Calibri"/>
                <a:sym typeface="Calibri"/>
              </a:rPr>
              <a:t>Lessons on every aspect of music theory, listening skills, GCSE topics etc.</a:t>
            </a:r>
            <a:endParaRPr sz="11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100"/>
              <a:buChar char="•"/>
            </a:pPr>
            <a:r>
              <a:rPr lang="en-US" sz="1100">
                <a:solidFill>
                  <a:schemeClr val="dk1"/>
                </a:solidFill>
                <a:latin typeface="Calibri"/>
                <a:ea typeface="Calibri"/>
                <a:cs typeface="Calibri"/>
                <a:sym typeface="Calibri"/>
              </a:rPr>
              <a:t>Short knowledge-based tests for many of the units including all of the AOS, Prepared extracts and General music theory.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500">
              <a:solidFill>
                <a:schemeClr val="dk1"/>
              </a:solidFill>
              <a:latin typeface="Calibri"/>
              <a:ea typeface="Calibri"/>
              <a:cs typeface="Calibri"/>
              <a:sym typeface="Calibri"/>
            </a:endParaRPr>
          </a:p>
          <a:p>
            <a:pPr indent="0" lvl="0" marL="0" marR="0" rtl="0" algn="l">
              <a:spcBef>
                <a:spcPts val="0"/>
              </a:spcBef>
              <a:spcAft>
                <a:spcPts val="0"/>
              </a:spcAft>
              <a:buNone/>
            </a:pPr>
            <a:r>
              <a:rPr b="1" lang="en-US">
                <a:solidFill>
                  <a:schemeClr val="dk1"/>
                </a:solidFill>
                <a:latin typeface="Calibri"/>
                <a:ea typeface="Calibri"/>
                <a:cs typeface="Calibri"/>
                <a:sym typeface="Calibri"/>
              </a:rPr>
              <a:t>5</a:t>
            </a:r>
            <a:r>
              <a:rPr b="1" lang="en-US" sz="1400">
                <a:solidFill>
                  <a:schemeClr val="dk1"/>
                </a:solidFill>
                <a:latin typeface="Calibri"/>
                <a:ea typeface="Calibri"/>
                <a:cs typeface="Calibri"/>
                <a:sym typeface="Calibri"/>
              </a:rPr>
              <a:t>) </a:t>
            </a:r>
            <a:r>
              <a:rPr b="1" lang="en-US">
                <a:solidFill>
                  <a:schemeClr val="dk1"/>
                </a:solidFill>
                <a:latin typeface="Calibri"/>
                <a:ea typeface="Calibri"/>
                <a:cs typeface="Calibri"/>
                <a:sym typeface="Calibri"/>
              </a:rPr>
              <a:t>Responding</a:t>
            </a:r>
            <a:r>
              <a:rPr b="1" lang="en-US" sz="1400">
                <a:solidFill>
                  <a:schemeClr val="dk1"/>
                </a:solidFill>
                <a:latin typeface="Calibri"/>
                <a:ea typeface="Calibri"/>
                <a:cs typeface="Calibri"/>
                <a:sym typeface="Calibri"/>
              </a:rPr>
              <a:t> to Feedback</a:t>
            </a:r>
            <a:endParaRPr/>
          </a:p>
          <a:p>
            <a:pPr indent="-16510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Go through your mock papers (uploaded to GC) and </a:t>
            </a:r>
            <a:r>
              <a:rPr b="1" lang="en-US" sz="1100">
                <a:solidFill>
                  <a:schemeClr val="dk1"/>
                </a:solidFill>
                <a:latin typeface="Calibri"/>
                <a:ea typeface="Calibri"/>
                <a:cs typeface="Calibri"/>
                <a:sym typeface="Calibri"/>
              </a:rPr>
              <a:t>respond to feedback</a:t>
            </a:r>
            <a:r>
              <a:rPr lang="en-US" sz="1100">
                <a:solidFill>
                  <a:schemeClr val="dk1"/>
                </a:solidFill>
                <a:latin typeface="Calibri"/>
                <a:ea typeface="Calibri"/>
                <a:cs typeface="Calibri"/>
                <a:sym typeface="Calibri"/>
              </a:rPr>
              <a:t> that you received from your teacher.</a:t>
            </a:r>
            <a:endParaRPr sz="1300"/>
          </a:p>
          <a:p>
            <a:pPr indent="-16510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Use the </a:t>
            </a:r>
            <a:r>
              <a:rPr b="1" lang="en-US" sz="1100">
                <a:solidFill>
                  <a:schemeClr val="dk1"/>
                </a:solidFill>
                <a:latin typeface="Calibri"/>
                <a:ea typeface="Calibri"/>
                <a:cs typeface="Calibri"/>
                <a:sym typeface="Calibri"/>
              </a:rPr>
              <a:t>personalised </a:t>
            </a:r>
            <a:r>
              <a:rPr b="1" lang="en-US" sz="1100">
                <a:solidFill>
                  <a:schemeClr val="dk1"/>
                </a:solidFill>
                <a:latin typeface="Calibri"/>
                <a:ea typeface="Calibri"/>
                <a:cs typeface="Calibri"/>
                <a:sym typeface="Calibri"/>
              </a:rPr>
              <a:t>feedback grid</a:t>
            </a:r>
            <a:r>
              <a:rPr lang="en-US" sz="1100">
                <a:solidFill>
                  <a:schemeClr val="dk1"/>
                </a:solidFill>
                <a:latin typeface="Calibri"/>
                <a:ea typeface="Calibri"/>
                <a:cs typeface="Calibri"/>
                <a:sym typeface="Calibri"/>
              </a:rPr>
              <a:t> to make sure you spend time on your weaker areas (see GC).</a:t>
            </a:r>
            <a:endParaRPr sz="1300"/>
          </a:p>
          <a:p>
            <a:pPr indent="-95250" lvl="0" marL="171450" marR="0" rtl="0" algn="l">
              <a:spcBef>
                <a:spcPts val="0"/>
              </a:spcBef>
              <a:spcAft>
                <a:spcPts val="0"/>
              </a:spcAft>
              <a:buClr>
                <a:schemeClr val="dk1"/>
              </a:buClr>
              <a:buSzPts val="1200"/>
              <a:buFont typeface="Arial"/>
              <a:buNone/>
            </a:pPr>
            <a:r>
              <a:t/>
            </a:r>
            <a:endParaRPr sz="600">
              <a:solidFill>
                <a:schemeClr val="dk1"/>
              </a:solidFill>
              <a:latin typeface="Calibri"/>
              <a:ea typeface="Calibri"/>
              <a:cs typeface="Calibri"/>
              <a:sym typeface="Calibri"/>
            </a:endParaRPr>
          </a:p>
          <a:p>
            <a:pPr indent="0" lvl="0" marL="0" marR="0" rtl="0" algn="l">
              <a:spcBef>
                <a:spcPts val="0"/>
              </a:spcBef>
              <a:spcAft>
                <a:spcPts val="0"/>
              </a:spcAft>
              <a:buNone/>
            </a:pPr>
            <a:r>
              <a:rPr b="1" lang="en-US">
                <a:solidFill>
                  <a:schemeClr val="dk1"/>
                </a:solidFill>
                <a:latin typeface="Calibri"/>
                <a:ea typeface="Calibri"/>
                <a:cs typeface="Calibri"/>
                <a:sym typeface="Calibri"/>
              </a:rPr>
              <a:t>6</a:t>
            </a:r>
            <a:r>
              <a:rPr b="1" lang="en-US" sz="1400">
                <a:solidFill>
                  <a:schemeClr val="dk1"/>
                </a:solidFill>
                <a:latin typeface="Calibri"/>
                <a:ea typeface="Calibri"/>
                <a:cs typeface="Calibri"/>
                <a:sym typeface="Calibri"/>
              </a:rPr>
              <a:t>) Revision Guides / Listening Tests</a:t>
            </a:r>
            <a:endParaRPr/>
          </a:p>
          <a:p>
            <a:pPr indent="-171450" lvl="0" marL="171450" marR="0" rtl="0" algn="l">
              <a:spcBef>
                <a:spcPts val="0"/>
              </a:spcBef>
              <a:spcAft>
                <a:spcPts val="0"/>
              </a:spcAft>
              <a:buClr>
                <a:schemeClr val="dk1"/>
              </a:buClr>
              <a:buSzPts val="1200"/>
              <a:buFont typeface="Arial"/>
              <a:buChar char="•"/>
            </a:pPr>
            <a:r>
              <a:rPr lang="en-US" sz="1100">
                <a:solidFill>
                  <a:schemeClr val="dk1"/>
                </a:solidFill>
                <a:latin typeface="Calibri"/>
                <a:ea typeface="Calibri"/>
                <a:cs typeface="Calibri"/>
                <a:sym typeface="Calibri"/>
              </a:rPr>
              <a:t>The WJEC/ EDUQAS GCSE Music Revision guide includes all key content for the exam, as well as practice exam questions and example answers.</a:t>
            </a:r>
            <a:r>
              <a:rPr lang="en-US" sz="1200">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a:p>
        </p:txBody>
      </p:sp>
      <p:pic>
        <p:nvPicPr>
          <p:cNvPr id="462" name="Google Shape;462;p27"/>
          <p:cNvPicPr preferRelativeResize="0"/>
          <p:nvPr/>
        </p:nvPicPr>
        <p:blipFill rotWithShape="1">
          <a:blip r:embed="rId4">
            <a:alphaModFix/>
          </a:blip>
          <a:srcRect b="0" l="0" r="0" t="0"/>
          <a:stretch/>
        </p:blipFill>
        <p:spPr>
          <a:xfrm>
            <a:off x="6118137" y="6317088"/>
            <a:ext cx="305971" cy="360698"/>
          </a:xfrm>
          <a:prstGeom prst="rect">
            <a:avLst/>
          </a:prstGeom>
          <a:noFill/>
          <a:ln>
            <a:noFill/>
          </a:ln>
        </p:spPr>
      </p:pic>
      <p:graphicFrame>
        <p:nvGraphicFramePr>
          <p:cNvPr id="463" name="Google Shape;463;p27"/>
          <p:cNvGraphicFramePr/>
          <p:nvPr/>
        </p:nvGraphicFramePr>
        <p:xfrm>
          <a:off x="1" y="1543861"/>
          <a:ext cx="3000000" cy="3000000"/>
        </p:xfrm>
        <a:graphic>
          <a:graphicData uri="http://schemas.openxmlformats.org/drawingml/2006/table">
            <a:tbl>
              <a:tblPr bandRow="1" firstRow="1">
                <a:noFill/>
                <a:tableStyleId>{F2CF11A8-FC61-48DB-BD23-94D07A15B7C0}</a:tableStyleId>
              </a:tblPr>
              <a:tblGrid>
                <a:gridCol w="1695675"/>
                <a:gridCol w="1462200"/>
                <a:gridCol w="3700125"/>
              </a:tblGrid>
              <a:tr h="3390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737125">
                <a:tc>
                  <a:txBody>
                    <a:bodyPr/>
                    <a:lstStyle/>
                    <a:p>
                      <a:pPr indent="0" lvl="0" marL="0" marR="0" rtl="0" algn="ctr">
                        <a:spcBef>
                          <a:spcPts val="0"/>
                        </a:spcBef>
                        <a:spcAft>
                          <a:spcPts val="0"/>
                        </a:spcAft>
                        <a:buNone/>
                      </a:pPr>
                      <a:r>
                        <a:rPr lang="en-US" sz="1300">
                          <a:solidFill>
                            <a:schemeClr val="dk1"/>
                          </a:solidFill>
                        </a:rPr>
                        <a:t>Component</a:t>
                      </a:r>
                      <a:r>
                        <a:rPr lang="en-US" sz="1300">
                          <a:solidFill>
                            <a:schemeClr val="dk1"/>
                          </a:solidFill>
                        </a:rPr>
                        <a:t> 1: Performing Music</a:t>
                      </a:r>
                      <a:endParaRPr sz="130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200"/>
                        <a:t>Friday 21st April</a:t>
                      </a:r>
                      <a:endParaRPr sz="1200"/>
                    </a:p>
                    <a:p>
                      <a:pPr indent="0" lvl="0" marL="0" marR="0" rtl="0" algn="ctr">
                        <a:spcBef>
                          <a:spcPts val="0"/>
                        </a:spcBef>
                        <a:spcAft>
                          <a:spcPts val="0"/>
                        </a:spcAft>
                        <a:buNone/>
                      </a:pPr>
                      <a:r>
                        <a:rPr lang="en-US" sz="1200"/>
                        <a:t>final deadline</a:t>
                      </a:r>
                      <a:endParaRPr sz="120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1</a:t>
                      </a:r>
                      <a:r>
                        <a:rPr lang="en-US" sz="1200">
                          <a:solidFill>
                            <a:schemeClr val="dk1"/>
                          </a:solidFill>
                          <a:latin typeface="Calibri"/>
                          <a:ea typeface="Calibri"/>
                          <a:cs typeface="Calibri"/>
                          <a:sym typeface="Calibri"/>
                        </a:rPr>
                        <a:t> </a:t>
                      </a:r>
                      <a:r>
                        <a:rPr lang="en-US" sz="1200"/>
                        <a:t>solo </a:t>
                      </a:r>
                      <a:r>
                        <a:rPr lang="en-US" sz="1200">
                          <a:solidFill>
                            <a:schemeClr val="dk1"/>
                          </a:solidFill>
                          <a:latin typeface="Calibri"/>
                          <a:ea typeface="Calibri"/>
                          <a:cs typeface="Calibri"/>
                          <a:sym typeface="Calibri"/>
                        </a:rPr>
                        <a:t>performance </a:t>
                      </a:r>
                      <a:endParaRPr sz="1200"/>
                    </a:p>
                    <a:p>
                      <a:pPr indent="-285750" lvl="0" marL="285750" marR="0" rtl="0" algn="l">
                        <a:lnSpc>
                          <a:spcPct val="100000"/>
                        </a:lnSpc>
                        <a:spcBef>
                          <a:spcPts val="0"/>
                        </a:spcBef>
                        <a:spcAft>
                          <a:spcPts val="0"/>
                        </a:spcAft>
                        <a:buClr>
                          <a:schemeClr val="dk1"/>
                        </a:buClr>
                        <a:buSzPts val="1200"/>
                        <a:buFont typeface="Arial"/>
                        <a:buChar char="•"/>
                      </a:pPr>
                      <a:r>
                        <a:rPr lang="en-US" sz="1200"/>
                        <a:t>1 ensemble performance (minimum 1 min)</a:t>
                      </a:r>
                      <a:endParaRPr sz="1200"/>
                    </a:p>
                    <a:p>
                      <a:pPr indent="-285750" lvl="0" marL="285750" marR="0" rtl="0" algn="l">
                        <a:lnSpc>
                          <a:spcPct val="100000"/>
                        </a:lnSpc>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Minimum time </a:t>
                      </a:r>
                      <a:r>
                        <a:rPr lang="en-US" sz="1200"/>
                        <a:t>for both 4 mins</a:t>
                      </a:r>
                      <a:endParaRPr sz="1200"/>
                    </a:p>
                    <a:p>
                      <a:pPr indent="-285750" lvl="0" marL="285750" marR="0" rtl="0" algn="l">
                        <a:lnSpc>
                          <a:spcPct val="100000"/>
                        </a:lnSpc>
                        <a:spcBef>
                          <a:spcPts val="0"/>
                        </a:spcBef>
                        <a:spcAft>
                          <a:spcPts val="0"/>
                        </a:spcAft>
                        <a:buClr>
                          <a:schemeClr val="dk1"/>
                        </a:buClr>
                        <a:buSzPts val="1200"/>
                        <a:buFont typeface="Arial"/>
                        <a:buChar char="•"/>
                      </a:pPr>
                      <a:r>
                        <a:rPr lang="en-US" sz="1200"/>
                        <a:t>Each performance requires a recording and score</a:t>
                      </a:r>
                      <a:endParaRPr sz="120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969175">
                <a:tc>
                  <a:txBody>
                    <a:bodyPr/>
                    <a:lstStyle/>
                    <a:p>
                      <a:pPr indent="0" lvl="0" marL="0" marR="0" rtl="0" algn="ctr">
                        <a:spcBef>
                          <a:spcPts val="0"/>
                        </a:spcBef>
                        <a:spcAft>
                          <a:spcPts val="0"/>
                        </a:spcAft>
                        <a:buNone/>
                      </a:pPr>
                      <a:r>
                        <a:rPr lang="en-US" sz="1300">
                          <a:solidFill>
                            <a:schemeClr val="dk1"/>
                          </a:solidFill>
                        </a:rPr>
                        <a:t>Component 2: Composing Music</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Font typeface="Arial"/>
                        <a:buNone/>
                      </a:pPr>
                      <a:r>
                        <a:rPr lang="en-US" sz="1200"/>
                        <a:t>Friday 21st April</a:t>
                      </a:r>
                      <a:endParaRPr sz="1200"/>
                    </a:p>
                    <a:p>
                      <a:pPr indent="0" lvl="0" marL="0" rtl="0" algn="ctr">
                        <a:spcBef>
                          <a:spcPts val="0"/>
                        </a:spcBef>
                        <a:spcAft>
                          <a:spcPts val="0"/>
                        </a:spcAft>
                        <a:buClr>
                          <a:schemeClr val="dk1"/>
                        </a:buClr>
                        <a:buFont typeface="Arial"/>
                        <a:buNone/>
                      </a:pPr>
                      <a:r>
                        <a:rPr lang="en-US" sz="1200"/>
                        <a:t>final deadline</a:t>
                      </a:r>
                      <a:endParaRPr sz="120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285750" lvl="0" marL="285750" marR="0" rtl="0" algn="l">
                        <a:spcBef>
                          <a:spcPts val="0"/>
                        </a:spcBef>
                        <a:spcAft>
                          <a:spcPts val="0"/>
                        </a:spcAft>
                        <a:buClr>
                          <a:schemeClr val="dk1"/>
                        </a:buClr>
                        <a:buSzPts val="1200"/>
                        <a:buFont typeface="Arial"/>
                        <a:buChar char="•"/>
                      </a:pPr>
                      <a:r>
                        <a:rPr lang="en-US" sz="1200"/>
                        <a:t>1 c</a:t>
                      </a:r>
                      <a:r>
                        <a:rPr lang="en-US" sz="1200">
                          <a:solidFill>
                            <a:schemeClr val="dk1"/>
                          </a:solidFill>
                          <a:latin typeface="Calibri"/>
                          <a:ea typeface="Calibri"/>
                          <a:cs typeface="Calibri"/>
                          <a:sym typeface="Calibri"/>
                        </a:rPr>
                        <a:t>omposition </a:t>
                      </a:r>
                      <a:r>
                        <a:rPr lang="en-US" sz="1200"/>
                        <a:t>to a brief given by Eduqas</a:t>
                      </a:r>
                      <a:endParaRPr sz="1200"/>
                    </a:p>
                    <a:p>
                      <a:pPr indent="-285750" lvl="0" marL="285750" marR="0" rtl="0" algn="l">
                        <a:spcBef>
                          <a:spcPts val="0"/>
                        </a:spcBef>
                        <a:spcAft>
                          <a:spcPts val="0"/>
                        </a:spcAft>
                        <a:buClr>
                          <a:schemeClr val="dk1"/>
                        </a:buClr>
                        <a:buSzPts val="1200"/>
                        <a:buFont typeface="Arial"/>
                        <a:buChar char="•"/>
                      </a:pPr>
                      <a:r>
                        <a:rPr lang="en-US" sz="1200"/>
                        <a:t>1 free composition </a:t>
                      </a:r>
                      <a:endParaRPr sz="1200"/>
                    </a:p>
                    <a:p>
                      <a:pPr indent="-285750" lvl="0" marL="285750" marR="0" rtl="0" algn="l">
                        <a:spcBef>
                          <a:spcPts val="0"/>
                        </a:spcBef>
                        <a:spcAft>
                          <a:spcPts val="0"/>
                        </a:spcAft>
                        <a:buClr>
                          <a:schemeClr val="dk1"/>
                        </a:buClr>
                        <a:buSzPts val="1200"/>
                        <a:buFont typeface="Arial"/>
                        <a:buChar char="•"/>
                      </a:pPr>
                      <a:r>
                        <a:rPr lang="en-US" sz="1200"/>
                        <a:t>Combined l</a:t>
                      </a:r>
                      <a:r>
                        <a:rPr lang="en-US" sz="1200">
                          <a:solidFill>
                            <a:schemeClr val="dk1"/>
                          </a:solidFill>
                          <a:latin typeface="Calibri"/>
                          <a:ea typeface="Calibri"/>
                          <a:cs typeface="Calibri"/>
                          <a:sym typeface="Calibri"/>
                        </a:rPr>
                        <a:t>ength </a:t>
                      </a:r>
                      <a:r>
                        <a:rPr lang="en-US" sz="1200"/>
                        <a:t>3-6 </a:t>
                      </a:r>
                      <a:r>
                        <a:rPr lang="en-US" sz="1200">
                          <a:solidFill>
                            <a:schemeClr val="dk1"/>
                          </a:solidFill>
                          <a:latin typeface="Calibri"/>
                          <a:ea typeface="Calibri"/>
                          <a:cs typeface="Calibri"/>
                          <a:sym typeface="Calibri"/>
                        </a:rPr>
                        <a:t>mins. </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 piece requires a</a:t>
                      </a:r>
                      <a:r>
                        <a:rPr lang="en-US" sz="1200"/>
                        <a:t>udio, </a:t>
                      </a:r>
                      <a:r>
                        <a:rPr lang="en-US" sz="1200">
                          <a:solidFill>
                            <a:schemeClr val="dk1"/>
                          </a:solidFill>
                          <a:latin typeface="Calibri"/>
                          <a:ea typeface="Calibri"/>
                          <a:cs typeface="Calibri"/>
                          <a:sym typeface="Calibri"/>
                        </a:rPr>
                        <a:t>score/commen</a:t>
                      </a:r>
                      <a:r>
                        <a:rPr lang="en-US" sz="1200"/>
                        <a:t>tary</a:t>
                      </a:r>
                      <a:r>
                        <a:rPr lang="en-US" sz="1200">
                          <a:solidFill>
                            <a:schemeClr val="dk1"/>
                          </a:solidFill>
                          <a:latin typeface="Calibri"/>
                          <a:ea typeface="Calibri"/>
                          <a:cs typeface="Calibri"/>
                          <a:sym typeface="Calibri"/>
                        </a:rPr>
                        <a:t>, and written composition logbook</a:t>
                      </a:r>
                      <a:endParaRPr sz="120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969175">
                <a:tc>
                  <a:txBody>
                    <a:bodyPr/>
                    <a:lstStyle/>
                    <a:p>
                      <a:pPr indent="0" lvl="0" marL="0" marR="0" rtl="0" algn="ctr">
                        <a:lnSpc>
                          <a:spcPct val="100000"/>
                        </a:lnSpc>
                        <a:spcBef>
                          <a:spcPts val="0"/>
                        </a:spcBef>
                        <a:spcAft>
                          <a:spcPts val="0"/>
                        </a:spcAft>
                        <a:buClr>
                          <a:schemeClr val="dk1"/>
                        </a:buClr>
                        <a:buSzPts val="1300"/>
                        <a:buFont typeface="Calibri"/>
                        <a:buNone/>
                      </a:pPr>
                      <a:r>
                        <a:rPr lang="en-US" sz="1300">
                          <a:solidFill>
                            <a:schemeClr val="dk1"/>
                          </a:solidFill>
                        </a:rPr>
                        <a:t>Component</a:t>
                      </a:r>
                      <a:r>
                        <a:rPr lang="en-US" sz="1300">
                          <a:solidFill>
                            <a:schemeClr val="dk1"/>
                          </a:solidFill>
                        </a:rPr>
                        <a:t> 3: Appraising Music</a:t>
                      </a:r>
                      <a:endParaRPr sz="130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a:t>Wednesday 14th June 2023</a:t>
                      </a:r>
                      <a:endParaRPr b="1" sz="130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75 min listening </a:t>
                      </a:r>
                      <a:r>
                        <a:rPr lang="en-US" sz="1200"/>
                        <a:t>e</a:t>
                      </a:r>
                      <a:r>
                        <a:rPr lang="en-US" sz="1200">
                          <a:solidFill>
                            <a:schemeClr val="dk1"/>
                          </a:solidFill>
                          <a:latin typeface="Calibri"/>
                          <a:ea typeface="Calibri"/>
                          <a:cs typeface="Calibri"/>
                          <a:sym typeface="Calibri"/>
                        </a:rPr>
                        <a:t>xam </a:t>
                      </a:r>
                      <a:r>
                        <a:rPr lang="en-US" sz="1200"/>
                        <a:t>p</a:t>
                      </a:r>
                      <a:r>
                        <a:rPr lang="en-US" sz="1200">
                          <a:solidFill>
                            <a:schemeClr val="dk1"/>
                          </a:solidFill>
                          <a:latin typeface="Calibri"/>
                          <a:ea typeface="Calibri"/>
                          <a:cs typeface="Calibri"/>
                          <a:sym typeface="Calibri"/>
                        </a:rPr>
                        <a:t>aper </a:t>
                      </a:r>
                      <a:endParaRPr sz="1200"/>
                    </a:p>
                    <a:p>
                      <a:pPr indent="-171450" lvl="0" marL="171450" marR="0" rtl="0" algn="l">
                        <a:spcBef>
                          <a:spcPts val="0"/>
                        </a:spcBef>
                        <a:spcAft>
                          <a:spcPts val="0"/>
                        </a:spcAft>
                        <a:buClr>
                          <a:schemeClr val="dk1"/>
                        </a:buClr>
                        <a:buSzPts val="1200"/>
                        <a:buFont typeface="Arial"/>
                        <a:buChar char="•"/>
                      </a:pPr>
                      <a:r>
                        <a:rPr lang="en-US" sz="1200"/>
                        <a:t>8 listening extracts, each with questions worth 12 marks</a:t>
                      </a:r>
                      <a:endParaRPr sz="1200"/>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Each </a:t>
                      </a:r>
                      <a:r>
                        <a:rPr lang="en-US" sz="1200"/>
                        <a:t>extract </a:t>
                      </a:r>
                      <a:r>
                        <a:rPr lang="en-US" sz="1200">
                          <a:solidFill>
                            <a:schemeClr val="dk1"/>
                          </a:solidFill>
                          <a:latin typeface="Calibri"/>
                          <a:ea typeface="Calibri"/>
                          <a:cs typeface="Calibri"/>
                          <a:sym typeface="Calibri"/>
                        </a:rPr>
                        <a:t>link</a:t>
                      </a:r>
                      <a:r>
                        <a:rPr lang="en-US" sz="1200"/>
                        <a:t>s </a:t>
                      </a:r>
                      <a:r>
                        <a:rPr lang="en-US" sz="1200">
                          <a:solidFill>
                            <a:schemeClr val="dk1"/>
                          </a:solidFill>
                          <a:latin typeface="Calibri"/>
                          <a:ea typeface="Calibri"/>
                          <a:cs typeface="Calibri"/>
                          <a:sym typeface="Calibri"/>
                        </a:rPr>
                        <a:t>to one of the four Areas of stud</a:t>
                      </a:r>
                      <a:r>
                        <a:rPr lang="en-US" sz="1200"/>
                        <a:t>y</a:t>
                      </a:r>
                      <a:endParaRPr sz="1200"/>
                    </a:p>
                    <a:p>
                      <a:pPr indent="-171450" lvl="0" marL="1714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2 of the questions are on the prepared extracts</a:t>
                      </a:r>
                      <a:endParaRPr sz="120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pic>
        <p:nvPicPr>
          <p:cNvPr id="464" name="Google Shape;464;p27"/>
          <p:cNvPicPr preferRelativeResize="0"/>
          <p:nvPr/>
        </p:nvPicPr>
        <p:blipFill rotWithShape="1">
          <a:blip r:embed="rId5">
            <a:alphaModFix/>
          </a:blip>
          <a:srcRect b="0" l="0" r="0" t="0"/>
          <a:stretch/>
        </p:blipFill>
        <p:spPr>
          <a:xfrm>
            <a:off x="5680280" y="292388"/>
            <a:ext cx="875713" cy="92030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3"/>
          <p:cNvSpPr txBox="1"/>
          <p:nvPr>
            <p:ph type="title"/>
          </p:nvPr>
        </p:nvSpPr>
        <p:spPr>
          <a:xfrm>
            <a:off x="370053" y="47865"/>
            <a:ext cx="3859047" cy="1767417"/>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en-US" sz="6000">
                <a:solidFill>
                  <a:schemeClr val="dk1"/>
                </a:solidFill>
                <a:latin typeface="Calibri"/>
                <a:ea typeface="Calibri"/>
                <a:cs typeface="Calibri"/>
                <a:sym typeface="Calibri"/>
              </a:rPr>
              <a:t>Revision Techniques</a:t>
            </a:r>
            <a:endParaRPr/>
          </a:p>
        </p:txBody>
      </p:sp>
      <p:sp>
        <p:nvSpPr>
          <p:cNvPr id="108" name="Google Shape;108;p3"/>
          <p:cNvSpPr txBox="1"/>
          <p:nvPr>
            <p:ph idx="1" type="body"/>
          </p:nvPr>
        </p:nvSpPr>
        <p:spPr>
          <a:xfrm>
            <a:off x="186481" y="2273312"/>
            <a:ext cx="6544519" cy="5422888"/>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dk1"/>
              </a:buClr>
              <a:buSzPts val="2100"/>
              <a:buFont typeface="Calibri"/>
              <a:buNone/>
            </a:pPr>
            <a:r>
              <a:rPr lang="en-US">
                <a:solidFill>
                  <a:schemeClr val="dk1"/>
                </a:solidFill>
                <a:latin typeface="Calibri"/>
                <a:ea typeface="Calibri"/>
                <a:cs typeface="Calibri"/>
                <a:sym typeface="Calibri"/>
              </a:rPr>
              <a:t>The key to success in GCSE exams is no secret…</a:t>
            </a:r>
            <a:r>
              <a:rPr b="1" lang="en-US">
                <a:solidFill>
                  <a:schemeClr val="dk1"/>
                </a:solidFill>
                <a:latin typeface="Calibri"/>
                <a:ea typeface="Calibri"/>
                <a:cs typeface="Calibri"/>
                <a:sym typeface="Calibri"/>
              </a:rPr>
              <a:t>revising effectively</a:t>
            </a:r>
            <a:r>
              <a:rPr lang="en-US">
                <a:solidFill>
                  <a:schemeClr val="dk1"/>
                </a:solidFill>
                <a:latin typeface="Calibri"/>
                <a:ea typeface="Calibri"/>
                <a:cs typeface="Calibri"/>
                <a:sym typeface="Calibri"/>
              </a:rPr>
              <a:t>. However, this is often (far too often) easier said than done.</a:t>
            </a:r>
            <a:endParaRPr/>
          </a:p>
          <a:p>
            <a:pPr indent="0" lvl="0" marL="0" marR="0" rtl="0" algn="ctr">
              <a:lnSpc>
                <a:spcPct val="100000"/>
              </a:lnSpc>
              <a:spcBef>
                <a:spcPts val="0"/>
              </a:spcBef>
              <a:spcAft>
                <a:spcPts val="0"/>
              </a:spcAft>
              <a:buClr>
                <a:schemeClr val="dk1"/>
              </a:buClr>
              <a:buSzPts val="2100"/>
              <a:buFont typeface="Calibri"/>
              <a:buNone/>
            </a:pPr>
            <a:r>
              <a:t/>
            </a:r>
            <a:endParaRPr/>
          </a:p>
          <a:p>
            <a:pPr indent="0" lvl="0" marL="0" marR="0" rtl="0" algn="ctr">
              <a:lnSpc>
                <a:spcPct val="100000"/>
              </a:lnSpc>
              <a:spcBef>
                <a:spcPts val="0"/>
              </a:spcBef>
              <a:spcAft>
                <a:spcPts val="0"/>
              </a:spcAft>
              <a:buClr>
                <a:schemeClr val="dk1"/>
              </a:buClr>
              <a:buSzPts val="2100"/>
              <a:buFont typeface="Calibri"/>
              <a:buNone/>
            </a:pPr>
            <a:r>
              <a:rPr lang="en-US">
                <a:solidFill>
                  <a:schemeClr val="dk1"/>
                </a:solidFill>
                <a:latin typeface="Calibri"/>
                <a:ea typeface="Calibri"/>
                <a:cs typeface="Calibri"/>
                <a:sym typeface="Calibri"/>
              </a:rPr>
              <a:t>We are all individuals who learn in different ways. The key is to find what works best for you and use a </a:t>
            </a:r>
            <a:r>
              <a:rPr b="1" lang="en-US">
                <a:solidFill>
                  <a:schemeClr val="dk1"/>
                </a:solidFill>
                <a:latin typeface="Calibri"/>
                <a:ea typeface="Calibri"/>
                <a:cs typeface="Calibri"/>
                <a:sym typeface="Calibri"/>
              </a:rPr>
              <a:t>range</a:t>
            </a:r>
            <a:r>
              <a:rPr lang="en-US">
                <a:solidFill>
                  <a:schemeClr val="dk1"/>
                </a:solidFill>
                <a:latin typeface="Calibri"/>
                <a:ea typeface="Calibri"/>
                <a:cs typeface="Calibri"/>
                <a:sym typeface="Calibri"/>
              </a:rPr>
              <a:t> of revision techniques to keep things </a:t>
            </a:r>
            <a:r>
              <a:rPr b="1" lang="en-US">
                <a:solidFill>
                  <a:schemeClr val="dk1"/>
                </a:solidFill>
                <a:latin typeface="Calibri"/>
                <a:ea typeface="Calibri"/>
                <a:cs typeface="Calibri"/>
                <a:sym typeface="Calibri"/>
              </a:rPr>
              <a:t>interesting</a:t>
            </a:r>
            <a:r>
              <a:rPr lang="en-US">
                <a:solidFill>
                  <a:schemeClr val="dk1"/>
                </a:solidFill>
                <a:latin typeface="Calibri"/>
                <a:ea typeface="Calibri"/>
                <a:cs typeface="Calibri"/>
                <a:sym typeface="Calibri"/>
              </a:rPr>
              <a:t>, </a:t>
            </a:r>
            <a:r>
              <a:rPr b="1" lang="en-US">
                <a:solidFill>
                  <a:schemeClr val="dk1"/>
                </a:solidFill>
                <a:latin typeface="Calibri"/>
                <a:ea typeface="Calibri"/>
                <a:cs typeface="Calibri"/>
                <a:sym typeface="Calibri"/>
              </a:rPr>
              <a:t>engaging</a:t>
            </a:r>
            <a:r>
              <a:rPr lang="en-US">
                <a:solidFill>
                  <a:schemeClr val="dk1"/>
                </a:solidFill>
                <a:latin typeface="Calibri"/>
                <a:ea typeface="Calibri"/>
                <a:cs typeface="Calibri"/>
                <a:sym typeface="Calibri"/>
              </a:rPr>
              <a:t> and, most importantly, </a:t>
            </a:r>
            <a:r>
              <a:rPr b="1" lang="en-US">
                <a:solidFill>
                  <a:schemeClr val="dk1"/>
                </a:solidFill>
                <a:latin typeface="Calibri"/>
                <a:ea typeface="Calibri"/>
                <a:cs typeface="Calibri"/>
                <a:sym typeface="Calibri"/>
              </a:rPr>
              <a:t>memorable</a:t>
            </a:r>
            <a:r>
              <a:rPr lang="en-US">
                <a:solidFill>
                  <a:schemeClr val="dk1"/>
                </a:solidFill>
                <a:latin typeface="Calibri"/>
                <a:ea typeface="Calibri"/>
                <a:cs typeface="Calibri"/>
                <a:sym typeface="Calibri"/>
              </a:rPr>
              <a:t>!</a:t>
            </a:r>
            <a:endParaRPr/>
          </a:p>
          <a:p>
            <a:pPr indent="0" lvl="0" marL="0" marR="0" rtl="0" algn="ctr">
              <a:lnSpc>
                <a:spcPct val="100000"/>
              </a:lnSpc>
              <a:spcBef>
                <a:spcPts val="0"/>
              </a:spcBef>
              <a:spcAft>
                <a:spcPts val="0"/>
              </a:spcAft>
              <a:buClr>
                <a:schemeClr val="dk1"/>
              </a:buClr>
              <a:buSzPts val="2100"/>
              <a:buFont typeface="Calibri"/>
              <a:buNone/>
            </a:pPr>
            <a:r>
              <a:t/>
            </a:r>
            <a:endParaRPr/>
          </a:p>
          <a:p>
            <a:pPr indent="0" lvl="0" marL="0" marR="0" rtl="0" algn="ctr">
              <a:lnSpc>
                <a:spcPct val="100000"/>
              </a:lnSpc>
              <a:spcBef>
                <a:spcPts val="0"/>
              </a:spcBef>
              <a:spcAft>
                <a:spcPts val="0"/>
              </a:spcAft>
              <a:buClr>
                <a:schemeClr val="dk1"/>
              </a:buClr>
              <a:buSzPts val="2100"/>
              <a:buFont typeface="Calibri"/>
              <a:buNone/>
            </a:pPr>
            <a:r>
              <a:rPr lang="en-US">
                <a:solidFill>
                  <a:schemeClr val="dk1"/>
                </a:solidFill>
                <a:latin typeface="Calibri"/>
                <a:ea typeface="Calibri"/>
                <a:cs typeface="Calibri"/>
                <a:sym typeface="Calibri"/>
              </a:rPr>
              <a:t>Start revising </a:t>
            </a:r>
            <a:r>
              <a:rPr b="1" lang="en-US">
                <a:solidFill>
                  <a:schemeClr val="dk1"/>
                </a:solidFill>
                <a:latin typeface="Calibri"/>
                <a:ea typeface="Calibri"/>
                <a:cs typeface="Calibri"/>
                <a:sym typeface="Calibri"/>
              </a:rPr>
              <a:t>NOW</a:t>
            </a:r>
            <a:r>
              <a:rPr lang="en-US">
                <a:solidFill>
                  <a:schemeClr val="dk1"/>
                </a:solidFill>
                <a:latin typeface="Calibri"/>
                <a:ea typeface="Calibri"/>
                <a:cs typeface="Calibri"/>
                <a:sym typeface="Calibri"/>
              </a:rPr>
              <a:t>. </a:t>
            </a:r>
            <a:r>
              <a:rPr b="1" lang="en-US">
                <a:solidFill>
                  <a:schemeClr val="dk1"/>
                </a:solidFill>
                <a:latin typeface="Calibri"/>
                <a:ea typeface="Calibri"/>
                <a:cs typeface="Calibri"/>
                <a:sym typeface="Calibri"/>
              </a:rPr>
              <a:t>DO NOT</a:t>
            </a:r>
            <a:r>
              <a:rPr lang="en-US">
                <a:solidFill>
                  <a:schemeClr val="dk1"/>
                </a:solidFill>
                <a:latin typeface="Calibri"/>
                <a:ea typeface="Calibri"/>
                <a:cs typeface="Calibri"/>
                <a:sym typeface="Calibri"/>
              </a:rPr>
              <a:t> leave it to the last minute and </a:t>
            </a:r>
            <a:r>
              <a:rPr b="1" lang="en-US">
                <a:solidFill>
                  <a:schemeClr val="dk1"/>
                </a:solidFill>
                <a:latin typeface="Calibri"/>
                <a:ea typeface="Calibri"/>
                <a:cs typeface="Calibri"/>
                <a:sym typeface="Calibri"/>
              </a:rPr>
              <a:t>DO NOT </a:t>
            </a:r>
            <a:r>
              <a:rPr lang="en-US">
                <a:solidFill>
                  <a:schemeClr val="dk1"/>
                </a:solidFill>
                <a:latin typeface="Calibri"/>
                <a:ea typeface="Calibri"/>
                <a:cs typeface="Calibri"/>
                <a:sym typeface="Calibri"/>
              </a:rPr>
              <a:t>simply cram for each exam.</a:t>
            </a:r>
            <a:endParaRPr/>
          </a:p>
          <a:p>
            <a:pPr indent="0" lvl="0" marL="0" marR="0" rtl="0" algn="ctr">
              <a:lnSpc>
                <a:spcPct val="100000"/>
              </a:lnSpc>
              <a:spcBef>
                <a:spcPts val="0"/>
              </a:spcBef>
              <a:spcAft>
                <a:spcPts val="0"/>
              </a:spcAft>
              <a:buClr>
                <a:schemeClr val="dk1"/>
              </a:buClr>
              <a:buSzPts val="2100"/>
              <a:buFont typeface="Calibri"/>
              <a:buNone/>
            </a:pPr>
            <a:r>
              <a:t/>
            </a:r>
            <a:endParaRPr/>
          </a:p>
          <a:p>
            <a:pPr indent="0" lvl="0" marL="0" marR="0" rtl="0" algn="ctr">
              <a:lnSpc>
                <a:spcPct val="100000"/>
              </a:lnSpc>
              <a:spcBef>
                <a:spcPts val="0"/>
              </a:spcBef>
              <a:spcAft>
                <a:spcPts val="0"/>
              </a:spcAft>
              <a:buClr>
                <a:schemeClr val="dk1"/>
              </a:buClr>
              <a:buSzPts val="2100"/>
              <a:buFont typeface="Calibri"/>
              <a:buNone/>
            </a:pPr>
            <a:r>
              <a:rPr lang="en-US">
                <a:solidFill>
                  <a:schemeClr val="dk1"/>
                </a:solidFill>
                <a:latin typeface="Calibri"/>
                <a:ea typeface="Calibri"/>
                <a:cs typeface="Calibri"/>
                <a:sym typeface="Calibri"/>
              </a:rPr>
              <a:t>On the next page you will find a huge range of </a:t>
            </a:r>
            <a:r>
              <a:rPr b="1" lang="en-US">
                <a:solidFill>
                  <a:schemeClr val="dk1"/>
                </a:solidFill>
                <a:latin typeface="Calibri"/>
                <a:ea typeface="Calibri"/>
                <a:cs typeface="Calibri"/>
                <a:sym typeface="Calibri"/>
              </a:rPr>
              <a:t>exam techniques </a:t>
            </a:r>
            <a:r>
              <a:rPr lang="en-US">
                <a:solidFill>
                  <a:schemeClr val="dk1"/>
                </a:solidFill>
                <a:latin typeface="Calibri"/>
                <a:ea typeface="Calibri"/>
                <a:cs typeface="Calibri"/>
                <a:sym typeface="Calibri"/>
              </a:rPr>
              <a:t>that could be applied for </a:t>
            </a:r>
            <a:r>
              <a:rPr b="1" lang="en-US">
                <a:solidFill>
                  <a:schemeClr val="dk1"/>
                </a:solidFill>
                <a:latin typeface="Calibri"/>
                <a:ea typeface="Calibri"/>
                <a:cs typeface="Calibri"/>
                <a:sym typeface="Calibri"/>
              </a:rPr>
              <a:t>all subjects</a:t>
            </a:r>
            <a:r>
              <a:rPr lang="en-US">
                <a:solidFill>
                  <a:schemeClr val="dk1"/>
                </a:solidFill>
                <a:latin typeface="Calibri"/>
                <a:ea typeface="Calibri"/>
                <a:cs typeface="Calibri"/>
                <a:sym typeface="Calibri"/>
              </a:rPr>
              <a:t>. On subsequent pages you will also find what each </a:t>
            </a:r>
            <a:r>
              <a:rPr b="1" lang="en-US">
                <a:solidFill>
                  <a:schemeClr val="dk1"/>
                </a:solidFill>
                <a:latin typeface="Calibri"/>
                <a:ea typeface="Calibri"/>
                <a:cs typeface="Calibri"/>
                <a:sym typeface="Calibri"/>
              </a:rPr>
              <a:t>head of department</a:t>
            </a:r>
            <a:r>
              <a:rPr lang="en-US">
                <a:solidFill>
                  <a:schemeClr val="dk1"/>
                </a:solidFill>
                <a:latin typeface="Calibri"/>
                <a:ea typeface="Calibri"/>
                <a:cs typeface="Calibri"/>
                <a:sym typeface="Calibri"/>
              </a:rPr>
              <a:t> recommends for their subject.</a:t>
            </a:r>
            <a:endParaRPr/>
          </a:p>
        </p:txBody>
      </p:sp>
      <p:pic>
        <p:nvPicPr>
          <p:cNvPr id="109" name="Google Shape;109;p3"/>
          <p:cNvPicPr preferRelativeResize="0"/>
          <p:nvPr/>
        </p:nvPicPr>
        <p:blipFill rotWithShape="1">
          <a:blip r:embed="rId3">
            <a:alphaModFix/>
          </a:blip>
          <a:srcRect b="0" l="0" r="0" t="0"/>
          <a:stretch/>
        </p:blipFill>
        <p:spPr>
          <a:xfrm>
            <a:off x="4678326" y="0"/>
            <a:ext cx="2179674" cy="222921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g2291226bcd0_0_0"/>
          <p:cNvSpPr/>
          <p:nvPr/>
        </p:nvSpPr>
        <p:spPr>
          <a:xfrm>
            <a:off x="0" y="0"/>
            <a:ext cx="5680200" cy="584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470" name="Google Shape;470;g2291226bcd0_0_0"/>
          <p:cNvSpPr/>
          <p:nvPr/>
        </p:nvSpPr>
        <p:spPr>
          <a:xfrm>
            <a:off x="0" y="384275"/>
            <a:ext cx="56088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5400">
                <a:solidFill>
                  <a:srgbClr val="00B050"/>
                </a:solidFill>
                <a:latin typeface="Calibri"/>
                <a:ea typeface="Calibri"/>
                <a:cs typeface="Calibri"/>
                <a:sym typeface="Calibri"/>
              </a:rPr>
              <a:t>Music Technology</a:t>
            </a:r>
            <a:endParaRPr b="1" sz="5400" cap="none">
              <a:solidFill>
                <a:srgbClr val="00B050"/>
              </a:solidFill>
              <a:latin typeface="Calibri"/>
              <a:ea typeface="Calibri"/>
              <a:cs typeface="Calibri"/>
              <a:sym typeface="Calibri"/>
            </a:endParaRPr>
          </a:p>
        </p:txBody>
      </p:sp>
      <p:pic>
        <p:nvPicPr>
          <p:cNvPr id="471" name="Google Shape;471;g2291226bcd0_0_0"/>
          <p:cNvPicPr preferRelativeResize="0"/>
          <p:nvPr/>
        </p:nvPicPr>
        <p:blipFill rotWithShape="1">
          <a:blip r:embed="rId3">
            <a:alphaModFix/>
          </a:blip>
          <a:srcRect b="0" l="0" r="0" t="0"/>
          <a:stretch/>
        </p:blipFill>
        <p:spPr>
          <a:xfrm>
            <a:off x="6118137" y="6317088"/>
            <a:ext cx="305971" cy="360698"/>
          </a:xfrm>
          <a:prstGeom prst="rect">
            <a:avLst/>
          </a:prstGeom>
          <a:noFill/>
          <a:ln>
            <a:noFill/>
          </a:ln>
        </p:spPr>
      </p:pic>
      <p:graphicFrame>
        <p:nvGraphicFramePr>
          <p:cNvPr id="472" name="Google Shape;472;g2291226bcd0_0_0"/>
          <p:cNvGraphicFramePr/>
          <p:nvPr/>
        </p:nvGraphicFramePr>
        <p:xfrm>
          <a:off x="1" y="2244286"/>
          <a:ext cx="3000000" cy="3000000"/>
        </p:xfrm>
        <a:graphic>
          <a:graphicData uri="http://schemas.openxmlformats.org/drawingml/2006/table">
            <a:tbl>
              <a:tblPr bandRow="1" firstRow="1">
                <a:noFill/>
                <a:tableStyleId>{F2CF11A8-FC61-48DB-BD23-94D07A15B7C0}</a:tableStyleId>
              </a:tblPr>
              <a:tblGrid>
                <a:gridCol w="1695675"/>
                <a:gridCol w="1462200"/>
                <a:gridCol w="3700125"/>
              </a:tblGrid>
              <a:tr h="339075">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737125">
                <a:tc>
                  <a:txBody>
                    <a:bodyPr/>
                    <a:lstStyle/>
                    <a:p>
                      <a:pPr indent="0" lvl="0" marL="0" rtl="0" algn="l">
                        <a:spcBef>
                          <a:spcPts val="0"/>
                        </a:spcBef>
                        <a:spcAft>
                          <a:spcPts val="0"/>
                        </a:spcAft>
                        <a:buNone/>
                      </a:pPr>
                      <a:r>
                        <a:rPr lang="en-US"/>
                        <a:t>Practical Exam - 2 Hours</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lang="en-US"/>
                        <a:t>Exam window: 12-16th June*</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chemeClr val="dk1"/>
                        </a:buClr>
                        <a:buSzPts val="1200"/>
                        <a:buFont typeface="Arial"/>
                        <a:buChar char="•"/>
                      </a:pPr>
                      <a:r>
                        <a:rPr lang="en-US" sz="1200"/>
                        <a:t>Explaining a DAW and its </a:t>
                      </a:r>
                      <a:r>
                        <a:rPr lang="en-US" sz="1200"/>
                        <a:t>associated</a:t>
                      </a:r>
                      <a:r>
                        <a:rPr lang="en-US" sz="1200"/>
                        <a:t> hardware</a:t>
                      </a:r>
                      <a:endParaRPr sz="1200"/>
                    </a:p>
                    <a:p>
                      <a:pPr indent="-285750" lvl="0" marL="285750" marR="0" rtl="0" algn="l">
                        <a:lnSpc>
                          <a:spcPct val="100000"/>
                        </a:lnSpc>
                        <a:spcBef>
                          <a:spcPts val="0"/>
                        </a:spcBef>
                        <a:spcAft>
                          <a:spcPts val="0"/>
                        </a:spcAft>
                        <a:buSzPts val="1200"/>
                        <a:buChar char="•"/>
                      </a:pPr>
                      <a:r>
                        <a:rPr lang="en-US" sz="1200"/>
                        <a:t>Demonstrate skills on a DAW in </a:t>
                      </a:r>
                      <a:r>
                        <a:rPr lang="en-US" sz="1200"/>
                        <a:t>problem solving, creative tasks, and completing a finished mix</a:t>
                      </a:r>
                      <a:endParaRPr sz="120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969175">
                <a:tc>
                  <a:txBody>
                    <a:bodyPr/>
                    <a:lstStyle/>
                    <a:p>
                      <a:pPr indent="0" lvl="0" marL="0" rtl="0" algn="l">
                        <a:spcBef>
                          <a:spcPts val="0"/>
                        </a:spcBef>
                        <a:spcAft>
                          <a:spcPts val="0"/>
                        </a:spcAft>
                        <a:buNone/>
                      </a:pPr>
                      <a:r>
                        <a:rPr lang="en-US"/>
                        <a:t>Written Exam - 2 Hours</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l">
                        <a:spcBef>
                          <a:spcPts val="0"/>
                        </a:spcBef>
                        <a:spcAft>
                          <a:spcPts val="0"/>
                        </a:spcAft>
                        <a:buClr>
                          <a:schemeClr val="dk1"/>
                        </a:buClr>
                        <a:buSzPts val="1100"/>
                        <a:buFont typeface="Arial"/>
                        <a:buNone/>
                      </a:pPr>
                      <a:r>
                        <a:rPr lang="en-US"/>
                        <a:t>Exam window: 12-16th June*</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285750" lvl="0" marL="285750" marR="0" rtl="0" algn="l">
                        <a:spcBef>
                          <a:spcPts val="0"/>
                        </a:spcBef>
                        <a:spcAft>
                          <a:spcPts val="0"/>
                        </a:spcAft>
                        <a:buClr>
                          <a:schemeClr val="dk1"/>
                        </a:buClr>
                        <a:buSzPts val="1200"/>
                        <a:buFont typeface="Arial"/>
                        <a:buChar char="•"/>
                      </a:pPr>
                      <a:r>
                        <a:rPr lang="en-US" sz="1200"/>
                        <a:t>Questions on any aspect of the four units covered throughout the course</a:t>
                      </a:r>
                      <a:endParaRPr sz="1200"/>
                    </a:p>
                    <a:p>
                      <a:pPr indent="-285750" lvl="0" marL="285750" marR="0" rtl="0" algn="l">
                        <a:spcBef>
                          <a:spcPts val="0"/>
                        </a:spcBef>
                        <a:spcAft>
                          <a:spcPts val="0"/>
                        </a:spcAft>
                        <a:buSzPts val="1200"/>
                        <a:buChar char="•"/>
                      </a:pPr>
                      <a:r>
                        <a:rPr lang="en-US" sz="1200"/>
                        <a:t>Includes a listening section</a:t>
                      </a:r>
                      <a:endParaRPr sz="120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969175">
                <a:tc>
                  <a:txBody>
                    <a:bodyPr/>
                    <a:lstStyle/>
                    <a:p>
                      <a:pPr indent="0" lvl="0" marL="0" rtl="0" algn="l">
                        <a:spcBef>
                          <a:spcPts val="0"/>
                        </a:spcBef>
                        <a:spcAft>
                          <a:spcPts val="0"/>
                        </a:spcAft>
                        <a:buNone/>
                      </a:pPr>
                      <a:r>
                        <a:rPr lang="en-US"/>
                        <a:t>Unit 1-4 NEA (Coursework)</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lang="en-US"/>
                        <a:t>1st June</a:t>
                      </a:r>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171450" lvl="0" marL="171450" marR="0" rtl="0" algn="l">
                        <a:spcBef>
                          <a:spcPts val="0"/>
                        </a:spcBef>
                        <a:spcAft>
                          <a:spcPts val="0"/>
                        </a:spcAft>
                        <a:buClr>
                          <a:schemeClr val="dk1"/>
                        </a:buClr>
                        <a:buSzPts val="1200"/>
                        <a:buFont typeface="Arial"/>
                        <a:buChar char="•"/>
                      </a:pPr>
                      <a:r>
                        <a:rPr lang="en-US" sz="1200"/>
                        <a:t>Unit 1 - Using a DAW</a:t>
                      </a:r>
                      <a:endParaRPr sz="1200"/>
                    </a:p>
                    <a:p>
                      <a:pPr indent="-171450" lvl="0" marL="171450" marR="0" rtl="0" algn="l">
                        <a:spcBef>
                          <a:spcPts val="0"/>
                        </a:spcBef>
                        <a:spcAft>
                          <a:spcPts val="0"/>
                        </a:spcAft>
                        <a:buSzPts val="1200"/>
                        <a:buChar char="•"/>
                      </a:pPr>
                      <a:r>
                        <a:rPr lang="en-US" sz="1200"/>
                        <a:t>Unit 2 - Creating Music</a:t>
                      </a:r>
                      <a:endParaRPr sz="1200"/>
                    </a:p>
                    <a:p>
                      <a:pPr indent="-171450" lvl="0" marL="171450" marR="0" rtl="0" algn="l">
                        <a:spcBef>
                          <a:spcPts val="0"/>
                        </a:spcBef>
                        <a:spcAft>
                          <a:spcPts val="0"/>
                        </a:spcAft>
                        <a:buSzPts val="1200"/>
                        <a:buChar char="•"/>
                      </a:pPr>
                      <a:r>
                        <a:rPr lang="en-US" sz="1200"/>
                        <a:t>Unit 3 - Recording Sound</a:t>
                      </a:r>
                      <a:endParaRPr sz="1200"/>
                    </a:p>
                    <a:p>
                      <a:pPr indent="-171450" lvl="0" marL="171450" marR="0" rtl="0" algn="l">
                        <a:spcBef>
                          <a:spcPts val="0"/>
                        </a:spcBef>
                        <a:spcAft>
                          <a:spcPts val="0"/>
                        </a:spcAft>
                        <a:buSzPts val="1200"/>
                        <a:buChar char="•"/>
                      </a:pPr>
                      <a:r>
                        <a:rPr lang="en-US" sz="1200"/>
                        <a:t>Unit 4 - Sound Creation</a:t>
                      </a:r>
                      <a:endParaRPr sz="120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pic>
        <p:nvPicPr>
          <p:cNvPr id="473" name="Google Shape;473;g2291226bcd0_0_0"/>
          <p:cNvPicPr preferRelativeResize="0"/>
          <p:nvPr/>
        </p:nvPicPr>
        <p:blipFill rotWithShape="1">
          <a:blip r:embed="rId4">
            <a:alphaModFix/>
          </a:blip>
          <a:srcRect b="0" l="0" r="0" t="0"/>
          <a:stretch/>
        </p:blipFill>
        <p:spPr>
          <a:xfrm>
            <a:off x="5680280" y="292388"/>
            <a:ext cx="875713" cy="920303"/>
          </a:xfrm>
          <a:prstGeom prst="rect">
            <a:avLst/>
          </a:prstGeom>
          <a:noFill/>
          <a:ln>
            <a:noFill/>
          </a:ln>
        </p:spPr>
      </p:pic>
      <p:sp>
        <p:nvSpPr>
          <p:cNvPr id="474" name="Google Shape;474;g2291226bcd0_0_0"/>
          <p:cNvSpPr txBox="1"/>
          <p:nvPr/>
        </p:nvSpPr>
        <p:spPr>
          <a:xfrm>
            <a:off x="93025" y="1315775"/>
            <a:ext cx="6645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Both exams have already been completed for Music Tech but there is one opportunity to retake both exams to improve your grade</a:t>
            </a:r>
            <a:endParaRPr>
              <a:latin typeface="Calibri"/>
              <a:ea typeface="Calibri"/>
              <a:cs typeface="Calibri"/>
              <a:sym typeface="Calibri"/>
            </a:endParaRPr>
          </a:p>
        </p:txBody>
      </p:sp>
      <p:sp>
        <p:nvSpPr>
          <p:cNvPr id="475" name="Google Shape;475;g2291226bcd0_0_0"/>
          <p:cNvSpPr txBox="1"/>
          <p:nvPr/>
        </p:nvSpPr>
        <p:spPr>
          <a:xfrm>
            <a:off x="93025" y="5385775"/>
            <a:ext cx="6645300" cy="3617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300">
                <a:solidFill>
                  <a:schemeClr val="dk1"/>
                </a:solidFill>
                <a:latin typeface="Calibri"/>
                <a:ea typeface="Calibri"/>
                <a:cs typeface="Calibri"/>
                <a:sym typeface="Calibri"/>
              </a:rPr>
              <a:t>Music Techs Top Revision Tips</a:t>
            </a:r>
            <a:endParaRPr b="1" sz="19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900">
                <a:solidFill>
                  <a:schemeClr val="dk1"/>
                </a:solidFill>
                <a:latin typeface="Calibri"/>
                <a:ea typeface="Calibri"/>
                <a:cs typeface="Calibri"/>
                <a:sym typeface="Calibri"/>
              </a:rPr>
              <a:t>Google classroom resources:</a:t>
            </a:r>
            <a:endParaRPr b="1" sz="1900">
              <a:solidFill>
                <a:schemeClr val="dk1"/>
              </a:solidFill>
              <a:latin typeface="Calibri"/>
              <a:ea typeface="Calibri"/>
              <a:cs typeface="Calibri"/>
              <a:sym typeface="Calibri"/>
            </a:endParaRPr>
          </a:p>
          <a:p>
            <a:pPr indent="-349250" lvl="0" marL="457200" marR="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Student handbooks for each unit detailing each task and what needs to be handed in</a:t>
            </a:r>
            <a:endParaRPr sz="1900">
              <a:solidFill>
                <a:schemeClr val="dk1"/>
              </a:solidFill>
              <a:latin typeface="Calibri"/>
              <a:ea typeface="Calibri"/>
              <a:cs typeface="Calibri"/>
              <a:sym typeface="Calibri"/>
            </a:endParaRPr>
          </a:p>
          <a:p>
            <a:pPr indent="-349250" lvl="0" marL="457200" marR="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Assignment hand-ins</a:t>
            </a:r>
            <a:endParaRPr sz="1900">
              <a:solidFill>
                <a:schemeClr val="dk1"/>
              </a:solidFill>
              <a:latin typeface="Calibri"/>
              <a:ea typeface="Calibri"/>
              <a:cs typeface="Calibri"/>
              <a:sym typeface="Calibri"/>
            </a:endParaRPr>
          </a:p>
          <a:p>
            <a:pPr indent="-349250" lvl="0" marL="457200" marR="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All of the resources from each unit we have used in lessons</a:t>
            </a:r>
            <a:endParaRPr sz="1900">
              <a:solidFill>
                <a:schemeClr val="dk1"/>
              </a:solidFill>
              <a:latin typeface="Calibri"/>
              <a:ea typeface="Calibri"/>
              <a:cs typeface="Calibri"/>
              <a:sym typeface="Calibri"/>
            </a:endParaRPr>
          </a:p>
          <a:p>
            <a:pPr indent="-349250" lvl="0" marL="457200" marR="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One stop shop - ‘How to Revise for Music Tech’ google slide presentation with hyperlinks to all the key resources including revision guide, past papers and markschemes, analysis of past papers, and much more</a:t>
            </a:r>
            <a:endParaRPr sz="1900">
              <a:solidFill>
                <a:schemeClr val="dk1"/>
              </a:solidFill>
              <a:latin typeface="Calibri"/>
              <a:ea typeface="Calibri"/>
              <a:cs typeface="Calibri"/>
              <a:sym typeface="Calibri"/>
            </a:endParaRPr>
          </a:p>
          <a:p>
            <a:pPr indent="0" lvl="0" marL="457200" marR="0" rtl="0" algn="l">
              <a:spcBef>
                <a:spcPts val="0"/>
              </a:spcBef>
              <a:spcAft>
                <a:spcPts val="0"/>
              </a:spcAft>
              <a:buNone/>
            </a:pPr>
            <a:r>
              <a:t/>
            </a:r>
            <a:endParaRPr sz="1900">
              <a:solidFill>
                <a:schemeClr val="dk1"/>
              </a:solidFill>
              <a:latin typeface="Calibri"/>
              <a:ea typeface="Calibri"/>
              <a:cs typeface="Calibri"/>
              <a:sym typeface="Calibri"/>
            </a:endParaRPr>
          </a:p>
          <a:p>
            <a:pPr indent="0" lvl="0" marL="457200" marR="0" rtl="0" algn="l">
              <a:spcBef>
                <a:spcPts val="0"/>
              </a:spcBef>
              <a:spcAft>
                <a:spcPts val="0"/>
              </a:spcAft>
              <a:buNone/>
            </a:pPr>
            <a:r>
              <a:rPr lang="en-US" sz="1600">
                <a:solidFill>
                  <a:schemeClr val="dk1"/>
                </a:solidFill>
                <a:latin typeface="Calibri"/>
                <a:ea typeface="Calibri"/>
                <a:cs typeface="Calibri"/>
                <a:sym typeface="Calibri"/>
              </a:rPr>
              <a:t>* Only for students retaking exams from March 2023</a:t>
            </a:r>
            <a:endParaRPr sz="16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9" name="Shape 479"/>
        <p:cNvGrpSpPr/>
        <p:nvPr/>
      </p:nvGrpSpPr>
      <p:grpSpPr>
        <a:xfrm>
          <a:off x="0" y="0"/>
          <a:ext cx="0" cy="0"/>
          <a:chOff x="0" y="0"/>
          <a:chExt cx="0" cy="0"/>
        </a:xfrm>
      </p:grpSpPr>
      <p:sp>
        <p:nvSpPr>
          <p:cNvPr id="480" name="Google Shape;480;p28"/>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481" name="Google Shape;481;p28"/>
          <p:cNvSpPr/>
          <p:nvPr/>
        </p:nvSpPr>
        <p:spPr>
          <a:xfrm>
            <a:off x="0" y="398432"/>
            <a:ext cx="1972015"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Dance</a:t>
            </a:r>
            <a:endParaRPr/>
          </a:p>
        </p:txBody>
      </p:sp>
      <p:sp>
        <p:nvSpPr>
          <p:cNvPr id="482" name="Google Shape;482;p28"/>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483" name="Google Shape;483;p28"/>
          <p:cNvGraphicFramePr/>
          <p:nvPr/>
        </p:nvGraphicFramePr>
        <p:xfrm>
          <a:off x="123553" y="1528377"/>
          <a:ext cx="3000000" cy="3000000"/>
        </p:xfrm>
        <a:graphic>
          <a:graphicData uri="http://schemas.openxmlformats.org/drawingml/2006/table">
            <a:tbl>
              <a:tblPr bandRow="1" firstRow="1">
                <a:noFill/>
                <a:tableStyleId>{F2CF11A8-FC61-48DB-BD23-94D07A15B7C0}</a:tableStyleId>
              </a:tblPr>
              <a:tblGrid>
                <a:gridCol w="1682850"/>
                <a:gridCol w="936250"/>
                <a:gridCol w="3907550"/>
              </a:tblGrid>
              <a:tr h="228600">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1230475">
                <a:tc>
                  <a:txBody>
                    <a:bodyPr/>
                    <a:lstStyle/>
                    <a:p>
                      <a:pPr indent="0" lvl="0" marL="0" marR="0" rtl="0" algn="ctr">
                        <a:spcBef>
                          <a:spcPts val="0"/>
                        </a:spcBef>
                        <a:spcAft>
                          <a:spcPts val="0"/>
                        </a:spcAft>
                        <a:buNone/>
                      </a:pPr>
                      <a:r>
                        <a:rPr lang="en-US" sz="1350"/>
                        <a:t>Component 1 – Performance and Choreography</a:t>
                      </a:r>
                      <a:endParaRPr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Font typeface="Arial"/>
                        <a:buNone/>
                      </a:pPr>
                      <a:r>
                        <a:rPr lang="en-US" sz="1200"/>
                        <a:t>Friday 28th April final deadline</a:t>
                      </a:r>
                      <a:endParaRPr b="1"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11113" marR="0" rtl="0" algn="l">
                        <a:spcBef>
                          <a:spcPts val="0"/>
                        </a:spcBef>
                        <a:spcAft>
                          <a:spcPts val="0"/>
                        </a:spcAft>
                        <a:buClr>
                          <a:schemeClr val="dk1"/>
                        </a:buClr>
                        <a:buSzPts val="1200"/>
                        <a:buFont typeface="Calibri"/>
                        <a:buNone/>
                      </a:pPr>
                      <a:r>
                        <a:rPr b="1" lang="en-US" sz="1200" u="sng"/>
                        <a:t>PERFORMANCE </a:t>
                      </a:r>
                      <a:endParaRPr/>
                    </a:p>
                    <a:p>
                      <a:pPr indent="0" lvl="0" marL="0" marR="0" rtl="0" algn="l">
                        <a:spcBef>
                          <a:spcPts val="0"/>
                        </a:spcBef>
                        <a:spcAft>
                          <a:spcPts val="0"/>
                        </a:spcAft>
                        <a:buNone/>
                      </a:pPr>
                      <a:r>
                        <a:rPr lang="en-US" sz="1200"/>
                        <a:t>solo performance – 2 set phrases</a:t>
                      </a:r>
                      <a:r>
                        <a:rPr lang="en-US" sz="1200"/>
                        <a:t> </a:t>
                      </a:r>
                      <a:r>
                        <a:rPr lang="en-US" sz="1200"/>
                        <a:t>(approx. 1 min long).</a:t>
                      </a:r>
                      <a:endParaRPr/>
                    </a:p>
                    <a:p>
                      <a:pPr indent="0" lvl="0" marL="0" marR="0" rtl="0" algn="l">
                        <a:spcBef>
                          <a:spcPts val="0"/>
                        </a:spcBef>
                        <a:spcAft>
                          <a:spcPts val="0"/>
                        </a:spcAft>
                        <a:buNone/>
                      </a:pPr>
                      <a:r>
                        <a:rPr lang="en-US" sz="1200"/>
                        <a:t>Duet/trio performance – using remaining set phrases</a:t>
                      </a:r>
                      <a:r>
                        <a:rPr lang="en-US" sz="1200"/>
                        <a:t> </a:t>
                      </a:r>
                      <a:r>
                        <a:rPr lang="en-US" sz="1200"/>
                        <a:t>(max of 5 mins long).  </a:t>
                      </a:r>
                      <a:endParaRPr/>
                    </a:p>
                    <a:p>
                      <a:pPr indent="0" lvl="0" marL="11112" marR="0" rtl="0" algn="l">
                        <a:spcBef>
                          <a:spcPts val="0"/>
                        </a:spcBef>
                        <a:spcAft>
                          <a:spcPts val="0"/>
                        </a:spcAft>
                        <a:buClr>
                          <a:schemeClr val="dk1"/>
                        </a:buClr>
                        <a:buSzPts val="1200"/>
                        <a:buFont typeface="Calibri"/>
                        <a:buNone/>
                      </a:pPr>
                      <a:r>
                        <a:rPr b="1" lang="en-US" sz="1200" u="sng"/>
                        <a:t>CHOREOGRAPHY - </a:t>
                      </a:r>
                      <a:r>
                        <a:rPr i="1" lang="en-US" sz="1200"/>
                        <a:t>Wednesday</a:t>
                      </a:r>
                      <a:r>
                        <a:rPr i="1" lang="en-US" sz="1200"/>
                        <a:t> </a:t>
                      </a:r>
                      <a:r>
                        <a:rPr i="1" lang="en-US" sz="1200"/>
                        <a:t>29 March </a:t>
                      </a:r>
                      <a:endParaRPr b="1" i="1" sz="1200" u="sng"/>
                    </a:p>
                    <a:p>
                      <a:pPr indent="0" lvl="0" marL="0" marR="0" rtl="0" algn="l">
                        <a:spcBef>
                          <a:spcPts val="0"/>
                        </a:spcBef>
                        <a:spcAft>
                          <a:spcPts val="0"/>
                        </a:spcAft>
                        <a:buNone/>
                      </a:pPr>
                      <a:r>
                        <a:rPr lang="en-US" sz="1200"/>
                        <a:t>Solo or group choreography</a:t>
                      </a:r>
                      <a:r>
                        <a:rPr lang="en-US" sz="1200"/>
                        <a:t> </a:t>
                      </a:r>
                      <a:r>
                        <a:rPr lang="en-US" sz="1200"/>
                        <a:t>a solo (2-2.5 mins)</a:t>
                      </a:r>
                      <a:r>
                        <a:rPr lang="en-US" sz="1200"/>
                        <a:t> </a:t>
                      </a:r>
                      <a:r>
                        <a:rPr lang="en-US" sz="1200"/>
                        <a:t>group dance (3-3.5 mins) using 2-5 dancers</a:t>
                      </a:r>
                      <a:endParaRPr sz="120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864075">
                <a:tc>
                  <a:txBody>
                    <a:bodyPr/>
                    <a:lstStyle/>
                    <a:p>
                      <a:pPr indent="0" lvl="0" marL="0" marR="0" rtl="0" algn="ctr">
                        <a:spcBef>
                          <a:spcPts val="0"/>
                        </a:spcBef>
                        <a:spcAft>
                          <a:spcPts val="0"/>
                        </a:spcAft>
                        <a:buNone/>
                      </a:pPr>
                      <a:r>
                        <a:rPr lang="en-US" sz="1350"/>
                        <a:t>Component 2 – Dance Appreciation</a:t>
                      </a:r>
                      <a:endParaRPr b="0"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150"/>
                        <a:t>20 June 2023</a:t>
                      </a:r>
                      <a:endParaRPr b="1" sz="11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11113" marR="0" rtl="0" algn="l">
                        <a:spcBef>
                          <a:spcPts val="0"/>
                        </a:spcBef>
                        <a:spcAft>
                          <a:spcPts val="0"/>
                        </a:spcAft>
                        <a:buClr>
                          <a:schemeClr val="dk1"/>
                        </a:buClr>
                        <a:buSzPts val="1200"/>
                        <a:buFont typeface="Calibri"/>
                        <a:buNone/>
                      </a:pPr>
                      <a:r>
                        <a:rPr lang="en-US" sz="1200"/>
                        <a:t>Written paper worth 40%. Exam is 1hr 30 mins</a:t>
                      </a:r>
                      <a:endParaRPr sz="1200"/>
                    </a:p>
                    <a:p>
                      <a:pPr indent="0" lvl="0" marL="11113" marR="0" rtl="0" algn="l">
                        <a:spcBef>
                          <a:spcPts val="0"/>
                        </a:spcBef>
                        <a:spcAft>
                          <a:spcPts val="0"/>
                        </a:spcAft>
                        <a:buClr>
                          <a:schemeClr val="dk1"/>
                        </a:buClr>
                        <a:buSzPts val="1200"/>
                        <a:buFont typeface="Calibri"/>
                        <a:buNone/>
                      </a:pPr>
                      <a:r>
                        <a:rPr lang="en-US" sz="1200"/>
                        <a:t>You will be tested on 3 topics:</a:t>
                      </a:r>
                      <a:endParaRPr/>
                    </a:p>
                    <a:p>
                      <a:pPr indent="0" lvl="0" marL="0" marR="0" rtl="0" algn="l">
                        <a:spcBef>
                          <a:spcPts val="0"/>
                        </a:spcBef>
                        <a:spcAft>
                          <a:spcPts val="0"/>
                        </a:spcAft>
                        <a:buNone/>
                      </a:pPr>
                      <a:r>
                        <a:rPr lang="en-US" sz="1200"/>
                        <a:t>Choreographic processes and performance skills.</a:t>
                      </a:r>
                      <a:endParaRPr/>
                    </a:p>
                    <a:p>
                      <a:pPr indent="0" lvl="0" marL="0" marR="0" rtl="0" algn="l">
                        <a:spcBef>
                          <a:spcPts val="0"/>
                        </a:spcBef>
                        <a:spcAft>
                          <a:spcPts val="0"/>
                        </a:spcAft>
                        <a:buNone/>
                      </a:pPr>
                      <a:r>
                        <a:rPr lang="en-US" sz="1200"/>
                        <a:t>Critical appreciation of your own work. </a:t>
                      </a:r>
                      <a:endParaRPr/>
                    </a:p>
                    <a:p>
                      <a:pPr indent="0" lvl="0" marL="0" marR="0" rtl="0" algn="l">
                        <a:spcBef>
                          <a:spcPts val="0"/>
                        </a:spcBef>
                        <a:spcAft>
                          <a:spcPts val="0"/>
                        </a:spcAft>
                        <a:buNone/>
                      </a:pPr>
                      <a:r>
                        <a:rPr lang="en-US" sz="1200"/>
                        <a:t>Critical appreciation of professional works.</a:t>
                      </a:r>
                      <a:endParaRPr sz="120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484" name="Google Shape;484;p28"/>
          <p:cNvSpPr txBox="1"/>
          <p:nvPr/>
        </p:nvSpPr>
        <p:spPr>
          <a:xfrm>
            <a:off x="123281" y="4325629"/>
            <a:ext cx="3395100" cy="5633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100">
                <a:solidFill>
                  <a:schemeClr val="dk1"/>
                </a:solidFill>
                <a:latin typeface="Calibri"/>
                <a:ea typeface="Calibri"/>
                <a:cs typeface="Calibri"/>
                <a:sym typeface="Calibri"/>
              </a:rPr>
              <a:t>Dance Top Revision Tips for practical Component 1:</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Ensure that you plan your rehearsal time well and attend </a:t>
            </a:r>
            <a:r>
              <a:rPr lang="en-US" sz="1100">
                <a:solidFill>
                  <a:schemeClr val="dk1"/>
                </a:solidFill>
                <a:latin typeface="Calibri"/>
                <a:ea typeface="Calibri"/>
                <a:cs typeface="Calibri"/>
                <a:sym typeface="Calibri"/>
              </a:rPr>
              <a:t>your planned </a:t>
            </a:r>
            <a:r>
              <a:rPr lang="en-US" sz="1100">
                <a:solidFill>
                  <a:schemeClr val="dk1"/>
                </a:solidFill>
                <a:latin typeface="Calibri"/>
                <a:ea typeface="Calibri"/>
                <a:cs typeface="Calibri"/>
                <a:sym typeface="Calibri"/>
              </a:rPr>
              <a:t>extra sessions after school and at lunch. </a:t>
            </a:r>
            <a:endParaRPr/>
          </a:p>
          <a:p>
            <a:pPr indent="-17145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Keep working on performance skills at home focusing on stamina and flexibility as well as all other key performance skills. </a:t>
            </a:r>
            <a:endParaRPr/>
          </a:p>
          <a:p>
            <a:pPr indent="-17145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Understanding how to achieve high quality performance:   </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 commitment to rehearsal  </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 identification of the technical and expressive skills necessary for effective performance </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 analysis of strengths and weaknesses of their own and others' performance and capacity to improve  </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 systematic repetition to enhance performance  </a:t>
            </a:r>
            <a:endParaRPr/>
          </a:p>
          <a:p>
            <a:pPr indent="-171450" lvl="0" marL="171450" marR="0" rtl="0" algn="l">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using ICT (for example, digital camera and video) to monitor and evaluate performance. </a:t>
            </a:r>
            <a:endParaRPr/>
          </a:p>
          <a:p>
            <a:pPr indent="0" lvl="0" marL="0" marR="0" rtl="0" algn="l">
              <a:spcBef>
                <a:spcPts val="0"/>
              </a:spcBef>
              <a:spcAft>
                <a:spcPts val="0"/>
              </a:spcAft>
              <a:buNone/>
            </a:pPr>
            <a:r>
              <a:rPr b="1" lang="en-US" sz="1100">
                <a:solidFill>
                  <a:schemeClr val="dk1"/>
                </a:solidFill>
                <a:latin typeface="Calibri"/>
                <a:ea typeface="Calibri"/>
                <a:cs typeface="Calibri"/>
                <a:sym typeface="Calibri"/>
              </a:rPr>
              <a:t>Revise all of the following:</a:t>
            </a:r>
            <a:endParaRPr/>
          </a:p>
          <a:p>
            <a:pPr indent="-17145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Physical skills and attributes</a:t>
            </a:r>
            <a:endParaRPr/>
          </a:p>
          <a:p>
            <a:pPr indent="-17145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Technical skills</a:t>
            </a:r>
            <a:endParaRPr/>
          </a:p>
          <a:p>
            <a:pPr indent="-17145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Expressive skills</a:t>
            </a:r>
            <a:endParaRPr/>
          </a:p>
          <a:p>
            <a:pPr indent="-17145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Mental skills and attributes</a:t>
            </a:r>
            <a:endParaRPr/>
          </a:p>
          <a:p>
            <a:pPr indent="-17145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Safe working practices</a:t>
            </a:r>
            <a:endParaRPr/>
          </a:p>
          <a:p>
            <a:pPr indent="-17145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Mental skills and attributes </a:t>
            </a:r>
            <a:endParaRPr/>
          </a:p>
          <a:p>
            <a:pPr indent="-171450" lvl="0" marL="171450" marR="0" rtl="0" algn="l">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Safe working practices</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101600" lvl="0" marL="171450" marR="0" rtl="0" algn="l">
              <a:spcBef>
                <a:spcPts val="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101600" lvl="0" marL="171450" marR="0" rtl="0" algn="l">
              <a:spcBef>
                <a:spcPts val="0"/>
              </a:spcBef>
              <a:spcAft>
                <a:spcPts val="0"/>
              </a:spcAft>
              <a:buClr>
                <a:schemeClr val="dk1"/>
              </a:buClr>
              <a:buSzPts val="1100"/>
              <a:buFont typeface="Arial"/>
              <a:buNone/>
            </a:pPr>
            <a:r>
              <a:t/>
            </a:r>
            <a:endParaRPr b="1" sz="1100">
              <a:solidFill>
                <a:schemeClr val="dk1"/>
              </a:solidFill>
              <a:latin typeface="Calibri"/>
              <a:ea typeface="Calibri"/>
              <a:cs typeface="Calibri"/>
              <a:sym typeface="Calibri"/>
            </a:endParaRPr>
          </a:p>
          <a:p>
            <a:pPr indent="-101600" lvl="0" marL="171450" marR="0" rtl="0" algn="l">
              <a:spcBef>
                <a:spcPts val="0"/>
              </a:spcBef>
              <a:spcAft>
                <a:spcPts val="0"/>
              </a:spcAft>
              <a:buClr>
                <a:schemeClr val="dk1"/>
              </a:buClr>
              <a:buSzPts val="1100"/>
              <a:buFont typeface="Arial"/>
              <a:buNone/>
            </a:pPr>
            <a:r>
              <a:t/>
            </a:r>
            <a:endParaRPr b="1" sz="1100">
              <a:solidFill>
                <a:schemeClr val="dk1"/>
              </a:solidFill>
              <a:latin typeface="Calibri"/>
              <a:ea typeface="Calibri"/>
              <a:cs typeface="Calibri"/>
              <a:sym typeface="Calibri"/>
            </a:endParaRPr>
          </a:p>
          <a:p>
            <a:pPr indent="-273050" lvl="0" marL="342900" marR="0" rtl="0" algn="l">
              <a:spcBef>
                <a:spcPts val="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p:txBody>
      </p:sp>
      <p:sp>
        <p:nvSpPr>
          <p:cNvPr id="485" name="Google Shape;485;p28"/>
          <p:cNvSpPr txBox="1"/>
          <p:nvPr/>
        </p:nvSpPr>
        <p:spPr>
          <a:xfrm>
            <a:off x="3501950" y="4250650"/>
            <a:ext cx="3501900" cy="212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100">
                <a:solidFill>
                  <a:schemeClr val="dk1"/>
                </a:solidFill>
                <a:latin typeface="Calibri"/>
                <a:ea typeface="Calibri"/>
                <a:cs typeface="Calibri"/>
                <a:sym typeface="Calibri"/>
              </a:rPr>
              <a:t>The Anthology:</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You must study </a:t>
            </a:r>
            <a:r>
              <a:rPr b="1" lang="en-US" sz="1100">
                <a:solidFill>
                  <a:schemeClr val="dk1"/>
                </a:solidFill>
                <a:latin typeface="Calibri"/>
                <a:ea typeface="Calibri"/>
                <a:cs typeface="Calibri"/>
                <a:sym typeface="Calibri"/>
              </a:rPr>
              <a:t>all six</a:t>
            </a:r>
            <a:r>
              <a:rPr lang="en-US" sz="1100">
                <a:solidFill>
                  <a:schemeClr val="dk1"/>
                </a:solidFill>
                <a:latin typeface="Calibri"/>
                <a:ea typeface="Calibri"/>
                <a:cs typeface="Calibri"/>
                <a:sym typeface="Calibri"/>
              </a:rPr>
              <a:t> works in their entirety and be prepared to describe, analyse, interpret, evaluate and reflect on the works in response to short answer and extended writing questions.</a:t>
            </a:r>
            <a:endParaRPr/>
          </a:p>
          <a:p>
            <a:pPr indent="0" lvl="0" marL="0" marR="0" rtl="0" algn="l">
              <a:spcBef>
                <a:spcPts val="0"/>
              </a:spcBef>
              <a:spcAft>
                <a:spcPts val="0"/>
              </a:spcAft>
              <a:buNone/>
            </a:pPr>
            <a:r>
              <a:rPr b="1" lang="en-US" sz="1100">
                <a:solidFill>
                  <a:schemeClr val="dk1"/>
                </a:solidFill>
                <a:latin typeface="Calibri"/>
                <a:ea typeface="Calibri"/>
                <a:cs typeface="Calibri"/>
                <a:sym typeface="Calibri"/>
              </a:rPr>
              <a:t>You must know the:</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Features of production; costume, set, lighting, aural </a:t>
            </a:r>
            <a:r>
              <a:rPr lang="en-US" sz="1100">
                <a:solidFill>
                  <a:schemeClr val="dk1"/>
                </a:solidFill>
                <a:latin typeface="Calibri"/>
                <a:ea typeface="Calibri"/>
                <a:cs typeface="Calibri"/>
                <a:sym typeface="Calibri"/>
              </a:rPr>
              <a:t>setting, camera, etc…</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Performance environments</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Choreographic approaches</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Choreographic content</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Choreographic intent</a:t>
            </a:r>
            <a:endParaRPr b="1" sz="1100">
              <a:solidFill>
                <a:schemeClr val="dk1"/>
              </a:solidFill>
              <a:latin typeface="Calibri"/>
              <a:ea typeface="Calibri"/>
              <a:cs typeface="Calibri"/>
              <a:sym typeface="Calibri"/>
            </a:endParaRPr>
          </a:p>
        </p:txBody>
      </p:sp>
      <p:graphicFrame>
        <p:nvGraphicFramePr>
          <p:cNvPr id="486" name="Google Shape;486;p28"/>
          <p:cNvGraphicFramePr/>
          <p:nvPr/>
        </p:nvGraphicFramePr>
        <p:xfrm>
          <a:off x="3429001" y="6299787"/>
          <a:ext cx="3000000" cy="3000000"/>
        </p:xfrm>
        <a:graphic>
          <a:graphicData uri="http://schemas.openxmlformats.org/drawingml/2006/table">
            <a:tbl>
              <a:tblPr>
                <a:noFill/>
                <a:tableStyleId>{D68A553C-91B7-4F9B-9870-CB2B8751B55C}</a:tableStyleId>
              </a:tblPr>
              <a:tblGrid>
                <a:gridCol w="1131700"/>
                <a:gridCol w="1131700"/>
                <a:gridCol w="1131700"/>
              </a:tblGrid>
              <a:tr h="457200">
                <a:tc>
                  <a:txBody>
                    <a:bodyPr/>
                    <a:lstStyle/>
                    <a:p>
                      <a:pPr indent="0" lvl="0" marL="0" marR="0" rtl="0" algn="l">
                        <a:spcBef>
                          <a:spcPts val="0"/>
                        </a:spcBef>
                        <a:spcAft>
                          <a:spcPts val="0"/>
                        </a:spcAft>
                        <a:buNone/>
                      </a:pPr>
                      <a:r>
                        <a:rPr i="1" lang="en-US" sz="900"/>
                        <a:t>Artificial Things</a:t>
                      </a:r>
                      <a:endParaRPr sz="900"/>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Stopgap Dance Company</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Lucy Bennett</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r>
              <a:tr h="457200">
                <a:tc>
                  <a:txBody>
                    <a:bodyPr/>
                    <a:lstStyle/>
                    <a:p>
                      <a:pPr indent="0" lvl="0" marL="0" marR="0" rtl="0" algn="l">
                        <a:spcBef>
                          <a:spcPts val="0"/>
                        </a:spcBef>
                        <a:spcAft>
                          <a:spcPts val="0"/>
                        </a:spcAft>
                        <a:buNone/>
                      </a:pPr>
                      <a:r>
                        <a:rPr i="1" lang="en-US" sz="900"/>
                        <a:t>A Linha Curva</a:t>
                      </a:r>
                      <a:endParaRPr sz="900"/>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Rambert Dance Company</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Itzik Galili</a:t>
                      </a:r>
                      <a:endParaRPr sz="900"/>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r>
              <a:tr h="457200">
                <a:tc>
                  <a:txBody>
                    <a:bodyPr/>
                    <a:lstStyle/>
                    <a:p>
                      <a:pPr indent="0" lvl="0" marL="0" marR="0" rtl="0" algn="l">
                        <a:spcBef>
                          <a:spcPts val="0"/>
                        </a:spcBef>
                        <a:spcAft>
                          <a:spcPts val="0"/>
                        </a:spcAft>
                        <a:buNone/>
                      </a:pPr>
                      <a:r>
                        <a:rPr i="1" lang="en-US" sz="900"/>
                        <a:t>Infra</a:t>
                      </a:r>
                      <a:endParaRPr sz="900"/>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The Royal Ballet</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Wayne McGregor</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r>
              <a:tr h="457200">
                <a:tc>
                  <a:txBody>
                    <a:bodyPr/>
                    <a:lstStyle/>
                    <a:p>
                      <a:pPr indent="0" lvl="0" marL="0" marR="0" rtl="0" algn="l">
                        <a:spcBef>
                          <a:spcPts val="0"/>
                        </a:spcBef>
                        <a:spcAft>
                          <a:spcPts val="0"/>
                        </a:spcAft>
                        <a:buNone/>
                      </a:pPr>
                      <a:r>
                        <a:rPr i="1" lang="en-US" sz="900"/>
                        <a:t>Shadows</a:t>
                      </a:r>
                      <a:endParaRPr sz="900"/>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Phoenix Dance Theatre</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Christopher Bruce</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r>
              <a:tr h="457200">
                <a:tc>
                  <a:txBody>
                    <a:bodyPr/>
                    <a:lstStyle/>
                    <a:p>
                      <a:pPr indent="0" lvl="0" marL="0" marR="0" rtl="0" algn="l">
                        <a:spcBef>
                          <a:spcPts val="0"/>
                        </a:spcBef>
                        <a:spcAft>
                          <a:spcPts val="0"/>
                        </a:spcAft>
                        <a:buNone/>
                      </a:pPr>
                      <a:r>
                        <a:rPr i="1" lang="en-US" sz="900"/>
                        <a:t>Within Her Eyes</a:t>
                      </a:r>
                      <a:endParaRPr sz="900"/>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James Cousins Company</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James Cousins</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r>
              <a:tr h="527725">
                <a:tc>
                  <a:txBody>
                    <a:bodyPr/>
                    <a:lstStyle/>
                    <a:p>
                      <a:pPr indent="0" lvl="0" marL="0" marR="0" rtl="0" algn="l">
                        <a:spcBef>
                          <a:spcPts val="0"/>
                        </a:spcBef>
                        <a:spcAft>
                          <a:spcPts val="0"/>
                        </a:spcAft>
                        <a:buNone/>
                      </a:pPr>
                      <a:r>
                        <a:rPr i="1" lang="en-US" sz="900"/>
                        <a:t>Emancipation of Expressionism</a:t>
                      </a:r>
                      <a:endParaRPr sz="900"/>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Boy Blue Entertainment</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900"/>
                        <a:t>Kenrick H2O Sandy</a:t>
                      </a:r>
                      <a:endParaRPr/>
                    </a:p>
                  </a:txBody>
                  <a:tcPr marT="95250" marB="95250" marR="95250" marL="95250">
                    <a:lnL cap="flat" cmpd="sng" w="9525">
                      <a:solidFill>
                        <a:srgbClr val="EBEBEB"/>
                      </a:solidFill>
                      <a:prstDash val="solid"/>
                      <a:round/>
                      <a:headEnd len="sm" w="sm" type="none"/>
                      <a:tailEnd len="sm" w="sm" type="none"/>
                    </a:lnL>
                    <a:lnR cap="flat" cmpd="sng" w="9525">
                      <a:solidFill>
                        <a:srgbClr val="EBEBEB"/>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FFFFFF"/>
                    </a:solidFill>
                  </a:tcPr>
                </a:tc>
              </a:tr>
            </a:tbl>
          </a:graphicData>
        </a:graphic>
      </p:graphicFrame>
      <p:pic>
        <p:nvPicPr>
          <p:cNvPr id="487" name="Google Shape;487;p28"/>
          <p:cNvPicPr preferRelativeResize="0"/>
          <p:nvPr/>
        </p:nvPicPr>
        <p:blipFill rotWithShape="1">
          <a:blip r:embed="rId3">
            <a:alphaModFix/>
          </a:blip>
          <a:srcRect b="0" l="0" r="0" t="0"/>
          <a:stretch/>
        </p:blipFill>
        <p:spPr>
          <a:xfrm>
            <a:off x="5580417" y="214703"/>
            <a:ext cx="946051" cy="92030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2" name="Shape 492"/>
        <p:cNvGrpSpPr/>
        <p:nvPr/>
      </p:nvGrpSpPr>
      <p:grpSpPr>
        <a:xfrm>
          <a:off x="0" y="0"/>
          <a:ext cx="0" cy="0"/>
          <a:chOff x="0" y="0"/>
          <a:chExt cx="0" cy="0"/>
        </a:xfrm>
      </p:grpSpPr>
      <p:sp>
        <p:nvSpPr>
          <p:cNvPr id="493" name="Google Shape;493;p29"/>
          <p:cNvSpPr/>
          <p:nvPr/>
        </p:nvSpPr>
        <p:spPr>
          <a:xfrm>
            <a:off x="0" y="1"/>
            <a:ext cx="481106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3200" cap="none">
                <a:solidFill>
                  <a:schemeClr val="dk1"/>
                </a:solidFill>
                <a:latin typeface="Calibri"/>
                <a:ea typeface="Calibri"/>
                <a:cs typeface="Calibri"/>
                <a:sym typeface="Calibri"/>
              </a:rPr>
              <a:t>The Pathway to Success in…</a:t>
            </a:r>
            <a:endParaRPr b="0" sz="3200" cap="none">
              <a:solidFill>
                <a:schemeClr val="dk1"/>
              </a:solidFill>
              <a:latin typeface="Calibri"/>
              <a:ea typeface="Calibri"/>
              <a:cs typeface="Calibri"/>
              <a:sym typeface="Calibri"/>
            </a:endParaRPr>
          </a:p>
        </p:txBody>
      </p:sp>
      <p:sp>
        <p:nvSpPr>
          <p:cNvPr id="494" name="Google Shape;494;p29"/>
          <p:cNvSpPr/>
          <p:nvPr/>
        </p:nvSpPr>
        <p:spPr>
          <a:xfrm>
            <a:off x="0" y="405612"/>
            <a:ext cx="2097883"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cap="none">
                <a:solidFill>
                  <a:srgbClr val="00B050"/>
                </a:solidFill>
                <a:latin typeface="Calibri"/>
                <a:ea typeface="Calibri"/>
                <a:cs typeface="Calibri"/>
                <a:sym typeface="Calibri"/>
              </a:rPr>
              <a:t>Drama</a:t>
            </a:r>
            <a:endParaRPr/>
          </a:p>
        </p:txBody>
      </p:sp>
      <p:sp>
        <p:nvSpPr>
          <p:cNvPr id="495" name="Google Shape;495;p29"/>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496" name="Google Shape;496;p29"/>
          <p:cNvGraphicFramePr/>
          <p:nvPr/>
        </p:nvGraphicFramePr>
        <p:xfrm>
          <a:off x="140833" y="1569010"/>
          <a:ext cx="3000000" cy="3000000"/>
        </p:xfrm>
        <a:graphic>
          <a:graphicData uri="http://schemas.openxmlformats.org/drawingml/2006/table">
            <a:tbl>
              <a:tblPr bandRow="1" firstRow="1">
                <a:noFill/>
                <a:tableStyleId>{F2CF11A8-FC61-48DB-BD23-94D07A15B7C0}</a:tableStyleId>
              </a:tblPr>
              <a:tblGrid>
                <a:gridCol w="1511400"/>
                <a:gridCol w="1317250"/>
                <a:gridCol w="3698000"/>
              </a:tblGrid>
              <a:tr h="228600">
                <a:tc>
                  <a:txBody>
                    <a:bodyPr/>
                    <a:lstStyle/>
                    <a:p>
                      <a:pPr indent="0" lvl="0" marL="0" marR="0" rtl="0" algn="ctr">
                        <a:spcBef>
                          <a:spcPts val="0"/>
                        </a:spcBef>
                        <a:spcAft>
                          <a:spcPts val="0"/>
                        </a:spcAft>
                        <a:buNone/>
                      </a:pPr>
                      <a:r>
                        <a:rPr lang="en-US" sz="1800">
                          <a:solidFill>
                            <a:schemeClr val="lt1"/>
                          </a:solidFill>
                        </a:rPr>
                        <a:t>Exam 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802225">
                <a:tc>
                  <a:txBody>
                    <a:bodyPr/>
                    <a:lstStyle/>
                    <a:p>
                      <a:pPr indent="0" lvl="0" marL="0" marR="0" rtl="0" algn="ctr">
                        <a:spcBef>
                          <a:spcPts val="0"/>
                        </a:spcBef>
                        <a:spcAft>
                          <a:spcPts val="0"/>
                        </a:spcAft>
                        <a:buNone/>
                      </a:pPr>
                      <a:r>
                        <a:rPr b="0" lang="en-US" sz="1250">
                          <a:solidFill>
                            <a:schemeClr val="dk1"/>
                          </a:solidFill>
                          <a:latin typeface="Calibri"/>
                          <a:ea typeface="Calibri"/>
                          <a:cs typeface="Calibri"/>
                          <a:sym typeface="Calibri"/>
                        </a:rPr>
                        <a:t>Component 2</a:t>
                      </a:r>
                      <a:endParaRPr sz="1300"/>
                    </a:p>
                    <a:p>
                      <a:pPr indent="0" lvl="0" marL="0" marR="0" rtl="0" algn="ctr">
                        <a:spcBef>
                          <a:spcPts val="0"/>
                        </a:spcBef>
                        <a:spcAft>
                          <a:spcPts val="0"/>
                        </a:spcAft>
                        <a:buNone/>
                      </a:pPr>
                      <a:r>
                        <a:rPr b="0" lang="en-US" sz="1250">
                          <a:solidFill>
                            <a:schemeClr val="dk1"/>
                          </a:solidFill>
                          <a:latin typeface="Calibri"/>
                          <a:ea typeface="Calibri"/>
                          <a:cs typeface="Calibri"/>
                          <a:sym typeface="Calibri"/>
                        </a:rPr>
                        <a:t>Devising Drama </a:t>
                      </a:r>
                      <a:endParaRPr sz="130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Font typeface="Arial"/>
                        <a:buNone/>
                      </a:pPr>
                      <a:r>
                        <a:rPr b="1" lang="en-US" sz="1100"/>
                        <a:t>Friday 16th Dec </a:t>
                      </a:r>
                      <a:r>
                        <a:rPr lang="en-US" sz="1100"/>
                        <a:t>(practical exam)</a:t>
                      </a:r>
                      <a:endParaRPr sz="1100"/>
                    </a:p>
                    <a:p>
                      <a:pPr indent="0" lvl="0" marL="0" rtl="0" algn="ctr">
                        <a:spcBef>
                          <a:spcPts val="0"/>
                        </a:spcBef>
                        <a:spcAft>
                          <a:spcPts val="0"/>
                        </a:spcAft>
                        <a:buClr>
                          <a:schemeClr val="dk1"/>
                        </a:buClr>
                        <a:buFont typeface="Arial"/>
                        <a:buNone/>
                      </a:pPr>
                      <a:r>
                        <a:rPr b="1" lang="en-US" sz="1100"/>
                        <a:t>Tuesday 21st Feb</a:t>
                      </a:r>
                      <a:endParaRPr b="1" sz="1100"/>
                    </a:p>
                    <a:p>
                      <a:pPr indent="0" lvl="0" marL="0" rtl="0" algn="ctr">
                        <a:spcBef>
                          <a:spcPts val="0"/>
                        </a:spcBef>
                        <a:spcAft>
                          <a:spcPts val="0"/>
                        </a:spcAft>
                        <a:buClr>
                          <a:schemeClr val="dk1"/>
                        </a:buClr>
                        <a:buFont typeface="Arial"/>
                        <a:buNone/>
                      </a:pPr>
                      <a:r>
                        <a:rPr lang="en-US" sz="1100"/>
                        <a:t>(Devising Logs final hand in)</a:t>
                      </a:r>
                      <a:endParaRPr sz="110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1" lang="en-US" sz="1250">
                          <a:solidFill>
                            <a:schemeClr val="dk1"/>
                          </a:solidFill>
                          <a:latin typeface="Calibri"/>
                          <a:ea typeface="Calibri"/>
                          <a:cs typeface="Calibri"/>
                          <a:sym typeface="Calibri"/>
                        </a:rPr>
                        <a:t>What’s assessed?</a:t>
                      </a:r>
                      <a:endParaRPr sz="1250">
                        <a:solidFill>
                          <a:schemeClr val="dk1"/>
                        </a:solidFill>
                        <a:latin typeface="Calibri"/>
                        <a:ea typeface="Calibri"/>
                        <a:cs typeface="Calibri"/>
                        <a:sym typeface="Calibri"/>
                      </a:endParaRPr>
                    </a:p>
                    <a:p>
                      <a:pPr indent="-307975" lvl="0" marL="457200" marR="0" rtl="0" algn="l">
                        <a:spcBef>
                          <a:spcPts val="0"/>
                        </a:spcBef>
                        <a:spcAft>
                          <a:spcPts val="0"/>
                        </a:spcAft>
                        <a:buClr>
                          <a:schemeClr val="dk1"/>
                        </a:buClr>
                        <a:buSzPts val="1250"/>
                        <a:buFont typeface="Calibri"/>
                        <a:buChar char="-"/>
                      </a:pPr>
                      <a:r>
                        <a:rPr lang="en-US" sz="1250">
                          <a:solidFill>
                            <a:schemeClr val="dk1"/>
                          </a:solidFill>
                          <a:latin typeface="Calibri"/>
                          <a:ea typeface="Calibri"/>
                          <a:cs typeface="Calibri"/>
                          <a:sym typeface="Calibri"/>
                        </a:rPr>
                        <a:t>Process of creating devised drama.</a:t>
                      </a:r>
                      <a:endParaRPr sz="1300"/>
                    </a:p>
                    <a:p>
                      <a:pPr indent="-307975" lvl="0" marL="457200" marR="0" rtl="0" algn="l">
                        <a:spcBef>
                          <a:spcPts val="0"/>
                        </a:spcBef>
                        <a:spcAft>
                          <a:spcPts val="0"/>
                        </a:spcAft>
                        <a:buClr>
                          <a:schemeClr val="dk1"/>
                        </a:buClr>
                        <a:buSzPts val="1250"/>
                        <a:buFont typeface="Calibri"/>
                        <a:buChar char="-"/>
                      </a:pPr>
                      <a:r>
                        <a:rPr lang="en-US" sz="1250">
                          <a:solidFill>
                            <a:schemeClr val="dk1"/>
                          </a:solidFill>
                          <a:latin typeface="Calibri"/>
                          <a:ea typeface="Calibri"/>
                          <a:cs typeface="Calibri"/>
                          <a:sym typeface="Calibri"/>
                        </a:rPr>
                        <a:t>Performance of devised drama.</a:t>
                      </a:r>
                      <a:endParaRPr sz="1300"/>
                    </a:p>
                    <a:p>
                      <a:pPr indent="-307975" lvl="0" marL="457200" marR="0" rtl="0" algn="l">
                        <a:spcBef>
                          <a:spcPts val="0"/>
                        </a:spcBef>
                        <a:spcAft>
                          <a:spcPts val="0"/>
                        </a:spcAft>
                        <a:buClr>
                          <a:schemeClr val="dk1"/>
                        </a:buClr>
                        <a:buSzPts val="1250"/>
                        <a:buFont typeface="Calibri"/>
                        <a:buChar char="-"/>
                      </a:pPr>
                      <a:r>
                        <a:rPr lang="en-US" sz="1250">
                          <a:solidFill>
                            <a:schemeClr val="dk1"/>
                          </a:solidFill>
                          <a:latin typeface="Calibri"/>
                          <a:ea typeface="Calibri"/>
                          <a:cs typeface="Calibri"/>
                          <a:sym typeface="Calibri"/>
                        </a:rPr>
                        <a:t>Analysis and evaluation of own work.</a:t>
                      </a:r>
                      <a:endParaRPr sz="130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828075">
                <a:tc>
                  <a:txBody>
                    <a:bodyPr/>
                    <a:lstStyle/>
                    <a:p>
                      <a:pPr indent="0" lvl="0" marL="0" marR="0" rtl="0" algn="ctr">
                        <a:spcBef>
                          <a:spcPts val="0"/>
                        </a:spcBef>
                        <a:spcAft>
                          <a:spcPts val="0"/>
                        </a:spcAft>
                        <a:buNone/>
                      </a:pPr>
                      <a:r>
                        <a:rPr b="0" lang="en-US" sz="1250">
                          <a:solidFill>
                            <a:schemeClr val="dk1"/>
                          </a:solidFill>
                          <a:latin typeface="Calibri"/>
                          <a:ea typeface="Calibri"/>
                          <a:cs typeface="Calibri"/>
                          <a:sym typeface="Calibri"/>
                        </a:rPr>
                        <a:t>Component 3</a:t>
                      </a:r>
                      <a:endParaRPr sz="1300"/>
                    </a:p>
                    <a:p>
                      <a:pPr indent="0" lvl="0" marL="0" marR="0" rtl="0" algn="ctr">
                        <a:spcBef>
                          <a:spcPts val="0"/>
                        </a:spcBef>
                        <a:spcAft>
                          <a:spcPts val="0"/>
                        </a:spcAft>
                        <a:buNone/>
                      </a:pPr>
                      <a:r>
                        <a:rPr b="0" lang="en-US" sz="1250">
                          <a:solidFill>
                            <a:schemeClr val="dk1"/>
                          </a:solidFill>
                          <a:latin typeface="Calibri"/>
                          <a:ea typeface="Calibri"/>
                          <a:cs typeface="Calibri"/>
                          <a:sym typeface="Calibri"/>
                        </a:rPr>
                        <a:t>Texts in </a:t>
                      </a:r>
                      <a:r>
                        <a:rPr lang="en-US" sz="1250"/>
                        <a:t>Practice</a:t>
                      </a:r>
                      <a:r>
                        <a:rPr b="0" lang="en-US" sz="1250">
                          <a:solidFill>
                            <a:schemeClr val="dk1"/>
                          </a:solidFill>
                          <a:latin typeface="Calibri"/>
                          <a:ea typeface="Calibri"/>
                          <a:cs typeface="Calibri"/>
                          <a:sym typeface="Calibri"/>
                        </a:rPr>
                        <a:t> </a:t>
                      </a:r>
                      <a:endParaRPr sz="130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Font typeface="Arial"/>
                        <a:buNone/>
                      </a:pPr>
                      <a:r>
                        <a:rPr b="1" lang="en-US" sz="1100"/>
                        <a:t>Tuesday 28th March </a:t>
                      </a:r>
                      <a:r>
                        <a:rPr lang="en-US" sz="1100"/>
                        <a:t>(practical exam date)</a:t>
                      </a:r>
                      <a:endParaRPr sz="12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1" lang="en-US" sz="1250">
                          <a:solidFill>
                            <a:schemeClr val="dk1"/>
                          </a:solidFill>
                          <a:latin typeface="Calibri"/>
                          <a:ea typeface="Calibri"/>
                          <a:cs typeface="Calibri"/>
                          <a:sym typeface="Calibri"/>
                        </a:rPr>
                        <a:t>What’s assessed?</a:t>
                      </a:r>
                      <a:endParaRPr sz="1250">
                        <a:solidFill>
                          <a:schemeClr val="dk1"/>
                        </a:solidFill>
                        <a:latin typeface="Calibri"/>
                        <a:ea typeface="Calibri"/>
                        <a:cs typeface="Calibri"/>
                        <a:sym typeface="Calibri"/>
                      </a:endParaRPr>
                    </a:p>
                    <a:p>
                      <a:pPr indent="-307975" lvl="0" marL="457200" marR="0" rtl="0" algn="l">
                        <a:spcBef>
                          <a:spcPts val="0"/>
                        </a:spcBef>
                        <a:spcAft>
                          <a:spcPts val="0"/>
                        </a:spcAft>
                        <a:buClr>
                          <a:schemeClr val="dk1"/>
                        </a:buClr>
                        <a:buSzPts val="1250"/>
                        <a:buFont typeface="Calibri"/>
                        <a:buChar char="-"/>
                      </a:pPr>
                      <a:r>
                        <a:rPr lang="en-US" sz="1250">
                          <a:solidFill>
                            <a:schemeClr val="dk1"/>
                          </a:solidFill>
                          <a:latin typeface="Calibri"/>
                          <a:ea typeface="Calibri"/>
                          <a:cs typeface="Calibri"/>
                          <a:sym typeface="Calibri"/>
                        </a:rPr>
                        <a:t>Performance of two extracts from one play </a:t>
                      </a:r>
                      <a:endParaRPr sz="1300"/>
                    </a:p>
                    <a:p>
                      <a:pPr indent="-307975" lvl="0" marL="457200" marR="0" rtl="0" algn="l">
                        <a:spcBef>
                          <a:spcPts val="0"/>
                        </a:spcBef>
                        <a:spcAft>
                          <a:spcPts val="0"/>
                        </a:spcAft>
                        <a:buClr>
                          <a:schemeClr val="dk1"/>
                        </a:buClr>
                        <a:buSzPts val="1250"/>
                        <a:buFont typeface="Calibri"/>
                        <a:buChar char="-"/>
                      </a:pPr>
                      <a:r>
                        <a:rPr lang="en-US" sz="1250">
                          <a:solidFill>
                            <a:schemeClr val="dk1"/>
                          </a:solidFill>
                          <a:latin typeface="Calibri"/>
                          <a:ea typeface="Calibri"/>
                          <a:cs typeface="Calibri"/>
                          <a:sym typeface="Calibri"/>
                        </a:rPr>
                        <a:t>Play must contrast with the set play chosen for Component 1. </a:t>
                      </a:r>
                      <a:endParaRPr sz="130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1163650">
                <a:tc>
                  <a:txBody>
                    <a:bodyPr/>
                    <a:lstStyle/>
                    <a:p>
                      <a:pPr indent="0" lvl="0" marL="0" marR="0" rtl="0" algn="ctr">
                        <a:spcBef>
                          <a:spcPts val="0"/>
                        </a:spcBef>
                        <a:spcAft>
                          <a:spcPts val="0"/>
                        </a:spcAft>
                        <a:buNone/>
                      </a:pPr>
                      <a:r>
                        <a:rPr b="0" lang="en-US" sz="1250">
                          <a:solidFill>
                            <a:schemeClr val="dk1"/>
                          </a:solidFill>
                          <a:latin typeface="Calibri"/>
                          <a:ea typeface="Calibri"/>
                          <a:cs typeface="Calibri"/>
                          <a:sym typeface="Calibri"/>
                        </a:rPr>
                        <a:t>Component 1</a:t>
                      </a:r>
                      <a:endParaRPr sz="1300"/>
                    </a:p>
                    <a:p>
                      <a:pPr indent="0" lvl="0" marL="0" marR="0" rtl="0" algn="ctr">
                        <a:spcBef>
                          <a:spcPts val="0"/>
                        </a:spcBef>
                        <a:spcAft>
                          <a:spcPts val="0"/>
                        </a:spcAft>
                        <a:buNone/>
                      </a:pPr>
                      <a:r>
                        <a:rPr b="0" lang="en-US" sz="1250">
                          <a:solidFill>
                            <a:schemeClr val="dk1"/>
                          </a:solidFill>
                          <a:latin typeface="Calibri"/>
                          <a:ea typeface="Calibri"/>
                          <a:cs typeface="Calibri"/>
                          <a:sym typeface="Calibri"/>
                        </a:rPr>
                        <a:t>Understanding Drama</a:t>
                      </a:r>
                      <a:endParaRPr sz="130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US" sz="1250"/>
                        <a:t>15 May 2023</a:t>
                      </a:r>
                      <a:endParaRPr b="1" sz="12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1" lang="en-US" sz="1250">
                          <a:solidFill>
                            <a:schemeClr val="dk1"/>
                          </a:solidFill>
                          <a:latin typeface="Calibri"/>
                          <a:ea typeface="Calibri"/>
                          <a:cs typeface="Calibri"/>
                          <a:sym typeface="Calibri"/>
                        </a:rPr>
                        <a:t>What’s assessed?</a:t>
                      </a:r>
                      <a:endParaRPr sz="1250">
                        <a:solidFill>
                          <a:schemeClr val="dk1"/>
                        </a:solidFill>
                        <a:latin typeface="Calibri"/>
                        <a:ea typeface="Calibri"/>
                        <a:cs typeface="Calibri"/>
                        <a:sym typeface="Calibri"/>
                      </a:endParaRPr>
                    </a:p>
                    <a:p>
                      <a:pPr indent="-307975" lvl="0" marL="457200" marR="0" rtl="0" algn="l">
                        <a:spcBef>
                          <a:spcPts val="0"/>
                        </a:spcBef>
                        <a:spcAft>
                          <a:spcPts val="0"/>
                        </a:spcAft>
                        <a:buClr>
                          <a:schemeClr val="dk1"/>
                        </a:buClr>
                        <a:buSzPts val="1250"/>
                        <a:buFont typeface="Calibri"/>
                        <a:buChar char="-"/>
                      </a:pPr>
                      <a:r>
                        <a:rPr lang="en-US" sz="1250">
                          <a:solidFill>
                            <a:schemeClr val="dk1"/>
                          </a:solidFill>
                          <a:latin typeface="Calibri"/>
                          <a:ea typeface="Calibri"/>
                          <a:cs typeface="Calibri"/>
                          <a:sym typeface="Calibri"/>
                        </a:rPr>
                        <a:t>Knowledge and understanding of </a:t>
                      </a:r>
                      <a:r>
                        <a:rPr lang="en-US" sz="1250"/>
                        <a:t>D</a:t>
                      </a:r>
                      <a:r>
                        <a:rPr lang="en-US" sz="1250">
                          <a:solidFill>
                            <a:schemeClr val="dk1"/>
                          </a:solidFill>
                          <a:latin typeface="Calibri"/>
                          <a:ea typeface="Calibri"/>
                          <a:cs typeface="Calibri"/>
                          <a:sym typeface="Calibri"/>
                        </a:rPr>
                        <a:t>rama and </a:t>
                      </a:r>
                      <a:r>
                        <a:rPr lang="en-US" sz="1250"/>
                        <a:t>T</a:t>
                      </a:r>
                      <a:r>
                        <a:rPr lang="en-US" sz="1250">
                          <a:solidFill>
                            <a:schemeClr val="dk1"/>
                          </a:solidFill>
                          <a:latin typeface="Calibri"/>
                          <a:ea typeface="Calibri"/>
                          <a:cs typeface="Calibri"/>
                          <a:sym typeface="Calibri"/>
                        </a:rPr>
                        <a:t>heatre.</a:t>
                      </a:r>
                      <a:endParaRPr sz="1300"/>
                    </a:p>
                    <a:p>
                      <a:pPr indent="-307975" lvl="0" marL="457200" marR="0" rtl="0" algn="l">
                        <a:spcBef>
                          <a:spcPts val="0"/>
                        </a:spcBef>
                        <a:spcAft>
                          <a:spcPts val="0"/>
                        </a:spcAft>
                        <a:buClr>
                          <a:schemeClr val="dk1"/>
                        </a:buClr>
                        <a:buSzPts val="1250"/>
                        <a:buFont typeface="Calibri"/>
                        <a:buChar char="-"/>
                      </a:pPr>
                      <a:r>
                        <a:rPr lang="en-US" sz="1250">
                          <a:solidFill>
                            <a:schemeClr val="dk1"/>
                          </a:solidFill>
                          <a:latin typeface="Calibri"/>
                          <a:ea typeface="Calibri"/>
                          <a:cs typeface="Calibri"/>
                          <a:sym typeface="Calibri"/>
                        </a:rPr>
                        <a:t>Study of one set play</a:t>
                      </a:r>
                      <a:r>
                        <a:rPr lang="en-US" sz="1250"/>
                        <a:t> - </a:t>
                      </a:r>
                      <a:r>
                        <a:rPr i="1" lang="en-US" sz="1250"/>
                        <a:t>Blood Brothers</a:t>
                      </a:r>
                      <a:endParaRPr i="1" sz="1300"/>
                    </a:p>
                    <a:p>
                      <a:pPr indent="-307975" lvl="0" marL="457200" marR="0" rtl="0" algn="l">
                        <a:spcBef>
                          <a:spcPts val="0"/>
                        </a:spcBef>
                        <a:spcAft>
                          <a:spcPts val="0"/>
                        </a:spcAft>
                        <a:buClr>
                          <a:schemeClr val="dk1"/>
                        </a:buClr>
                        <a:buSzPts val="1250"/>
                        <a:buFont typeface="Calibri"/>
                        <a:buChar char="-"/>
                      </a:pPr>
                      <a:r>
                        <a:rPr lang="en-US" sz="1250">
                          <a:solidFill>
                            <a:schemeClr val="dk1"/>
                          </a:solidFill>
                          <a:latin typeface="Calibri"/>
                          <a:ea typeface="Calibri"/>
                          <a:cs typeface="Calibri"/>
                          <a:sym typeface="Calibri"/>
                        </a:rPr>
                        <a:t>Analysis and evaluation of the work of live theatre makers.</a:t>
                      </a:r>
                      <a:endParaRPr sz="130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497" name="Google Shape;497;p29"/>
          <p:cNvSpPr txBox="1"/>
          <p:nvPr/>
        </p:nvSpPr>
        <p:spPr>
          <a:xfrm>
            <a:off x="140906" y="4970441"/>
            <a:ext cx="6526500" cy="3971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Drama Top Revision Tips:</a:t>
            </a:r>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Component 2 – Devising:</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Ensure that you have researched beyond your stimulus and can write about your inspiration, aims and intentions for the piece initially, in </a:t>
            </a:r>
            <a:r>
              <a:rPr lang="en-US" sz="1200">
                <a:solidFill>
                  <a:schemeClr val="dk1"/>
                </a:solidFill>
                <a:latin typeface="Calibri"/>
                <a:ea typeface="Calibri"/>
                <a:cs typeface="Calibri"/>
                <a:sym typeface="Calibri"/>
              </a:rPr>
              <a:t>development</a:t>
            </a:r>
            <a:r>
              <a:rPr lang="en-US" sz="1200">
                <a:solidFill>
                  <a:schemeClr val="dk1"/>
                </a:solidFill>
                <a:latin typeface="Calibri"/>
                <a:ea typeface="Calibri"/>
                <a:cs typeface="Calibri"/>
                <a:sym typeface="Calibri"/>
              </a:rPr>
              <a:t> and in analysis and evaluation.</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Create a collaborative rehearsal schedule and stick to it.</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a:t>
            </a:r>
            <a:r>
              <a:rPr lang="en-US" sz="1200">
                <a:solidFill>
                  <a:schemeClr val="dk1"/>
                </a:solidFill>
                <a:latin typeface="Calibri"/>
                <a:ea typeface="Calibri"/>
                <a:cs typeface="Calibri"/>
                <a:sym typeface="Calibri"/>
              </a:rPr>
              <a:t>hallenge yourself creatively to use new techniques - watch examples from past years.</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Keep up to date with all devising log hand in dates, so you can effectively utilise support.</a:t>
            </a:r>
            <a:endParaRPr/>
          </a:p>
          <a:p>
            <a:pPr indent="-209550" lvl="0" marL="285750" marR="0" rtl="0" algn="l">
              <a:spcBef>
                <a:spcPts val="0"/>
              </a:spcBef>
              <a:spcAft>
                <a:spcPts val="0"/>
              </a:spcAft>
              <a:buClr>
                <a:schemeClr val="dk1"/>
              </a:buClr>
              <a:buSzPts val="1200"/>
              <a:buFont typeface="Arial"/>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Component 3 – Text in Practice: </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Read and Research the entire play, then l</a:t>
            </a:r>
            <a:r>
              <a:rPr lang="en-US" sz="1200">
                <a:solidFill>
                  <a:schemeClr val="dk1"/>
                </a:solidFill>
                <a:latin typeface="Calibri"/>
                <a:ea typeface="Calibri"/>
                <a:cs typeface="Calibri"/>
                <a:sym typeface="Calibri"/>
              </a:rPr>
              <a:t>earn your lines.</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Utilise</a:t>
            </a:r>
            <a:r>
              <a:rPr lang="en-US" sz="1200">
                <a:solidFill>
                  <a:schemeClr val="dk1"/>
                </a:solidFill>
                <a:latin typeface="Calibri"/>
                <a:ea typeface="Calibri"/>
                <a:cs typeface="Calibri"/>
                <a:sym typeface="Calibri"/>
              </a:rPr>
              <a:t> a rehearsal schedule outside of lessons, respond to teacher feedback and think cohesively about your creative intentions for character, set and costume/props. </a:t>
            </a:r>
            <a:endParaRPr/>
          </a:p>
          <a:p>
            <a:pPr indent="-209550" lvl="0" marL="28575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Component 1 – Understanding Drama:</a:t>
            </a:r>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Beyond re-reading/watching/revising </a:t>
            </a:r>
            <a:r>
              <a:rPr i="1" lang="en-US" sz="1200">
                <a:solidFill>
                  <a:schemeClr val="dk1"/>
                </a:solidFill>
                <a:latin typeface="Calibri"/>
                <a:ea typeface="Calibri"/>
                <a:cs typeface="Calibri"/>
                <a:sym typeface="Calibri"/>
              </a:rPr>
              <a:t>Blood Brothers </a:t>
            </a:r>
            <a:r>
              <a:rPr lang="en-US" sz="1200">
                <a:solidFill>
                  <a:schemeClr val="dk1"/>
                </a:solidFill>
                <a:latin typeface="Calibri"/>
                <a:ea typeface="Calibri"/>
                <a:cs typeface="Calibri"/>
                <a:sym typeface="Calibri"/>
              </a:rPr>
              <a:t>and your live theatre choice, you need to: </a:t>
            </a:r>
            <a:endParaRPr sz="1200">
              <a:solidFill>
                <a:schemeClr val="dk1"/>
              </a:solidFill>
              <a:latin typeface="Calibri"/>
              <a:ea typeface="Calibri"/>
              <a:cs typeface="Calibri"/>
              <a:sym typeface="Calibri"/>
            </a:endParaRPr>
          </a:p>
          <a:p>
            <a:pPr indent="-304800" lvl="0" marL="45720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Utilise all Component 1 Knowledge Organisers, including the revision checklist KO. This is where you can tick off tasks completed and avoid doing the same revision tasks on repeat.</a:t>
            </a:r>
            <a:endParaRPr sz="1200">
              <a:solidFill>
                <a:schemeClr val="dk1"/>
              </a:solidFill>
              <a:latin typeface="Calibri"/>
              <a:ea typeface="Calibri"/>
              <a:cs typeface="Calibri"/>
              <a:sym typeface="Calibri"/>
            </a:endParaRPr>
          </a:p>
          <a:p>
            <a:pPr indent="-304800" lvl="0" marL="45720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Utilise further resources on Google Classroom, including: </a:t>
            </a:r>
            <a:endParaRPr sz="1200">
              <a:solidFill>
                <a:schemeClr val="dk1"/>
              </a:solidFill>
              <a:latin typeface="Calibri"/>
              <a:ea typeface="Calibri"/>
              <a:cs typeface="Calibri"/>
              <a:sym typeface="Calibri"/>
            </a:endParaRPr>
          </a:p>
          <a:p>
            <a:pPr indent="-304800" lvl="0" marL="45720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Google Slide Presentations detailing structures for how to answer questions and top tips.</a:t>
            </a:r>
            <a:endParaRPr sz="1200">
              <a:solidFill>
                <a:schemeClr val="dk1"/>
              </a:solidFill>
              <a:latin typeface="Calibri"/>
              <a:ea typeface="Calibri"/>
              <a:cs typeface="Calibri"/>
              <a:sym typeface="Calibri"/>
            </a:endParaRPr>
          </a:p>
          <a:p>
            <a:pPr indent="-304800" lvl="0" marL="457200" marR="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Use your ‘What Next Revision Steps’ and targets from each mock (uploaded to GC alongside your full papers) and all written feedback on mocks to develop &amp; complete practise questions.</a:t>
            </a:r>
            <a:endParaRPr sz="1400">
              <a:solidFill>
                <a:schemeClr val="dk1"/>
              </a:solidFill>
              <a:latin typeface="Calibri"/>
              <a:ea typeface="Calibri"/>
              <a:cs typeface="Calibri"/>
              <a:sym typeface="Calibri"/>
            </a:endParaRPr>
          </a:p>
        </p:txBody>
      </p:sp>
      <p:pic>
        <p:nvPicPr>
          <p:cNvPr id="498" name="Google Shape;498;p29"/>
          <p:cNvPicPr preferRelativeResize="0"/>
          <p:nvPr/>
        </p:nvPicPr>
        <p:blipFill rotWithShape="1">
          <a:blip r:embed="rId3">
            <a:alphaModFix/>
          </a:blip>
          <a:srcRect b="0" l="0" r="0" t="0"/>
          <a:stretch/>
        </p:blipFill>
        <p:spPr>
          <a:xfrm>
            <a:off x="5700486" y="243169"/>
            <a:ext cx="934328" cy="103749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30"/>
          <p:cNvSpPr/>
          <p:nvPr/>
        </p:nvSpPr>
        <p:spPr>
          <a:xfrm>
            <a:off x="531174" y="455700"/>
            <a:ext cx="4204500" cy="923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rgbClr val="00B050"/>
                </a:solidFill>
                <a:latin typeface="Calibri"/>
                <a:ea typeface="Calibri"/>
                <a:cs typeface="Calibri"/>
                <a:sym typeface="Calibri"/>
              </a:rPr>
              <a:t>Art &amp; Design</a:t>
            </a:r>
            <a:endParaRPr b="1" sz="5400" cap="none">
              <a:solidFill>
                <a:srgbClr val="00B050"/>
              </a:solidFill>
              <a:latin typeface="Calibri"/>
              <a:ea typeface="Calibri"/>
              <a:cs typeface="Calibri"/>
              <a:sym typeface="Calibri"/>
            </a:endParaRPr>
          </a:p>
        </p:txBody>
      </p:sp>
      <p:sp>
        <p:nvSpPr>
          <p:cNvPr id="504" name="Google Shape;504;p30"/>
          <p:cNvSpPr txBox="1"/>
          <p:nvPr/>
        </p:nvSpPr>
        <p:spPr>
          <a:xfrm>
            <a:off x="119529" y="1329267"/>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505" name="Google Shape;505;p30"/>
          <p:cNvGraphicFramePr/>
          <p:nvPr/>
        </p:nvGraphicFramePr>
        <p:xfrm>
          <a:off x="119529" y="1737463"/>
          <a:ext cx="3000000" cy="3000000"/>
        </p:xfrm>
        <a:graphic>
          <a:graphicData uri="http://schemas.openxmlformats.org/drawingml/2006/table">
            <a:tbl>
              <a:tblPr bandRow="1" firstRow="1">
                <a:noFill/>
                <a:tableStyleId>{F2CF11A8-FC61-48DB-BD23-94D07A15B7C0}</a:tableStyleId>
              </a:tblPr>
              <a:tblGrid>
                <a:gridCol w="1559975"/>
                <a:gridCol w="1210225"/>
                <a:gridCol w="3888125"/>
              </a:tblGrid>
              <a:tr h="378575">
                <a:tc gridSpan="3">
                  <a:txBody>
                    <a:bodyPr/>
                    <a:lstStyle/>
                    <a:p>
                      <a:pPr indent="0" lvl="0" marL="0" marR="0" rtl="0" algn="ctr">
                        <a:spcBef>
                          <a:spcPts val="0"/>
                        </a:spcBef>
                        <a:spcAft>
                          <a:spcPts val="0"/>
                        </a:spcAft>
                        <a:buNone/>
                      </a:pPr>
                      <a:r>
                        <a:rPr b="1" lang="en-US" sz="1800">
                          <a:solidFill>
                            <a:schemeClr val="dk1"/>
                          </a:solidFill>
                        </a:rPr>
                        <a:t>Coursework</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2"/>
                    </a:solidFill>
                  </a:tcPr>
                </a:tc>
                <a:tc hMerge="1"/>
                <a:tc hMerge="1"/>
              </a:tr>
              <a:tr h="378575">
                <a:tc>
                  <a:txBody>
                    <a:bodyPr/>
                    <a:lstStyle/>
                    <a:p>
                      <a:pPr indent="0" lvl="0" marL="0" marR="0" rtl="0" algn="ctr">
                        <a:spcBef>
                          <a:spcPts val="0"/>
                        </a:spcBef>
                        <a:spcAft>
                          <a:spcPts val="0"/>
                        </a:spcAft>
                        <a:buNone/>
                      </a:pPr>
                      <a:r>
                        <a:rPr lang="en-US" sz="1800">
                          <a:solidFill>
                            <a:schemeClr val="lt1"/>
                          </a:solidFill>
                        </a:rPr>
                        <a:t>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lnSpc>
                          <a:spcPct val="100000"/>
                        </a:lnSpc>
                        <a:spcBef>
                          <a:spcPts val="0"/>
                        </a:spcBef>
                        <a:spcAft>
                          <a:spcPts val="0"/>
                        </a:spcAft>
                        <a:buClr>
                          <a:schemeClr val="dk1"/>
                        </a:buClr>
                        <a:buSzPts val="1350"/>
                        <a:buFont typeface="Calibri"/>
                        <a:buNone/>
                      </a:pPr>
                      <a:r>
                        <a:rPr lang="en-US" sz="1350">
                          <a:solidFill>
                            <a:schemeClr val="dk1"/>
                          </a:solidFill>
                        </a:rPr>
                        <a:t>Portfolio of Work</a:t>
                      </a:r>
                      <a:endParaRPr sz="1350">
                        <a:solidFill>
                          <a:schemeClr val="dk1"/>
                        </a:solidFill>
                      </a:endParaRPr>
                    </a:p>
                    <a:p>
                      <a:pPr indent="0" lvl="0" marL="0" marR="0" rtl="0" algn="ctr">
                        <a:lnSpc>
                          <a:spcPct val="100000"/>
                        </a:lnSpc>
                        <a:spcBef>
                          <a:spcPts val="0"/>
                        </a:spcBef>
                        <a:spcAft>
                          <a:spcPts val="0"/>
                        </a:spcAft>
                        <a:buClr>
                          <a:schemeClr val="dk1"/>
                        </a:buClr>
                        <a:buSzPts val="1350"/>
                        <a:buFont typeface="Calibri"/>
                        <a:buNone/>
                      </a:pPr>
                      <a:r>
                        <a:rPr lang="en-US" sz="1350"/>
                        <a:t>60%</a:t>
                      </a:r>
                      <a:endParaRPr sz="135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350"/>
                        <a:t>DONE</a:t>
                      </a:r>
                      <a:endParaRPr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0" lang="en-US" sz="1350">
                          <a:solidFill>
                            <a:schemeClr val="dk1"/>
                          </a:solidFill>
                          <a:latin typeface="Calibri"/>
                          <a:ea typeface="Calibri"/>
                          <a:cs typeface="Calibri"/>
                          <a:sym typeface="Calibri"/>
                        </a:rPr>
                        <a:t>One </a:t>
                      </a:r>
                      <a:r>
                        <a:rPr lang="en-US" sz="1350"/>
                        <a:t>sustained project (Structures or Portrait/identity)</a:t>
                      </a:r>
                      <a:endParaRPr/>
                    </a:p>
                    <a:p>
                      <a:pPr indent="0" lvl="0" marL="0" marR="0" rtl="0" algn="l">
                        <a:spcBef>
                          <a:spcPts val="0"/>
                        </a:spcBef>
                        <a:spcAft>
                          <a:spcPts val="0"/>
                        </a:spcAft>
                        <a:buNone/>
                      </a:pPr>
                      <a:r>
                        <a:rPr b="0" lang="en-US" sz="1350">
                          <a:solidFill>
                            <a:schemeClr val="dk1"/>
                          </a:solidFill>
                          <a:latin typeface="Calibri"/>
                          <a:ea typeface="Calibri"/>
                          <a:cs typeface="Calibri"/>
                          <a:sym typeface="Calibri"/>
                        </a:rPr>
                        <a:t>One smaller group of work or a 2</a:t>
                      </a:r>
                      <a:r>
                        <a:rPr b="0" baseline="30000" lang="en-US" sz="1350">
                          <a:solidFill>
                            <a:schemeClr val="dk1"/>
                          </a:solidFill>
                          <a:latin typeface="Calibri"/>
                          <a:ea typeface="Calibri"/>
                          <a:cs typeface="Calibri"/>
                          <a:sym typeface="Calibri"/>
                        </a:rPr>
                        <a:t>nd</a:t>
                      </a:r>
                      <a:r>
                        <a:rPr b="0" lang="en-US" sz="1350">
                          <a:solidFill>
                            <a:schemeClr val="dk1"/>
                          </a:solidFill>
                          <a:latin typeface="Calibri"/>
                          <a:ea typeface="Calibri"/>
                          <a:cs typeface="Calibri"/>
                          <a:sym typeface="Calibri"/>
                        </a:rPr>
                        <a:t> project </a:t>
                      </a:r>
                      <a:r>
                        <a:rPr lang="en-US" sz="1350"/>
                        <a:t>(Structures or Portrait)</a:t>
                      </a:r>
                      <a:endParaRPr b="0" sz="135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797675">
                <a:tc>
                  <a:txBody>
                    <a:bodyPr/>
                    <a:lstStyle/>
                    <a:p>
                      <a:pPr indent="0" lvl="0" marL="0" marR="0" rtl="0" algn="ctr">
                        <a:lnSpc>
                          <a:spcPct val="100000"/>
                        </a:lnSpc>
                        <a:spcBef>
                          <a:spcPts val="0"/>
                        </a:spcBef>
                        <a:spcAft>
                          <a:spcPts val="0"/>
                        </a:spcAft>
                        <a:buNone/>
                      </a:pPr>
                      <a:r>
                        <a:rPr lang="en-US" sz="1350"/>
                        <a:t>Externally set task</a:t>
                      </a:r>
                      <a:endParaRPr sz="1350"/>
                    </a:p>
                    <a:p>
                      <a:pPr indent="0" lvl="0" marL="0" marR="0" rtl="0" algn="ctr">
                        <a:lnSpc>
                          <a:spcPct val="100000"/>
                        </a:lnSpc>
                        <a:spcBef>
                          <a:spcPts val="0"/>
                        </a:spcBef>
                        <a:spcAft>
                          <a:spcPts val="0"/>
                        </a:spcAft>
                        <a:buNone/>
                      </a:pPr>
                      <a:r>
                        <a:rPr lang="en-US" sz="1350"/>
                        <a:t>40 %</a:t>
                      </a:r>
                      <a:endParaRPr sz="135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350"/>
                        <a:t>Jan - April</a:t>
                      </a:r>
                      <a:endParaRPr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US" sz="1350"/>
                        <a:t>One sustained project responding to a starting point given by the exam board. Same expectation as for previous projects - Artists analysis, work in response to artwork studied, thorough development of an idea - reworking, experimenting, refining, producing sustained outcomes - culminating in work produced in 10 hour controlled ‘exam’ conditions.</a:t>
                      </a:r>
                      <a:endParaRPr b="0" sz="135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506" name="Google Shape;506;p30"/>
          <p:cNvSpPr/>
          <p:nvPr/>
        </p:nvSpPr>
        <p:spPr>
          <a:xfrm>
            <a:off x="0" y="2259"/>
            <a:ext cx="480965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chemeClr val="dk1"/>
                </a:solidFill>
                <a:latin typeface="Calibri"/>
                <a:ea typeface="Calibri"/>
                <a:cs typeface="Calibri"/>
                <a:sym typeface="Calibri"/>
              </a:rPr>
              <a:t>The Pathway to Success in…</a:t>
            </a:r>
            <a:endParaRPr sz="3200">
              <a:solidFill>
                <a:schemeClr val="dk1"/>
              </a:solidFill>
              <a:latin typeface="Calibri"/>
              <a:ea typeface="Calibri"/>
              <a:cs typeface="Calibri"/>
              <a:sym typeface="Calibri"/>
            </a:endParaRPr>
          </a:p>
        </p:txBody>
      </p:sp>
      <p:sp>
        <p:nvSpPr>
          <p:cNvPr id="507" name="Google Shape;507;p30"/>
          <p:cNvSpPr/>
          <p:nvPr/>
        </p:nvSpPr>
        <p:spPr>
          <a:xfrm>
            <a:off x="135140" y="5083194"/>
            <a:ext cx="6587700" cy="477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a:solidFill>
                  <a:schemeClr val="dk1"/>
                </a:solidFill>
                <a:latin typeface="Calibri"/>
                <a:ea typeface="Calibri"/>
                <a:cs typeface="Calibri"/>
                <a:sym typeface="Calibri"/>
              </a:rPr>
              <a:t>Although not a subject requiring revision, courses in visual arts must still be correctly prepared for in order to achieve the best possible outcomes. </a:t>
            </a:r>
            <a:endParaRPr sz="1200"/>
          </a:p>
          <a:p>
            <a:pPr indent="0" lvl="0" marL="0" marR="0" rtl="0" algn="l">
              <a:spcBef>
                <a:spcPts val="0"/>
              </a:spcBef>
              <a:spcAft>
                <a:spcPts val="0"/>
              </a:spcAft>
              <a:buNone/>
            </a:pPr>
            <a:r>
              <a:t/>
            </a:r>
            <a:endParaRPr>
              <a:solidFill>
                <a:schemeClr val="dk1"/>
              </a:solidFill>
              <a:latin typeface="Calibri"/>
              <a:ea typeface="Calibri"/>
              <a:cs typeface="Calibri"/>
              <a:sym typeface="Calibri"/>
            </a:endParaRPr>
          </a:p>
          <a:p>
            <a:pPr indent="0" lvl="0" marL="0" marR="0" rtl="0" algn="l">
              <a:spcBef>
                <a:spcPts val="0"/>
              </a:spcBef>
              <a:spcAft>
                <a:spcPts val="0"/>
              </a:spcAft>
              <a:buNone/>
            </a:pPr>
            <a:r>
              <a:rPr lang="en-US">
                <a:solidFill>
                  <a:schemeClr val="dk1"/>
                </a:solidFill>
                <a:latin typeface="Calibri"/>
                <a:ea typeface="Calibri"/>
                <a:cs typeface="Calibri"/>
                <a:sym typeface="Calibri"/>
              </a:rPr>
              <a:t>The Assessment Objectives require students to show:</a:t>
            </a:r>
            <a:endParaRPr sz="1200"/>
          </a:p>
          <a:p>
            <a:pPr indent="0" lvl="0" marL="0" marR="0" rtl="0" algn="l">
              <a:spcBef>
                <a:spcPts val="0"/>
              </a:spcBef>
              <a:spcAft>
                <a:spcPts val="0"/>
              </a:spcAft>
              <a:buNone/>
            </a:pPr>
            <a:r>
              <a:t/>
            </a:r>
            <a:endParaRPr>
              <a:solidFill>
                <a:schemeClr val="dk1"/>
              </a:solidFill>
              <a:latin typeface="Calibri"/>
              <a:ea typeface="Calibri"/>
              <a:cs typeface="Calibri"/>
              <a:sym typeface="Calibri"/>
            </a:endParaRPr>
          </a:p>
          <a:p>
            <a:pPr indent="-330200" lvl="0" marL="342900" marR="0" rtl="0" algn="l">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In depth developmental practical work should evidence considered influence of artists work and other contextual references. These should be thoroughly explored in your own way and demonstrate their impact upon your own ideas.</a:t>
            </a:r>
            <a:endParaRPr sz="1200"/>
          </a:p>
          <a:p>
            <a:pPr indent="-330200" lvl="0" marL="342900" marR="0" rtl="0" algn="l">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A variety of practical studies should show experimentation and exploration of techniques and media that refine as they progress.</a:t>
            </a:r>
            <a:endParaRPr sz="1200"/>
          </a:p>
          <a:p>
            <a:pPr indent="-330200" lvl="0" marL="342900" marR="0" rtl="0" algn="l">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Observations and ideas that demonstrate understanding of the theme and contextual influences. These should be in the form of own photographs, observational practical studies and written thoughts.</a:t>
            </a:r>
            <a:endParaRPr sz="1200"/>
          </a:p>
          <a:p>
            <a:pPr indent="-330200" lvl="0" marL="342900" marR="0" rtl="0" algn="l">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Practical personal responses will conclude ideas and demonstrate meaningful links and interpretations of themes. </a:t>
            </a:r>
            <a:endParaRPr sz="1200"/>
          </a:p>
          <a:p>
            <a:pPr indent="-241300" lvl="0" marL="342900" marR="0" rtl="0" algn="l">
              <a:spcBef>
                <a:spcPts val="0"/>
              </a:spcBef>
              <a:spcAft>
                <a:spcPts val="0"/>
              </a:spcAft>
              <a:buClr>
                <a:schemeClr val="dk1"/>
              </a:buClr>
              <a:buSzPts val="1600"/>
              <a:buFont typeface="Calibri"/>
              <a:buNone/>
            </a:pPr>
            <a:r>
              <a:t/>
            </a:r>
            <a:endParaRPr b="1">
              <a:solidFill>
                <a:schemeClr val="dk1"/>
              </a:solidFill>
              <a:latin typeface="Calibri"/>
              <a:ea typeface="Calibri"/>
              <a:cs typeface="Calibri"/>
              <a:sym typeface="Calibri"/>
            </a:endParaRPr>
          </a:p>
          <a:p>
            <a:pPr indent="0" lvl="0" marL="0" marR="0" rtl="0" algn="l">
              <a:spcBef>
                <a:spcPts val="0"/>
              </a:spcBef>
              <a:spcAft>
                <a:spcPts val="0"/>
              </a:spcAft>
              <a:buNone/>
            </a:pPr>
            <a:r>
              <a:rPr b="1" lang="en-US">
                <a:solidFill>
                  <a:schemeClr val="dk1"/>
                </a:solidFill>
                <a:latin typeface="Calibri"/>
                <a:ea typeface="Calibri"/>
                <a:cs typeface="Calibri"/>
                <a:sym typeface="Calibri"/>
              </a:rPr>
              <a:t>Most importantly refer to checklist </a:t>
            </a:r>
            <a:r>
              <a:rPr b="1" lang="en-US">
                <a:solidFill>
                  <a:schemeClr val="dk1"/>
                </a:solidFill>
                <a:latin typeface="Calibri"/>
                <a:ea typeface="Calibri"/>
                <a:cs typeface="Calibri"/>
                <a:sym typeface="Calibri"/>
              </a:rPr>
              <a:t>island</a:t>
            </a:r>
            <a:r>
              <a:rPr b="1" lang="en-US">
                <a:solidFill>
                  <a:schemeClr val="dk1"/>
                </a:solidFill>
                <a:latin typeface="Calibri"/>
                <a:ea typeface="Calibri"/>
                <a:cs typeface="Calibri"/>
                <a:sym typeface="Calibri"/>
              </a:rPr>
              <a:t> teacher feedback</a:t>
            </a:r>
            <a:endParaRPr sz="1200"/>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pic>
        <p:nvPicPr>
          <p:cNvPr id="508" name="Google Shape;508;p30"/>
          <p:cNvPicPr preferRelativeResize="0"/>
          <p:nvPr/>
        </p:nvPicPr>
        <p:blipFill rotWithShape="1">
          <a:blip r:embed="rId3">
            <a:alphaModFix/>
          </a:blip>
          <a:srcRect b="0" l="0" r="0" t="0"/>
          <a:stretch/>
        </p:blipFill>
        <p:spPr>
          <a:xfrm>
            <a:off x="5655597" y="189855"/>
            <a:ext cx="1051559" cy="104921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g1e01672b2cb_1_0"/>
          <p:cNvSpPr/>
          <p:nvPr/>
        </p:nvSpPr>
        <p:spPr>
          <a:xfrm>
            <a:off x="531174" y="455700"/>
            <a:ext cx="42045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5400">
                <a:solidFill>
                  <a:srgbClr val="00B050"/>
                </a:solidFill>
                <a:latin typeface="Calibri"/>
                <a:ea typeface="Calibri"/>
                <a:cs typeface="Calibri"/>
                <a:sym typeface="Calibri"/>
              </a:rPr>
              <a:t>Art Textiles</a:t>
            </a:r>
            <a:endParaRPr b="1" sz="5400" cap="none">
              <a:solidFill>
                <a:srgbClr val="00B050"/>
              </a:solidFill>
              <a:latin typeface="Calibri"/>
              <a:ea typeface="Calibri"/>
              <a:cs typeface="Calibri"/>
              <a:sym typeface="Calibri"/>
            </a:endParaRPr>
          </a:p>
        </p:txBody>
      </p:sp>
      <p:sp>
        <p:nvSpPr>
          <p:cNvPr id="514" name="Google Shape;514;g1e01672b2cb_1_0"/>
          <p:cNvSpPr txBox="1"/>
          <p:nvPr/>
        </p:nvSpPr>
        <p:spPr>
          <a:xfrm>
            <a:off x="119529" y="1329267"/>
            <a:ext cx="3501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515" name="Google Shape;515;g1e01672b2cb_1_0"/>
          <p:cNvGraphicFramePr/>
          <p:nvPr/>
        </p:nvGraphicFramePr>
        <p:xfrm>
          <a:off x="119529" y="1737463"/>
          <a:ext cx="3000000" cy="3000000"/>
        </p:xfrm>
        <a:graphic>
          <a:graphicData uri="http://schemas.openxmlformats.org/drawingml/2006/table">
            <a:tbl>
              <a:tblPr bandRow="1" firstRow="1">
                <a:noFill/>
                <a:tableStyleId>{F2CF11A8-FC61-48DB-BD23-94D07A15B7C0}</a:tableStyleId>
              </a:tblPr>
              <a:tblGrid>
                <a:gridCol w="1559975"/>
                <a:gridCol w="1210225"/>
                <a:gridCol w="3888125"/>
              </a:tblGrid>
              <a:tr h="378575">
                <a:tc gridSpan="3">
                  <a:txBody>
                    <a:bodyPr/>
                    <a:lstStyle/>
                    <a:p>
                      <a:pPr indent="0" lvl="0" marL="0" marR="0" rtl="0" algn="ctr">
                        <a:spcBef>
                          <a:spcPts val="0"/>
                        </a:spcBef>
                        <a:spcAft>
                          <a:spcPts val="0"/>
                        </a:spcAft>
                        <a:buNone/>
                      </a:pPr>
                      <a:r>
                        <a:rPr b="1" lang="en-US" sz="1800">
                          <a:solidFill>
                            <a:schemeClr val="dk1"/>
                          </a:solidFill>
                        </a:rPr>
                        <a:t>Coursework</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2"/>
                    </a:solidFill>
                  </a:tcPr>
                </a:tc>
                <a:tc hMerge="1"/>
                <a:tc hMerge="1"/>
              </a:tr>
              <a:tr h="378575">
                <a:tc>
                  <a:txBody>
                    <a:bodyPr/>
                    <a:lstStyle/>
                    <a:p>
                      <a:pPr indent="0" lvl="0" marL="0" marR="0" rtl="0" algn="ctr">
                        <a:spcBef>
                          <a:spcPts val="0"/>
                        </a:spcBef>
                        <a:spcAft>
                          <a:spcPts val="0"/>
                        </a:spcAft>
                        <a:buNone/>
                      </a:pPr>
                      <a:r>
                        <a:rPr lang="en-US" sz="1800">
                          <a:solidFill>
                            <a:schemeClr val="lt1"/>
                          </a:solidFill>
                        </a:rPr>
                        <a:t>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lnSpc>
                          <a:spcPct val="100000"/>
                        </a:lnSpc>
                        <a:spcBef>
                          <a:spcPts val="0"/>
                        </a:spcBef>
                        <a:spcAft>
                          <a:spcPts val="0"/>
                        </a:spcAft>
                        <a:buClr>
                          <a:schemeClr val="dk1"/>
                        </a:buClr>
                        <a:buSzPts val="1350"/>
                        <a:buFont typeface="Calibri"/>
                        <a:buNone/>
                      </a:pPr>
                      <a:r>
                        <a:rPr lang="en-US" sz="1350">
                          <a:solidFill>
                            <a:schemeClr val="dk1"/>
                          </a:solidFill>
                        </a:rPr>
                        <a:t>Portfolio of Work</a:t>
                      </a:r>
                      <a:endParaRPr sz="1350">
                        <a:solidFill>
                          <a:schemeClr val="dk1"/>
                        </a:solidFill>
                      </a:endParaRPr>
                    </a:p>
                    <a:p>
                      <a:pPr indent="0" lvl="0" marL="0" marR="0" rtl="0" algn="ctr">
                        <a:lnSpc>
                          <a:spcPct val="100000"/>
                        </a:lnSpc>
                        <a:spcBef>
                          <a:spcPts val="0"/>
                        </a:spcBef>
                        <a:spcAft>
                          <a:spcPts val="0"/>
                        </a:spcAft>
                        <a:buClr>
                          <a:schemeClr val="dk1"/>
                        </a:buClr>
                        <a:buSzPts val="1350"/>
                        <a:buFont typeface="Calibri"/>
                        <a:buNone/>
                      </a:pPr>
                      <a:r>
                        <a:rPr lang="en-US" sz="1350"/>
                        <a:t>60%</a:t>
                      </a:r>
                      <a:endParaRPr sz="135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350"/>
                        <a:t>DONE</a:t>
                      </a:r>
                      <a:endParaRPr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0" lang="en-US" sz="1350">
                          <a:solidFill>
                            <a:schemeClr val="dk1"/>
                          </a:solidFill>
                          <a:latin typeface="Calibri"/>
                          <a:ea typeface="Calibri"/>
                          <a:cs typeface="Calibri"/>
                          <a:sym typeface="Calibri"/>
                        </a:rPr>
                        <a:t>One </a:t>
                      </a:r>
                      <a:r>
                        <a:rPr lang="en-US" sz="1350"/>
                        <a:t>sustained project </a:t>
                      </a:r>
                      <a:endParaRPr sz="1350"/>
                    </a:p>
                    <a:p>
                      <a:pPr indent="0" lvl="0" marL="0" marR="0" rtl="0" algn="l">
                        <a:spcBef>
                          <a:spcPts val="0"/>
                        </a:spcBef>
                        <a:spcAft>
                          <a:spcPts val="0"/>
                        </a:spcAft>
                        <a:buNone/>
                      </a:pPr>
                      <a:r>
                        <a:rPr b="0" lang="en-US" sz="1350">
                          <a:solidFill>
                            <a:schemeClr val="dk1"/>
                          </a:solidFill>
                          <a:latin typeface="Calibri"/>
                          <a:ea typeface="Calibri"/>
                          <a:cs typeface="Calibri"/>
                          <a:sym typeface="Calibri"/>
                        </a:rPr>
                        <a:t>One smaller group of work or a 2</a:t>
                      </a:r>
                      <a:r>
                        <a:rPr b="0" baseline="30000" lang="en-US" sz="1350">
                          <a:solidFill>
                            <a:schemeClr val="dk1"/>
                          </a:solidFill>
                          <a:latin typeface="Calibri"/>
                          <a:ea typeface="Calibri"/>
                          <a:cs typeface="Calibri"/>
                          <a:sym typeface="Calibri"/>
                        </a:rPr>
                        <a:t>nd</a:t>
                      </a:r>
                      <a:r>
                        <a:rPr b="0" lang="en-US" sz="1350">
                          <a:solidFill>
                            <a:schemeClr val="dk1"/>
                          </a:solidFill>
                          <a:latin typeface="Calibri"/>
                          <a:ea typeface="Calibri"/>
                          <a:cs typeface="Calibri"/>
                          <a:sym typeface="Calibri"/>
                        </a:rPr>
                        <a:t> project </a:t>
                      </a:r>
                      <a:endParaRPr sz="1350"/>
                    </a:p>
                    <a:p>
                      <a:pPr indent="0" lvl="0" marL="0" marR="0" rtl="0" algn="l">
                        <a:spcBef>
                          <a:spcPts val="0"/>
                        </a:spcBef>
                        <a:spcAft>
                          <a:spcPts val="0"/>
                        </a:spcAft>
                        <a:buNone/>
                      </a:pPr>
                      <a:r>
                        <a:t/>
                      </a:r>
                      <a:endParaRPr sz="135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797675">
                <a:tc>
                  <a:txBody>
                    <a:bodyPr/>
                    <a:lstStyle/>
                    <a:p>
                      <a:pPr indent="0" lvl="0" marL="0" marR="0" rtl="0" algn="ctr">
                        <a:lnSpc>
                          <a:spcPct val="100000"/>
                        </a:lnSpc>
                        <a:spcBef>
                          <a:spcPts val="0"/>
                        </a:spcBef>
                        <a:spcAft>
                          <a:spcPts val="0"/>
                        </a:spcAft>
                        <a:buNone/>
                      </a:pPr>
                      <a:r>
                        <a:rPr lang="en-US" sz="1350"/>
                        <a:t>Externally set task</a:t>
                      </a:r>
                      <a:endParaRPr sz="1350"/>
                    </a:p>
                    <a:p>
                      <a:pPr indent="0" lvl="0" marL="0" marR="0" rtl="0" algn="ctr">
                        <a:lnSpc>
                          <a:spcPct val="100000"/>
                        </a:lnSpc>
                        <a:spcBef>
                          <a:spcPts val="0"/>
                        </a:spcBef>
                        <a:spcAft>
                          <a:spcPts val="0"/>
                        </a:spcAft>
                        <a:buNone/>
                      </a:pPr>
                      <a:r>
                        <a:rPr lang="en-US" sz="1350"/>
                        <a:t>40 %</a:t>
                      </a:r>
                      <a:endParaRPr sz="135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350"/>
                        <a:t>Jan - April</a:t>
                      </a:r>
                      <a:endParaRPr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US" sz="1350"/>
                        <a:t>One sustained project responding to a starting point given by the exam board. Same expectation as for previous projects - Artists analysis, work in response to artwork studied, thorough development of an idea - reworking, experimenting, refining, producing sustained outcomes - culminating in work produced in 10 hour controlled ‘exam’ conditions.</a:t>
                      </a:r>
                      <a:endParaRPr b="0" sz="1350">
                        <a:solidFill>
                          <a:schemeClr val="dk1"/>
                        </a:solidFill>
                        <a:latin typeface="Calibri"/>
                        <a:ea typeface="Calibri"/>
                        <a:cs typeface="Calibri"/>
                        <a:sym typeface="Calibri"/>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516" name="Google Shape;516;g1e01672b2cb_1_0"/>
          <p:cNvSpPr/>
          <p:nvPr/>
        </p:nvSpPr>
        <p:spPr>
          <a:xfrm>
            <a:off x="0" y="2259"/>
            <a:ext cx="4809600" cy="584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200">
                <a:solidFill>
                  <a:schemeClr val="dk1"/>
                </a:solidFill>
                <a:latin typeface="Calibri"/>
                <a:ea typeface="Calibri"/>
                <a:cs typeface="Calibri"/>
                <a:sym typeface="Calibri"/>
              </a:rPr>
              <a:t>The Pathway to Success in…</a:t>
            </a:r>
            <a:endParaRPr sz="3200">
              <a:solidFill>
                <a:schemeClr val="dk1"/>
              </a:solidFill>
              <a:latin typeface="Calibri"/>
              <a:ea typeface="Calibri"/>
              <a:cs typeface="Calibri"/>
              <a:sym typeface="Calibri"/>
            </a:endParaRPr>
          </a:p>
        </p:txBody>
      </p:sp>
      <p:sp>
        <p:nvSpPr>
          <p:cNvPr id="517" name="Google Shape;517;g1e01672b2cb_1_0"/>
          <p:cNvSpPr/>
          <p:nvPr/>
        </p:nvSpPr>
        <p:spPr>
          <a:xfrm>
            <a:off x="-10" y="5299019"/>
            <a:ext cx="6587700" cy="477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solidFill>
                  <a:schemeClr val="dk1"/>
                </a:solidFill>
                <a:latin typeface="Calibri"/>
                <a:ea typeface="Calibri"/>
                <a:cs typeface="Calibri"/>
                <a:sym typeface="Calibri"/>
              </a:rPr>
              <a:t>Although not a subject requiring revision, courses in visual arts must still be correctly prepared for in order to achieve the best possible outcomes. </a:t>
            </a:r>
            <a:endParaRPr sz="1200">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a:solidFill>
                  <a:schemeClr val="dk1"/>
                </a:solidFill>
                <a:latin typeface="Calibri"/>
                <a:ea typeface="Calibri"/>
                <a:cs typeface="Calibri"/>
                <a:sym typeface="Calibri"/>
              </a:rPr>
              <a:t>The Assessment Objectives require students to show:</a:t>
            </a:r>
            <a:endParaRPr sz="1200">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latin typeface="Calibri"/>
              <a:ea typeface="Calibri"/>
              <a:cs typeface="Calibri"/>
              <a:sym typeface="Calibri"/>
            </a:endParaRPr>
          </a:p>
          <a:p>
            <a:pPr indent="-330200" lvl="0" marL="342900" rtl="0" algn="l">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In depth developmental practical work should evidence considered influence of artists work and other contextual references. These should be thoroughly explored in your own way and demonstrate their impact upon your own ideas.</a:t>
            </a:r>
            <a:endParaRPr sz="1200">
              <a:solidFill>
                <a:schemeClr val="dk1"/>
              </a:solidFill>
            </a:endParaRPr>
          </a:p>
          <a:p>
            <a:pPr indent="-330200" lvl="0" marL="342900" rtl="0" algn="l">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A variety of practical studies should show experimentation and exploration of techniques and media that refine as they progress.</a:t>
            </a:r>
            <a:endParaRPr sz="1200">
              <a:solidFill>
                <a:schemeClr val="dk1"/>
              </a:solidFill>
            </a:endParaRPr>
          </a:p>
          <a:p>
            <a:pPr indent="-330200" lvl="0" marL="342900" rtl="0" algn="l">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Observations and ideas that demonstrate understanding of the theme and contextual influences. These should be in the form of own photographs, observational practical studies and written thoughts.</a:t>
            </a:r>
            <a:endParaRPr sz="1200">
              <a:solidFill>
                <a:schemeClr val="dk1"/>
              </a:solidFill>
            </a:endParaRPr>
          </a:p>
          <a:p>
            <a:pPr indent="-330200" lvl="0" marL="342900" rtl="0" algn="l">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Practical personal responses will conclude ideas and demonstrate meaningful links and interpretations of themes. </a:t>
            </a:r>
            <a:endParaRPr sz="1200">
              <a:solidFill>
                <a:schemeClr val="dk1"/>
              </a:solidFill>
            </a:endParaRPr>
          </a:p>
          <a:p>
            <a:pPr indent="-241300" lvl="0" marL="342900" rtl="0" algn="l">
              <a:spcBef>
                <a:spcPts val="0"/>
              </a:spcBef>
              <a:spcAft>
                <a:spcPts val="0"/>
              </a:spcAft>
              <a:buClr>
                <a:schemeClr val="dk1"/>
              </a:buClr>
              <a:buSzPts val="1600"/>
              <a:buFont typeface="Calibri"/>
              <a:buNone/>
            </a:pPr>
            <a:r>
              <a:t/>
            </a:r>
            <a:endParaRPr b="1">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b="1" lang="en-US">
                <a:solidFill>
                  <a:schemeClr val="dk1"/>
                </a:solidFill>
                <a:latin typeface="Calibri"/>
                <a:ea typeface="Calibri"/>
                <a:cs typeface="Calibri"/>
                <a:sym typeface="Calibri"/>
              </a:rPr>
              <a:t>Most importantly refer to checklist island teacher feed back</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pic>
        <p:nvPicPr>
          <p:cNvPr id="518" name="Google Shape;518;g1e01672b2cb_1_0"/>
          <p:cNvPicPr preferRelativeResize="0"/>
          <p:nvPr/>
        </p:nvPicPr>
        <p:blipFill rotWithShape="1">
          <a:blip r:embed="rId3">
            <a:alphaModFix/>
          </a:blip>
          <a:srcRect b="0" l="0" r="0" t="0"/>
          <a:stretch/>
        </p:blipFill>
        <p:spPr>
          <a:xfrm>
            <a:off x="5655597" y="189855"/>
            <a:ext cx="1051559" cy="104921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g228b73070e2_0_72"/>
          <p:cNvSpPr/>
          <p:nvPr/>
        </p:nvSpPr>
        <p:spPr>
          <a:xfrm>
            <a:off x="199350" y="455700"/>
            <a:ext cx="54564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5400">
                <a:solidFill>
                  <a:srgbClr val="00B050"/>
                </a:solidFill>
                <a:latin typeface="Calibri"/>
                <a:ea typeface="Calibri"/>
                <a:cs typeface="Calibri"/>
                <a:sym typeface="Calibri"/>
              </a:rPr>
              <a:t>Media Studies</a:t>
            </a:r>
            <a:r>
              <a:rPr b="1" lang="en-US" sz="5400">
                <a:solidFill>
                  <a:srgbClr val="00B050"/>
                </a:solidFill>
                <a:latin typeface="Calibri"/>
                <a:ea typeface="Calibri"/>
                <a:cs typeface="Calibri"/>
                <a:sym typeface="Calibri"/>
              </a:rPr>
              <a:t> </a:t>
            </a:r>
            <a:endParaRPr b="1" sz="5400" cap="none">
              <a:solidFill>
                <a:srgbClr val="00B050"/>
              </a:solidFill>
              <a:latin typeface="Calibri"/>
              <a:ea typeface="Calibri"/>
              <a:cs typeface="Calibri"/>
              <a:sym typeface="Calibri"/>
            </a:endParaRPr>
          </a:p>
        </p:txBody>
      </p:sp>
      <p:sp>
        <p:nvSpPr>
          <p:cNvPr id="524" name="Google Shape;524;g228b73070e2_0_72"/>
          <p:cNvSpPr txBox="1"/>
          <p:nvPr/>
        </p:nvSpPr>
        <p:spPr>
          <a:xfrm>
            <a:off x="119529" y="1329267"/>
            <a:ext cx="3501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sp>
        <p:nvSpPr>
          <p:cNvPr id="525" name="Google Shape;525;g228b73070e2_0_72"/>
          <p:cNvSpPr/>
          <p:nvPr/>
        </p:nvSpPr>
        <p:spPr>
          <a:xfrm>
            <a:off x="0" y="2259"/>
            <a:ext cx="4809600" cy="584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200">
                <a:solidFill>
                  <a:schemeClr val="dk1"/>
                </a:solidFill>
                <a:latin typeface="Calibri"/>
                <a:ea typeface="Calibri"/>
                <a:cs typeface="Calibri"/>
                <a:sym typeface="Calibri"/>
              </a:rPr>
              <a:t>The Pathway to Success in…</a:t>
            </a:r>
            <a:endParaRPr sz="3200">
              <a:solidFill>
                <a:schemeClr val="dk1"/>
              </a:solidFill>
              <a:latin typeface="Calibri"/>
              <a:ea typeface="Calibri"/>
              <a:cs typeface="Calibri"/>
              <a:sym typeface="Calibri"/>
            </a:endParaRPr>
          </a:p>
        </p:txBody>
      </p:sp>
      <p:pic>
        <p:nvPicPr>
          <p:cNvPr id="526" name="Google Shape;526;g228b73070e2_0_72"/>
          <p:cNvPicPr preferRelativeResize="0"/>
          <p:nvPr/>
        </p:nvPicPr>
        <p:blipFill rotWithShape="1">
          <a:blip r:embed="rId3">
            <a:alphaModFix/>
          </a:blip>
          <a:srcRect b="0" l="0" r="0" t="0"/>
          <a:stretch/>
        </p:blipFill>
        <p:spPr>
          <a:xfrm>
            <a:off x="5655597" y="189855"/>
            <a:ext cx="1051559" cy="1049214"/>
          </a:xfrm>
          <a:prstGeom prst="rect">
            <a:avLst/>
          </a:prstGeom>
          <a:noFill/>
          <a:ln>
            <a:noFill/>
          </a:ln>
        </p:spPr>
      </p:pic>
      <p:pic>
        <p:nvPicPr>
          <p:cNvPr id="527" name="Google Shape;527;g228b73070e2_0_72"/>
          <p:cNvPicPr preferRelativeResize="0"/>
          <p:nvPr/>
        </p:nvPicPr>
        <p:blipFill>
          <a:blip r:embed="rId4">
            <a:alphaModFix/>
          </a:blip>
          <a:stretch>
            <a:fillRect/>
          </a:stretch>
        </p:blipFill>
        <p:spPr>
          <a:xfrm>
            <a:off x="152400" y="1850977"/>
            <a:ext cx="6590494" cy="2594500"/>
          </a:xfrm>
          <a:prstGeom prst="rect">
            <a:avLst/>
          </a:prstGeom>
          <a:noFill/>
          <a:ln>
            <a:noFill/>
          </a:ln>
        </p:spPr>
      </p:pic>
      <p:pic>
        <p:nvPicPr>
          <p:cNvPr id="528" name="Google Shape;528;g228b73070e2_0_72"/>
          <p:cNvPicPr preferRelativeResize="0"/>
          <p:nvPr/>
        </p:nvPicPr>
        <p:blipFill>
          <a:blip r:embed="rId5">
            <a:alphaModFix/>
          </a:blip>
          <a:stretch>
            <a:fillRect/>
          </a:stretch>
        </p:blipFill>
        <p:spPr>
          <a:xfrm>
            <a:off x="5056676" y="7407427"/>
            <a:ext cx="1422311" cy="857675"/>
          </a:xfrm>
          <a:prstGeom prst="rect">
            <a:avLst/>
          </a:prstGeom>
          <a:noFill/>
          <a:ln>
            <a:noFill/>
          </a:ln>
        </p:spPr>
      </p:pic>
      <p:pic>
        <p:nvPicPr>
          <p:cNvPr id="529" name="Google Shape;529;g228b73070e2_0_72"/>
          <p:cNvPicPr preferRelativeResize="0"/>
          <p:nvPr/>
        </p:nvPicPr>
        <p:blipFill>
          <a:blip r:embed="rId6">
            <a:alphaModFix/>
          </a:blip>
          <a:stretch>
            <a:fillRect/>
          </a:stretch>
        </p:blipFill>
        <p:spPr>
          <a:xfrm>
            <a:off x="5224125" y="8345571"/>
            <a:ext cx="1633875" cy="711750"/>
          </a:xfrm>
          <a:prstGeom prst="rect">
            <a:avLst/>
          </a:prstGeom>
          <a:noFill/>
          <a:ln>
            <a:noFill/>
          </a:ln>
        </p:spPr>
      </p:pic>
      <p:pic>
        <p:nvPicPr>
          <p:cNvPr id="530" name="Google Shape;530;g228b73070e2_0_72"/>
          <p:cNvPicPr preferRelativeResize="0"/>
          <p:nvPr/>
        </p:nvPicPr>
        <p:blipFill>
          <a:blip r:embed="rId7">
            <a:alphaModFix/>
          </a:blip>
          <a:stretch>
            <a:fillRect/>
          </a:stretch>
        </p:blipFill>
        <p:spPr>
          <a:xfrm>
            <a:off x="152399" y="8265109"/>
            <a:ext cx="1865303" cy="1049224"/>
          </a:xfrm>
          <a:prstGeom prst="rect">
            <a:avLst/>
          </a:prstGeom>
          <a:noFill/>
          <a:ln>
            <a:noFill/>
          </a:ln>
        </p:spPr>
      </p:pic>
      <p:sp>
        <p:nvSpPr>
          <p:cNvPr id="531" name="Google Shape;531;g228b73070e2_0_72"/>
          <p:cNvSpPr txBox="1"/>
          <p:nvPr/>
        </p:nvSpPr>
        <p:spPr>
          <a:xfrm>
            <a:off x="199350" y="4517150"/>
            <a:ext cx="65079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a:latin typeface="Calibri"/>
                <a:ea typeface="Calibri"/>
                <a:cs typeface="Calibri"/>
                <a:sym typeface="Calibri"/>
              </a:rPr>
              <a:t>MEDIA STUDIES REVISION TOP TIPS</a:t>
            </a:r>
            <a:endParaRPr b="1">
              <a:latin typeface="Calibri"/>
              <a:ea typeface="Calibri"/>
              <a:cs typeface="Calibri"/>
              <a:sym typeface="Calibri"/>
            </a:endParaRPr>
          </a:p>
          <a:p>
            <a:pPr indent="-317500" lvl="0" marL="457200" rtl="0" algn="l">
              <a:spcBef>
                <a:spcPts val="0"/>
              </a:spcBef>
              <a:spcAft>
                <a:spcPts val="0"/>
              </a:spcAft>
              <a:buSzPts val="1400"/>
              <a:buFont typeface="Calibri"/>
              <a:buAutoNum type="arabicPeriod"/>
            </a:pPr>
            <a:r>
              <a:rPr b="1" lang="en-US">
                <a:latin typeface="Calibri"/>
                <a:ea typeface="Calibri"/>
                <a:cs typeface="Calibri"/>
                <a:sym typeface="Calibri"/>
              </a:rPr>
              <a:t>Be familiar with the CSPs</a:t>
            </a:r>
            <a:br>
              <a:rPr lang="en-US">
                <a:latin typeface="Calibri"/>
                <a:ea typeface="Calibri"/>
                <a:cs typeface="Calibri"/>
                <a:sym typeface="Calibri"/>
              </a:rPr>
            </a:br>
            <a:r>
              <a:rPr lang="en-US">
                <a:latin typeface="Calibri"/>
                <a:ea typeface="Calibri"/>
                <a:cs typeface="Calibri"/>
                <a:sym typeface="Calibri"/>
              </a:rPr>
              <a:t>Rewatch the TV, music video and Film CSPs; read the newspapers and </a:t>
            </a:r>
            <a:r>
              <a:rPr lang="en-US">
                <a:latin typeface="Calibri"/>
                <a:ea typeface="Calibri"/>
                <a:cs typeface="Calibri"/>
                <a:sym typeface="Calibri"/>
              </a:rPr>
              <a:t>magazines</a:t>
            </a:r>
            <a:r>
              <a:rPr lang="en-US">
                <a:latin typeface="Calibri"/>
                <a:ea typeface="Calibri"/>
                <a:cs typeface="Calibri"/>
                <a:sym typeface="Calibri"/>
              </a:rPr>
              <a:t> and go over your CSP booklet.</a:t>
            </a:r>
            <a:endParaRPr>
              <a:latin typeface="Calibri"/>
              <a:ea typeface="Calibri"/>
              <a:cs typeface="Calibri"/>
              <a:sym typeface="Calibri"/>
            </a:endParaRPr>
          </a:p>
          <a:p>
            <a:pPr indent="-317500" lvl="0" marL="457200" rtl="0" algn="l">
              <a:spcBef>
                <a:spcPts val="0"/>
              </a:spcBef>
              <a:spcAft>
                <a:spcPts val="0"/>
              </a:spcAft>
              <a:buSzPts val="1400"/>
              <a:buFont typeface="Calibri"/>
              <a:buAutoNum type="arabicPeriod"/>
            </a:pPr>
            <a:r>
              <a:rPr b="1" lang="en-US">
                <a:latin typeface="Calibri"/>
                <a:ea typeface="Calibri"/>
                <a:cs typeface="Calibri"/>
                <a:sym typeface="Calibri"/>
              </a:rPr>
              <a:t>Know the framework</a:t>
            </a:r>
            <a:br>
              <a:rPr lang="en-US">
                <a:latin typeface="Calibri"/>
                <a:ea typeface="Calibri"/>
                <a:cs typeface="Calibri"/>
                <a:sym typeface="Calibri"/>
              </a:rPr>
            </a:br>
            <a:r>
              <a:rPr lang="en-US">
                <a:latin typeface="Calibri"/>
                <a:ea typeface="Calibri"/>
                <a:cs typeface="Calibri"/>
                <a:sym typeface="Calibri"/>
              </a:rPr>
              <a:t>Use the revision resources on our Google Classrooms to RAG yourself</a:t>
            </a:r>
            <a:endParaRPr>
              <a:latin typeface="Calibri"/>
              <a:ea typeface="Calibri"/>
              <a:cs typeface="Calibri"/>
              <a:sym typeface="Calibri"/>
            </a:endParaRPr>
          </a:p>
          <a:p>
            <a:pPr indent="-317500" lvl="0" marL="457200" rtl="0" algn="l">
              <a:spcBef>
                <a:spcPts val="0"/>
              </a:spcBef>
              <a:spcAft>
                <a:spcPts val="0"/>
              </a:spcAft>
              <a:buSzPts val="1400"/>
              <a:buFont typeface="Calibri"/>
              <a:buAutoNum type="arabicPeriod"/>
            </a:pPr>
            <a:r>
              <a:rPr b="1" lang="en-US">
                <a:latin typeface="Calibri"/>
                <a:ea typeface="Calibri"/>
                <a:cs typeface="Calibri"/>
                <a:sym typeface="Calibri"/>
              </a:rPr>
              <a:t>Improve your exam technique</a:t>
            </a:r>
            <a:br>
              <a:rPr lang="en-US">
                <a:latin typeface="Calibri"/>
                <a:ea typeface="Calibri"/>
                <a:cs typeface="Calibri"/>
                <a:sym typeface="Calibri"/>
              </a:rPr>
            </a:br>
            <a:r>
              <a:rPr lang="en-US">
                <a:latin typeface="Calibri"/>
                <a:ea typeface="Calibri"/>
                <a:cs typeface="Calibri"/>
                <a:sym typeface="Calibri"/>
              </a:rPr>
              <a:t>Use the practice questions and past papers to run through your timings and </a:t>
            </a:r>
            <a:r>
              <a:rPr lang="en-US">
                <a:latin typeface="Calibri"/>
                <a:ea typeface="Calibri"/>
                <a:cs typeface="Calibri"/>
                <a:sym typeface="Calibri"/>
              </a:rPr>
              <a:t>stamina</a:t>
            </a:r>
            <a:r>
              <a:rPr lang="en-US">
                <a:latin typeface="Calibri"/>
                <a:ea typeface="Calibri"/>
                <a:cs typeface="Calibri"/>
                <a:sym typeface="Calibri"/>
              </a:rPr>
              <a:t>. </a:t>
            </a:r>
            <a:endParaRPr>
              <a:latin typeface="Calibri"/>
              <a:ea typeface="Calibri"/>
              <a:cs typeface="Calibri"/>
              <a:sym typeface="Calibri"/>
            </a:endParaRPr>
          </a:p>
          <a:p>
            <a:pPr indent="-317500" lvl="0" marL="457200" rtl="0" algn="l">
              <a:spcBef>
                <a:spcPts val="0"/>
              </a:spcBef>
              <a:spcAft>
                <a:spcPts val="0"/>
              </a:spcAft>
              <a:buSzPts val="1400"/>
              <a:buFont typeface="Calibri"/>
              <a:buAutoNum type="arabicPeriod"/>
            </a:pPr>
            <a:r>
              <a:rPr b="1" lang="en-US">
                <a:latin typeface="Calibri"/>
                <a:ea typeface="Calibri"/>
                <a:cs typeface="Calibri"/>
                <a:sym typeface="Calibri"/>
              </a:rPr>
              <a:t>Use Seneca to plug any gaps in your </a:t>
            </a:r>
            <a:r>
              <a:rPr b="1" lang="en-US">
                <a:latin typeface="Calibri"/>
                <a:ea typeface="Calibri"/>
                <a:cs typeface="Calibri"/>
                <a:sym typeface="Calibri"/>
              </a:rPr>
              <a:t>knowledge</a:t>
            </a:r>
            <a:r>
              <a:rPr b="1" lang="en-US">
                <a:latin typeface="Calibri"/>
                <a:ea typeface="Calibri"/>
                <a:cs typeface="Calibri"/>
                <a:sym typeface="Calibri"/>
              </a:rPr>
              <a:t> </a:t>
            </a:r>
            <a:endParaRPr b="1">
              <a:latin typeface="Calibri"/>
              <a:ea typeface="Calibri"/>
              <a:cs typeface="Calibri"/>
              <a:sym typeface="Calibri"/>
            </a:endParaRPr>
          </a:p>
          <a:p>
            <a:pPr indent="-317500" lvl="0" marL="457200" rtl="0" algn="l">
              <a:spcBef>
                <a:spcPts val="0"/>
              </a:spcBef>
              <a:spcAft>
                <a:spcPts val="0"/>
              </a:spcAft>
              <a:buSzPts val="1400"/>
              <a:buFont typeface="Calibri"/>
              <a:buAutoNum type="arabicPeriod"/>
            </a:pPr>
            <a:r>
              <a:rPr b="1" lang="en-US">
                <a:latin typeface="Calibri"/>
                <a:ea typeface="Calibri"/>
                <a:cs typeface="Calibri"/>
                <a:sym typeface="Calibri"/>
              </a:rPr>
              <a:t>Youtube and other Media</a:t>
            </a:r>
            <a:br>
              <a:rPr b="1" lang="en-US">
                <a:latin typeface="Calibri"/>
                <a:ea typeface="Calibri"/>
                <a:cs typeface="Calibri"/>
                <a:sym typeface="Calibri"/>
              </a:rPr>
            </a:br>
            <a:r>
              <a:rPr lang="en-US">
                <a:latin typeface="Calibri"/>
                <a:ea typeface="Calibri"/>
                <a:cs typeface="Calibri"/>
                <a:sym typeface="Calibri"/>
              </a:rPr>
              <a:t>Watch Mrs Fisher’s videos and media-studies.com to revise. Look at websites for your CSPs, including social media, fan websites, YouTube, etc</a:t>
            </a:r>
            <a:endParaRPr>
              <a:latin typeface="Calibri"/>
              <a:ea typeface="Calibri"/>
              <a:cs typeface="Calibri"/>
              <a:sym typeface="Calibri"/>
            </a:endParaRPr>
          </a:p>
          <a:p>
            <a:pPr indent="-317500" lvl="0" marL="457200" rtl="0" algn="l">
              <a:spcBef>
                <a:spcPts val="0"/>
              </a:spcBef>
              <a:spcAft>
                <a:spcPts val="0"/>
              </a:spcAft>
              <a:buSzPts val="1400"/>
              <a:buFont typeface="Calibri"/>
              <a:buAutoNum type="arabicPeriod"/>
            </a:pPr>
            <a:r>
              <a:rPr lang="en-US">
                <a:latin typeface="Calibri"/>
                <a:ea typeface="Calibri"/>
                <a:cs typeface="Calibri"/>
                <a:sym typeface="Calibri"/>
              </a:rPr>
              <a:t>Other tips:</a:t>
            </a:r>
            <a:br>
              <a:rPr lang="en-US">
                <a:latin typeface="Calibri"/>
                <a:ea typeface="Calibri"/>
                <a:cs typeface="Calibri"/>
                <a:sym typeface="Calibri"/>
              </a:rPr>
            </a:br>
            <a:r>
              <a:rPr lang="en-US">
                <a:latin typeface="Calibri"/>
                <a:ea typeface="Calibri"/>
                <a:cs typeface="Calibri"/>
                <a:sym typeface="Calibri"/>
              </a:rPr>
              <a:t>Revise together </a:t>
            </a:r>
            <a:br>
              <a:rPr lang="en-US">
                <a:latin typeface="Calibri"/>
                <a:ea typeface="Calibri"/>
                <a:cs typeface="Calibri"/>
                <a:sym typeface="Calibri"/>
              </a:rPr>
            </a:br>
            <a:r>
              <a:rPr lang="en-US">
                <a:latin typeface="Calibri"/>
                <a:ea typeface="Calibri"/>
                <a:cs typeface="Calibri"/>
                <a:sym typeface="Calibri"/>
              </a:rPr>
              <a:t>Develop revision pack for each CSP</a:t>
            </a:r>
            <a:br>
              <a:rPr lang="en-US">
                <a:latin typeface="Calibri"/>
                <a:ea typeface="Calibri"/>
                <a:cs typeface="Calibri"/>
                <a:sym typeface="Calibri"/>
              </a:rPr>
            </a:br>
            <a:r>
              <a:rPr lang="en-US">
                <a:latin typeface="Calibri"/>
                <a:ea typeface="Calibri"/>
                <a:cs typeface="Calibri"/>
                <a:sym typeface="Calibri"/>
              </a:rPr>
              <a:t>Practice long answer questions</a:t>
            </a:r>
            <a:br>
              <a:rPr lang="en-US">
                <a:latin typeface="Calibri"/>
                <a:ea typeface="Calibri"/>
                <a:cs typeface="Calibri"/>
                <a:sym typeface="Calibri"/>
              </a:rPr>
            </a:br>
            <a:r>
              <a:rPr lang="en-US">
                <a:latin typeface="Calibri"/>
                <a:ea typeface="Calibri"/>
                <a:cs typeface="Calibri"/>
                <a:sym typeface="Calibri"/>
              </a:rPr>
              <a:t>Practice the Unseen (access a WIDE range of media texts) </a:t>
            </a:r>
            <a:endParaRPr>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31"/>
          <p:cNvSpPr/>
          <p:nvPr/>
        </p:nvSpPr>
        <p:spPr>
          <a:xfrm>
            <a:off x="0" y="381175"/>
            <a:ext cx="68580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5400">
                <a:solidFill>
                  <a:srgbClr val="00B050"/>
                </a:solidFill>
                <a:latin typeface="Calibri"/>
                <a:ea typeface="Calibri"/>
                <a:cs typeface="Calibri"/>
                <a:sym typeface="Calibri"/>
              </a:rPr>
              <a:t>      </a:t>
            </a:r>
            <a:r>
              <a:rPr b="1" lang="en-US" sz="5400">
                <a:solidFill>
                  <a:srgbClr val="00B050"/>
                </a:solidFill>
                <a:latin typeface="Calibri"/>
                <a:ea typeface="Calibri"/>
                <a:cs typeface="Calibri"/>
                <a:sym typeface="Calibri"/>
              </a:rPr>
              <a:t>Photography</a:t>
            </a:r>
            <a:endParaRPr b="1" sz="5400" cap="none">
              <a:solidFill>
                <a:srgbClr val="00B050"/>
              </a:solidFill>
              <a:latin typeface="Calibri"/>
              <a:ea typeface="Calibri"/>
              <a:cs typeface="Calibri"/>
              <a:sym typeface="Calibri"/>
            </a:endParaRPr>
          </a:p>
        </p:txBody>
      </p:sp>
      <p:sp>
        <p:nvSpPr>
          <p:cNvPr id="537" name="Google Shape;537;p31"/>
          <p:cNvSpPr txBox="1"/>
          <p:nvPr/>
        </p:nvSpPr>
        <p:spPr>
          <a:xfrm>
            <a:off x="0" y="1137096"/>
            <a:ext cx="35019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graphicFrame>
        <p:nvGraphicFramePr>
          <p:cNvPr id="538" name="Google Shape;538;p31"/>
          <p:cNvGraphicFramePr/>
          <p:nvPr/>
        </p:nvGraphicFramePr>
        <p:xfrm>
          <a:off x="119529" y="1579124"/>
          <a:ext cx="3000000" cy="3000000"/>
        </p:xfrm>
        <a:graphic>
          <a:graphicData uri="http://schemas.openxmlformats.org/drawingml/2006/table">
            <a:tbl>
              <a:tblPr bandRow="1" firstRow="1">
                <a:noFill/>
                <a:tableStyleId>{F2CF11A8-FC61-48DB-BD23-94D07A15B7C0}</a:tableStyleId>
              </a:tblPr>
              <a:tblGrid>
                <a:gridCol w="1007150"/>
                <a:gridCol w="1840475"/>
                <a:gridCol w="3794825"/>
              </a:tblGrid>
              <a:tr h="203200">
                <a:tc gridSpan="3">
                  <a:txBody>
                    <a:bodyPr/>
                    <a:lstStyle/>
                    <a:p>
                      <a:pPr indent="0" lvl="0" marL="0" marR="0" rtl="0" algn="ctr">
                        <a:spcBef>
                          <a:spcPts val="0"/>
                        </a:spcBef>
                        <a:spcAft>
                          <a:spcPts val="0"/>
                        </a:spcAft>
                        <a:buNone/>
                      </a:pPr>
                      <a:r>
                        <a:rPr b="1" lang="en-US" sz="1600">
                          <a:solidFill>
                            <a:schemeClr val="dk1"/>
                          </a:solidFill>
                        </a:rPr>
                        <a:t>Coursework</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2"/>
                    </a:solidFill>
                  </a:tcPr>
                </a:tc>
                <a:tc hMerge="1"/>
                <a:tc hMerge="1"/>
              </a:tr>
              <a:tr h="378575">
                <a:tc>
                  <a:txBody>
                    <a:bodyPr/>
                    <a:lstStyle/>
                    <a:p>
                      <a:pPr indent="0" lvl="0" marL="0" marR="0" rtl="0" algn="ctr">
                        <a:spcBef>
                          <a:spcPts val="0"/>
                        </a:spcBef>
                        <a:spcAft>
                          <a:spcPts val="0"/>
                        </a:spcAft>
                        <a:buNone/>
                      </a:pPr>
                      <a:r>
                        <a:rPr b="1" lang="en-US" sz="1800">
                          <a:solidFill>
                            <a:schemeClr val="lt1"/>
                          </a:solidFill>
                        </a:rPr>
                        <a:t>Title</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b="1" lang="en-US" sz="1800">
                          <a:solidFill>
                            <a:schemeClr val="lt1"/>
                          </a:solidFill>
                        </a:rPr>
                        <a:t>When</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marR="0" rtl="0" algn="ctr">
                        <a:spcBef>
                          <a:spcPts val="0"/>
                        </a:spcBef>
                        <a:spcAft>
                          <a:spcPts val="0"/>
                        </a:spcAft>
                        <a:buNone/>
                      </a:pPr>
                      <a:r>
                        <a:rPr b="1" lang="en-US" sz="1800">
                          <a:solidFill>
                            <a:schemeClr val="lt1"/>
                          </a:solidFill>
                        </a:rPr>
                        <a:t>Key Content</a:t>
                      </a:r>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378575">
                <a:tc>
                  <a:txBody>
                    <a:bodyPr/>
                    <a:lstStyle/>
                    <a:p>
                      <a:pPr indent="0" lvl="0" marL="0" marR="0" rtl="0" algn="ctr">
                        <a:lnSpc>
                          <a:spcPct val="100000"/>
                        </a:lnSpc>
                        <a:spcBef>
                          <a:spcPts val="0"/>
                        </a:spcBef>
                        <a:spcAft>
                          <a:spcPts val="0"/>
                        </a:spcAft>
                        <a:buClr>
                          <a:schemeClr val="dk1"/>
                        </a:buClr>
                        <a:buSzPts val="1350"/>
                        <a:buFont typeface="Calibri"/>
                        <a:buNone/>
                      </a:pPr>
                      <a:r>
                        <a:rPr lang="en-US" sz="1350">
                          <a:solidFill>
                            <a:schemeClr val="dk1"/>
                          </a:solidFill>
                        </a:rPr>
                        <a:t>Portfolio of Work</a:t>
                      </a:r>
                      <a:endParaRPr sz="1350">
                        <a:solidFill>
                          <a:schemeClr val="dk1"/>
                        </a:solidFill>
                      </a:endParaRPr>
                    </a:p>
                    <a:p>
                      <a:pPr indent="0" lvl="0" marL="0" marR="0" rtl="0" algn="ctr">
                        <a:lnSpc>
                          <a:spcPct val="100000"/>
                        </a:lnSpc>
                        <a:spcBef>
                          <a:spcPts val="0"/>
                        </a:spcBef>
                        <a:spcAft>
                          <a:spcPts val="0"/>
                        </a:spcAft>
                        <a:buClr>
                          <a:schemeClr val="dk1"/>
                        </a:buClr>
                        <a:buSzPts val="1350"/>
                        <a:buFont typeface="Calibri"/>
                        <a:buNone/>
                      </a:pPr>
                      <a:r>
                        <a:rPr lang="en-US" sz="1350"/>
                        <a:t>60%</a:t>
                      </a:r>
                      <a:endParaRPr sz="1350"/>
                    </a:p>
                    <a:p>
                      <a:pPr indent="0" lvl="0" marL="0" marR="0" rtl="0" algn="ctr">
                        <a:lnSpc>
                          <a:spcPct val="100000"/>
                        </a:lnSpc>
                        <a:spcBef>
                          <a:spcPts val="0"/>
                        </a:spcBef>
                        <a:spcAft>
                          <a:spcPts val="0"/>
                        </a:spcAft>
                        <a:buClr>
                          <a:schemeClr val="dk1"/>
                        </a:buClr>
                        <a:buSzPts val="1350"/>
                        <a:buFont typeface="Calibri"/>
                        <a:buNone/>
                      </a:pPr>
                      <a:r>
                        <a:t/>
                      </a:r>
                      <a:endParaRPr sz="1350">
                        <a:solidFill>
                          <a:schemeClr val="dk1"/>
                        </a:solidFill>
                      </a:endParaRPr>
                    </a:p>
                    <a:p>
                      <a:pPr indent="0" lvl="0" marL="0" marR="0" rtl="0" algn="ctr">
                        <a:lnSpc>
                          <a:spcPct val="100000"/>
                        </a:lnSpc>
                        <a:spcBef>
                          <a:spcPts val="0"/>
                        </a:spcBef>
                        <a:spcAft>
                          <a:spcPts val="0"/>
                        </a:spcAft>
                        <a:buClr>
                          <a:schemeClr val="dk1"/>
                        </a:buClr>
                        <a:buSzPts val="1350"/>
                        <a:buFont typeface="Calibri"/>
                        <a:buNone/>
                      </a:pPr>
                      <a:r>
                        <a:t/>
                      </a:r>
                      <a:endParaRPr sz="1350">
                        <a:solidFill>
                          <a:schemeClr val="dk1"/>
                        </a:solidFill>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350"/>
                        <a:t>on going - Deadline 20 May</a:t>
                      </a:r>
                      <a:endParaRPr sz="1350">
                        <a:solidFill>
                          <a:schemeClr val="dk1"/>
                        </a:solidFill>
                        <a:latin typeface="Calibri"/>
                        <a:ea typeface="Calibri"/>
                        <a:cs typeface="Calibri"/>
                        <a:sym typeface="Calibri"/>
                      </a:endParaRPr>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0" lang="en-US" sz="1350">
                          <a:solidFill>
                            <a:schemeClr val="dk1"/>
                          </a:solidFill>
                          <a:latin typeface="Calibri"/>
                          <a:ea typeface="Calibri"/>
                          <a:cs typeface="Calibri"/>
                          <a:sym typeface="Calibri"/>
                        </a:rPr>
                        <a:t>One extensive project</a:t>
                      </a:r>
                      <a:r>
                        <a:rPr b="0" lang="en-US" sz="1350">
                          <a:solidFill>
                            <a:schemeClr val="dk1"/>
                          </a:solidFill>
                          <a:latin typeface="Calibri"/>
                          <a:ea typeface="Calibri"/>
                          <a:cs typeface="Calibri"/>
                          <a:sym typeface="Calibri"/>
                        </a:rPr>
                        <a:t> including guidance points </a:t>
                      </a:r>
                      <a:r>
                        <a:rPr lang="en-US" sz="1350"/>
                        <a:t>o</a:t>
                      </a:r>
                      <a:r>
                        <a:rPr b="0" lang="en-US" sz="1350">
                          <a:solidFill>
                            <a:schemeClr val="dk1"/>
                          </a:solidFill>
                          <a:latin typeface="Calibri"/>
                          <a:ea typeface="Calibri"/>
                          <a:cs typeface="Calibri"/>
                          <a:sym typeface="Calibri"/>
                        </a:rPr>
                        <a:t>n </a:t>
                      </a:r>
                      <a:r>
                        <a:rPr lang="en-US" sz="1350"/>
                        <a:t>Google </a:t>
                      </a:r>
                      <a:r>
                        <a:rPr lang="en-US" sz="1350"/>
                        <a:t>Classroom</a:t>
                      </a:r>
                      <a:r>
                        <a:rPr lang="en-US" sz="1350"/>
                        <a:t> - </a:t>
                      </a:r>
                      <a:r>
                        <a:rPr b="1" lang="en-US" sz="1350"/>
                        <a:t>Portrait Project</a:t>
                      </a:r>
                      <a:endParaRPr b="1"/>
                    </a:p>
                    <a:p>
                      <a:pPr indent="0" lvl="0" marL="0" marR="0" rtl="0" algn="l">
                        <a:spcBef>
                          <a:spcPts val="0"/>
                        </a:spcBef>
                        <a:spcAft>
                          <a:spcPts val="0"/>
                        </a:spcAft>
                        <a:buNone/>
                      </a:pPr>
                      <a:r>
                        <a:rPr b="0" lang="en-US" sz="1350">
                          <a:solidFill>
                            <a:schemeClr val="dk1"/>
                          </a:solidFill>
                          <a:latin typeface="Calibri"/>
                          <a:ea typeface="Calibri"/>
                          <a:cs typeface="Calibri"/>
                          <a:sym typeface="Calibri"/>
                        </a:rPr>
                        <a:t>One smaller group of work or a 2</a:t>
                      </a:r>
                      <a:r>
                        <a:rPr b="0" baseline="30000" lang="en-US" sz="1350">
                          <a:solidFill>
                            <a:schemeClr val="dk1"/>
                          </a:solidFill>
                          <a:latin typeface="Calibri"/>
                          <a:ea typeface="Calibri"/>
                          <a:cs typeface="Calibri"/>
                          <a:sym typeface="Calibri"/>
                        </a:rPr>
                        <a:t>nd</a:t>
                      </a:r>
                      <a:r>
                        <a:rPr b="0" lang="en-US" sz="1350">
                          <a:solidFill>
                            <a:schemeClr val="dk1"/>
                          </a:solidFill>
                          <a:latin typeface="Calibri"/>
                          <a:ea typeface="Calibri"/>
                          <a:cs typeface="Calibri"/>
                          <a:sym typeface="Calibri"/>
                        </a:rPr>
                        <a:t> project on a theme including the same guidance. - </a:t>
                      </a:r>
                      <a:r>
                        <a:rPr b="1" lang="en-US" sz="1350">
                          <a:solidFill>
                            <a:schemeClr val="dk1"/>
                          </a:solidFill>
                        </a:rPr>
                        <a:t>London Project</a:t>
                      </a:r>
                      <a:endParaRPr b="1" sz="1350">
                        <a:solidFill>
                          <a:schemeClr val="dk1"/>
                        </a:solidFill>
                      </a:endParaRPr>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r h="378575">
                <a:tc>
                  <a:txBody>
                    <a:bodyPr/>
                    <a:lstStyle/>
                    <a:p>
                      <a:pPr indent="0" lvl="0" marL="0" marR="0" rtl="0" algn="ctr">
                        <a:lnSpc>
                          <a:spcPct val="100000"/>
                        </a:lnSpc>
                        <a:spcBef>
                          <a:spcPts val="0"/>
                        </a:spcBef>
                        <a:spcAft>
                          <a:spcPts val="0"/>
                        </a:spcAft>
                        <a:buNone/>
                      </a:pPr>
                      <a:r>
                        <a:rPr lang="en-US" sz="1350"/>
                        <a:t>Externally set task</a:t>
                      </a:r>
                      <a:endParaRPr sz="1350"/>
                    </a:p>
                    <a:p>
                      <a:pPr indent="0" lvl="0" marL="0" marR="0" rtl="0" algn="ctr">
                        <a:lnSpc>
                          <a:spcPct val="100000"/>
                        </a:lnSpc>
                        <a:spcBef>
                          <a:spcPts val="0"/>
                        </a:spcBef>
                        <a:spcAft>
                          <a:spcPts val="0"/>
                        </a:spcAft>
                        <a:buNone/>
                      </a:pPr>
                      <a:r>
                        <a:rPr lang="en-US" sz="1350"/>
                        <a:t>40%</a:t>
                      </a:r>
                      <a:endParaRPr sz="135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350"/>
                        <a:t>Option A -21 &amp; 24 April </a:t>
                      </a:r>
                      <a:endParaRPr sz="1350"/>
                    </a:p>
                    <a:p>
                      <a:pPr indent="0" lvl="0" marL="0" marR="0" rtl="0" algn="ctr">
                        <a:spcBef>
                          <a:spcPts val="0"/>
                        </a:spcBef>
                        <a:spcAft>
                          <a:spcPts val="0"/>
                        </a:spcAft>
                        <a:buNone/>
                      </a:pPr>
                      <a:r>
                        <a:rPr lang="en-US" sz="1350"/>
                        <a:t>Option B - 25 &amp; 26 April</a:t>
                      </a:r>
                      <a:endParaRPr sz="1350"/>
                    </a:p>
                    <a:p>
                      <a:pPr indent="0" lvl="0" marL="0" marR="0" rtl="0" algn="ctr">
                        <a:spcBef>
                          <a:spcPts val="0"/>
                        </a:spcBef>
                        <a:spcAft>
                          <a:spcPts val="0"/>
                        </a:spcAft>
                        <a:buNone/>
                      </a:pPr>
                      <a:r>
                        <a:rPr lang="en-US" sz="1350"/>
                        <a:t>Option C - 27 7 28 April</a:t>
                      </a:r>
                      <a:endParaRPr sz="1350"/>
                    </a:p>
                  </a:txBody>
                  <a:tcPr marT="45725" marB="45725" marR="91450" marL="91450" anchor="ctr">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lang="en-US" sz="1350"/>
                        <a:t>One sustained project responding to a starting point given by the exam board. Using the Checklist on Google Classroom. Culminating in work produced in 10 hour controlled ‘exam’ conditions.</a:t>
                      </a:r>
                      <a:endParaRPr sz="1350"/>
                    </a:p>
                    <a:p>
                      <a:pPr indent="0" lvl="0" marL="0" rtl="0" algn="l">
                        <a:spcBef>
                          <a:spcPts val="0"/>
                        </a:spcBef>
                        <a:spcAft>
                          <a:spcPts val="0"/>
                        </a:spcAft>
                        <a:buClr>
                          <a:schemeClr val="dk1"/>
                        </a:buClr>
                        <a:buSzPts val="1100"/>
                        <a:buFont typeface="Arial"/>
                        <a:buNone/>
                      </a:pPr>
                      <a:r>
                        <a:t/>
                      </a:r>
                      <a:endParaRPr sz="1350"/>
                    </a:p>
                  </a:txBody>
                  <a:tcPr marT="45725" marB="45725" marR="91450" marL="914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chemeClr val="lt1"/>
                    </a:solidFill>
                  </a:tcPr>
                </a:tc>
              </a:tr>
            </a:tbl>
          </a:graphicData>
        </a:graphic>
      </p:graphicFrame>
      <p:sp>
        <p:nvSpPr>
          <p:cNvPr id="539" name="Google Shape;539;p31"/>
          <p:cNvSpPr/>
          <p:nvPr/>
        </p:nvSpPr>
        <p:spPr>
          <a:xfrm>
            <a:off x="135142" y="4605999"/>
            <a:ext cx="6587700" cy="5262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500">
                <a:solidFill>
                  <a:schemeClr val="dk1"/>
                </a:solidFill>
                <a:latin typeface="Calibri"/>
                <a:ea typeface="Calibri"/>
                <a:cs typeface="Calibri"/>
                <a:sym typeface="Calibri"/>
              </a:rPr>
              <a:t>Although not a subject requiring revision, courses in visual arts must still be correctly prepared for in order to achieve the best possible outcomes. </a:t>
            </a:r>
            <a:endParaRPr sz="15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US" sz="1500">
                <a:solidFill>
                  <a:schemeClr val="dk1"/>
                </a:solidFill>
                <a:latin typeface="Calibri"/>
                <a:ea typeface="Calibri"/>
                <a:cs typeface="Calibri"/>
                <a:sym typeface="Calibri"/>
              </a:rPr>
              <a:t>The Assessment Objectives require students to:</a:t>
            </a:r>
            <a:endParaRPr sz="15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336550" lvl="0" marL="342900" marR="0" rtl="0" algn="l">
              <a:spcBef>
                <a:spcPts val="0"/>
              </a:spcBef>
              <a:spcAft>
                <a:spcPts val="0"/>
              </a:spcAft>
              <a:buClr>
                <a:schemeClr val="dk1"/>
              </a:buClr>
              <a:buSzPts val="1500"/>
              <a:buFont typeface="Calibri"/>
              <a:buAutoNum type="arabicPeriod"/>
            </a:pPr>
            <a:r>
              <a:rPr b="1" lang="en-US" sz="1500">
                <a:solidFill>
                  <a:schemeClr val="dk1"/>
                </a:solidFill>
                <a:latin typeface="Calibri"/>
                <a:ea typeface="Calibri"/>
                <a:cs typeface="Calibri"/>
                <a:sym typeface="Calibri"/>
              </a:rPr>
              <a:t>Thorough developmental photoshoots and editing should evidence considered influence of photographers work and other contextual references. These should be thoroughly explored in your own way and demonstrate their impact upon your own ideas.</a:t>
            </a:r>
            <a:endParaRPr sz="1500"/>
          </a:p>
          <a:p>
            <a:pPr indent="-336550" lvl="0" marL="342900" marR="0" rtl="0" algn="l">
              <a:spcBef>
                <a:spcPts val="0"/>
              </a:spcBef>
              <a:spcAft>
                <a:spcPts val="0"/>
              </a:spcAft>
              <a:buClr>
                <a:schemeClr val="dk1"/>
              </a:buClr>
              <a:buSzPts val="1500"/>
              <a:buFont typeface="Calibri"/>
              <a:buAutoNum type="arabicPeriod"/>
            </a:pPr>
            <a:r>
              <a:rPr b="1" lang="en-US" sz="1500">
                <a:solidFill>
                  <a:schemeClr val="dk1"/>
                </a:solidFill>
                <a:latin typeface="Calibri"/>
                <a:ea typeface="Calibri"/>
                <a:cs typeface="Calibri"/>
                <a:sym typeface="Calibri"/>
              </a:rPr>
              <a:t>A variety of ideas should show experimentation and exploration of techniques and media both digital and manual that refine as they progress.</a:t>
            </a:r>
            <a:endParaRPr sz="1500"/>
          </a:p>
          <a:p>
            <a:pPr indent="-336550" lvl="0" marL="342900" marR="0" rtl="0" algn="l">
              <a:spcBef>
                <a:spcPts val="0"/>
              </a:spcBef>
              <a:spcAft>
                <a:spcPts val="0"/>
              </a:spcAft>
              <a:buClr>
                <a:schemeClr val="dk1"/>
              </a:buClr>
              <a:buSzPts val="1500"/>
              <a:buFont typeface="Calibri"/>
              <a:buAutoNum type="arabicPeriod"/>
            </a:pPr>
            <a:r>
              <a:rPr b="1" lang="en-US" sz="1500">
                <a:solidFill>
                  <a:schemeClr val="dk1"/>
                </a:solidFill>
                <a:latin typeface="Calibri"/>
                <a:ea typeface="Calibri"/>
                <a:cs typeface="Calibri"/>
                <a:sym typeface="Calibri"/>
              </a:rPr>
              <a:t>Observations and ideas that demonstrate understanding of the theme and contextual influences. These should be in the form of own photographs, written thoughts and some drawing.</a:t>
            </a:r>
            <a:endParaRPr sz="1500"/>
          </a:p>
          <a:p>
            <a:pPr indent="-336550" lvl="0" marL="342900" marR="0" rtl="0" algn="l">
              <a:spcBef>
                <a:spcPts val="0"/>
              </a:spcBef>
              <a:spcAft>
                <a:spcPts val="0"/>
              </a:spcAft>
              <a:buClr>
                <a:schemeClr val="dk1"/>
              </a:buClr>
              <a:buSzPts val="1500"/>
              <a:buFont typeface="Calibri"/>
              <a:buAutoNum type="arabicPeriod"/>
            </a:pPr>
            <a:r>
              <a:rPr b="1" lang="en-US" sz="1500">
                <a:solidFill>
                  <a:schemeClr val="dk1"/>
                </a:solidFill>
                <a:latin typeface="Calibri"/>
                <a:ea typeface="Calibri"/>
                <a:cs typeface="Calibri"/>
                <a:sym typeface="Calibri"/>
              </a:rPr>
              <a:t>Practical personal responses will conclude ideas and demonstrate meaningful links and interpretations of themes. </a:t>
            </a:r>
            <a:endParaRPr sz="15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500">
                <a:solidFill>
                  <a:schemeClr val="dk1"/>
                </a:solidFill>
                <a:latin typeface="Calibri"/>
                <a:ea typeface="Calibri"/>
                <a:cs typeface="Calibri"/>
                <a:sym typeface="Calibri"/>
              </a:rPr>
              <a:t>Most importantly refer to checklist on Google Classroom.</a:t>
            </a:r>
            <a:endParaRPr sz="1500"/>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sp>
        <p:nvSpPr>
          <p:cNvPr id="540" name="Google Shape;540;p31"/>
          <p:cNvSpPr/>
          <p:nvPr/>
        </p:nvSpPr>
        <p:spPr>
          <a:xfrm>
            <a:off x="0" y="2259"/>
            <a:ext cx="480965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chemeClr val="dk1"/>
                </a:solidFill>
                <a:latin typeface="Calibri"/>
                <a:ea typeface="Calibri"/>
                <a:cs typeface="Calibri"/>
                <a:sym typeface="Calibri"/>
              </a:rPr>
              <a:t>The Pathway to Success in…</a:t>
            </a:r>
            <a:endParaRPr sz="3200">
              <a:solidFill>
                <a:schemeClr val="dk1"/>
              </a:solidFill>
              <a:latin typeface="Calibri"/>
              <a:ea typeface="Calibri"/>
              <a:cs typeface="Calibri"/>
              <a:sym typeface="Calibri"/>
            </a:endParaRPr>
          </a:p>
        </p:txBody>
      </p:sp>
      <p:pic>
        <p:nvPicPr>
          <p:cNvPr id="541" name="Google Shape;541;p31"/>
          <p:cNvPicPr preferRelativeResize="0"/>
          <p:nvPr/>
        </p:nvPicPr>
        <p:blipFill rotWithShape="1">
          <a:blip r:embed="rId3">
            <a:alphaModFix/>
          </a:blip>
          <a:srcRect b="0" l="0" r="0" t="0"/>
          <a:stretch/>
        </p:blipFill>
        <p:spPr>
          <a:xfrm>
            <a:off x="5580185" y="196669"/>
            <a:ext cx="1016390" cy="110783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g228b73070e2_0_60"/>
          <p:cNvSpPr/>
          <p:nvPr/>
        </p:nvSpPr>
        <p:spPr>
          <a:xfrm>
            <a:off x="0" y="381169"/>
            <a:ext cx="38655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5400">
                <a:solidFill>
                  <a:srgbClr val="00B050"/>
                </a:solidFill>
                <a:latin typeface="Calibri"/>
                <a:ea typeface="Calibri"/>
                <a:cs typeface="Calibri"/>
                <a:sym typeface="Calibri"/>
              </a:rPr>
              <a:t>Psychology</a:t>
            </a:r>
            <a:endParaRPr b="1" sz="5400" cap="none">
              <a:solidFill>
                <a:srgbClr val="00B050"/>
              </a:solidFill>
              <a:latin typeface="Calibri"/>
              <a:ea typeface="Calibri"/>
              <a:cs typeface="Calibri"/>
              <a:sym typeface="Calibri"/>
            </a:endParaRPr>
          </a:p>
        </p:txBody>
      </p:sp>
      <p:sp>
        <p:nvSpPr>
          <p:cNvPr id="547" name="Google Shape;547;g228b73070e2_0_60"/>
          <p:cNvSpPr txBox="1"/>
          <p:nvPr/>
        </p:nvSpPr>
        <p:spPr>
          <a:xfrm>
            <a:off x="0" y="1137096"/>
            <a:ext cx="3501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Exam Schedule – Summer 2023</a:t>
            </a:r>
            <a:endParaRPr/>
          </a:p>
        </p:txBody>
      </p:sp>
      <p:sp>
        <p:nvSpPr>
          <p:cNvPr id="548" name="Google Shape;548;g228b73070e2_0_60"/>
          <p:cNvSpPr/>
          <p:nvPr/>
        </p:nvSpPr>
        <p:spPr>
          <a:xfrm>
            <a:off x="119525" y="5980825"/>
            <a:ext cx="6587700" cy="2943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00">
                <a:solidFill>
                  <a:schemeClr val="dk1"/>
                </a:solidFill>
                <a:highlight>
                  <a:srgbClr val="FFFFFF"/>
                </a:highlight>
              </a:rPr>
              <a:t>Use memorisation techniques to learn the details of key studies. Remember the mnemonic 'A huge dog stole my exam paper, flipping crafty canine' and make sure you know each element for each study</a:t>
            </a:r>
            <a:endParaRPr sz="1100">
              <a:solidFill>
                <a:schemeClr val="dk1"/>
              </a:solidFill>
              <a:highlight>
                <a:srgbClr val="FFFFFF"/>
              </a:highlight>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highlight>
                  <a:srgbClr val="FFFFFF"/>
                </a:highlight>
              </a:rPr>
              <a:t>Pay as much attention to criticisms of each theory and study as you do to the outline. Learn at least two for each and think about how to write PEE paragraphs. </a:t>
            </a:r>
            <a:endParaRPr sz="1100">
              <a:solidFill>
                <a:schemeClr val="dk1"/>
              </a:solidFill>
              <a:highlight>
                <a:srgbClr val="FFFFFF"/>
              </a:highlight>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highlight>
                  <a:srgbClr val="FFFFFF"/>
                </a:highlight>
              </a:rPr>
              <a:t>Don't forget about the key concepts and applications of each unit - the beginning and end of the chapters are as important as the middle!</a:t>
            </a:r>
            <a:endParaRPr sz="1100">
              <a:solidFill>
                <a:schemeClr val="dk1"/>
              </a:solidFill>
              <a:highlight>
                <a:srgbClr val="FFFFFF"/>
              </a:highlight>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highlight>
                  <a:srgbClr val="FFFFFF"/>
                </a:highlight>
              </a:rPr>
              <a:t>Do as many research methods practice questions as you can - and make sure you use the mark schemes to check your answers</a:t>
            </a:r>
            <a:endParaRPr sz="1100">
              <a:solidFill>
                <a:schemeClr val="dk1"/>
              </a:solidFill>
              <a:highlight>
                <a:srgbClr val="FFFFFF"/>
              </a:highlight>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highlight>
                  <a:srgbClr val="FFFFFF"/>
                </a:highlight>
              </a:rPr>
              <a:t>Go over key terminology so that you can use academic language in your answers</a:t>
            </a:r>
            <a:endParaRPr sz="1100">
              <a:solidFill>
                <a:schemeClr val="dk1"/>
              </a:solidFill>
              <a:highlight>
                <a:srgbClr val="FFFFFF"/>
              </a:highlight>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highlight>
                  <a:srgbClr val="FFFFFF"/>
                </a:highlight>
              </a:rPr>
              <a:t>Make the most of all the resources on google classroom and the BET Psychology website - including knowledge organisers and quizzes</a:t>
            </a:r>
            <a:endParaRPr sz="1100">
              <a:solidFill>
                <a:schemeClr val="dk1"/>
              </a:solidFill>
              <a:highlight>
                <a:srgbClr val="FFFFFF"/>
              </a:highlight>
            </a:endParaRPr>
          </a:p>
          <a:p>
            <a:pPr indent="0" lvl="0" marL="0" marR="0" rtl="0" algn="l">
              <a:spcBef>
                <a:spcPts val="1200"/>
              </a:spcBef>
              <a:spcAft>
                <a:spcPts val="0"/>
              </a:spcAft>
              <a:buNone/>
            </a:pPr>
            <a:r>
              <a:t/>
            </a:r>
            <a:endParaRPr b="1"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sp>
        <p:nvSpPr>
          <p:cNvPr id="549" name="Google Shape;549;g228b73070e2_0_60"/>
          <p:cNvSpPr/>
          <p:nvPr/>
        </p:nvSpPr>
        <p:spPr>
          <a:xfrm>
            <a:off x="0" y="2259"/>
            <a:ext cx="4809600" cy="584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200">
                <a:solidFill>
                  <a:schemeClr val="dk1"/>
                </a:solidFill>
                <a:latin typeface="Calibri"/>
                <a:ea typeface="Calibri"/>
                <a:cs typeface="Calibri"/>
                <a:sym typeface="Calibri"/>
              </a:rPr>
              <a:t>The Pathway to Success in…</a:t>
            </a:r>
            <a:endParaRPr sz="3200">
              <a:solidFill>
                <a:schemeClr val="dk1"/>
              </a:solidFill>
              <a:latin typeface="Calibri"/>
              <a:ea typeface="Calibri"/>
              <a:cs typeface="Calibri"/>
              <a:sym typeface="Calibri"/>
            </a:endParaRPr>
          </a:p>
        </p:txBody>
      </p:sp>
      <p:pic>
        <p:nvPicPr>
          <p:cNvPr id="550" name="Google Shape;550;g228b73070e2_0_60"/>
          <p:cNvPicPr preferRelativeResize="0"/>
          <p:nvPr/>
        </p:nvPicPr>
        <p:blipFill rotWithShape="1">
          <a:blip r:embed="rId3">
            <a:alphaModFix/>
          </a:blip>
          <a:srcRect b="0" l="0" r="0" t="0"/>
          <a:stretch/>
        </p:blipFill>
        <p:spPr>
          <a:xfrm>
            <a:off x="5580185" y="196669"/>
            <a:ext cx="1016390" cy="1107830"/>
          </a:xfrm>
          <a:prstGeom prst="rect">
            <a:avLst/>
          </a:prstGeom>
          <a:noFill/>
          <a:ln>
            <a:noFill/>
          </a:ln>
        </p:spPr>
      </p:pic>
      <p:graphicFrame>
        <p:nvGraphicFramePr>
          <p:cNvPr id="551" name="Google Shape;551;g228b73070e2_0_60"/>
          <p:cNvGraphicFramePr/>
          <p:nvPr/>
        </p:nvGraphicFramePr>
        <p:xfrm>
          <a:off x="191275" y="1594425"/>
          <a:ext cx="3000000" cy="3000000"/>
        </p:xfrm>
        <a:graphic>
          <a:graphicData uri="http://schemas.openxmlformats.org/drawingml/2006/table">
            <a:tbl>
              <a:tblPr>
                <a:solidFill>
                  <a:srgbClr val="E9EFF7"/>
                </a:solidFill>
                <a:tableStyleId>{D68A553C-91B7-4F9B-9870-CB2B8751B55C}</a:tableStyleId>
              </a:tblPr>
              <a:tblGrid>
                <a:gridCol w="1265600"/>
                <a:gridCol w="1653025"/>
                <a:gridCol w="3525575"/>
              </a:tblGrid>
              <a:tr h="465425">
                <a:tc>
                  <a:txBody>
                    <a:bodyPr/>
                    <a:lstStyle/>
                    <a:p>
                      <a:pPr indent="0" lvl="0" marL="0" rtl="0" algn="ctr">
                        <a:lnSpc>
                          <a:spcPct val="115000"/>
                        </a:lnSpc>
                        <a:spcBef>
                          <a:spcPts val="1200"/>
                        </a:spcBef>
                        <a:spcAft>
                          <a:spcPts val="1200"/>
                        </a:spcAft>
                        <a:buNone/>
                      </a:pPr>
                      <a:r>
                        <a:rPr b="1" lang="en-US" sz="1300">
                          <a:solidFill>
                            <a:schemeClr val="dk1"/>
                          </a:solidFill>
                          <a:highlight>
                            <a:srgbClr val="E9EFF7"/>
                          </a:highlight>
                          <a:latin typeface="Calibri"/>
                          <a:ea typeface="Calibri"/>
                          <a:cs typeface="Calibri"/>
                          <a:sym typeface="Calibri"/>
                        </a:rPr>
                        <a:t>Exam Title</a:t>
                      </a:r>
                      <a:endParaRPr b="1" sz="1300">
                        <a:solidFill>
                          <a:schemeClr val="dk1"/>
                        </a:solidFill>
                        <a:highlight>
                          <a:srgbClr val="E9EFF7"/>
                        </a:highlight>
                        <a:latin typeface="Calibri"/>
                        <a:ea typeface="Calibri"/>
                        <a:cs typeface="Calibri"/>
                        <a:sym typeface="Calibri"/>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rtl="0" algn="ctr">
                        <a:lnSpc>
                          <a:spcPct val="115000"/>
                        </a:lnSpc>
                        <a:spcBef>
                          <a:spcPts val="1200"/>
                        </a:spcBef>
                        <a:spcAft>
                          <a:spcPts val="1200"/>
                        </a:spcAft>
                        <a:buNone/>
                      </a:pPr>
                      <a:r>
                        <a:rPr b="1" lang="en-US" sz="1300">
                          <a:solidFill>
                            <a:schemeClr val="dk1"/>
                          </a:solidFill>
                          <a:highlight>
                            <a:srgbClr val="E9EFF7"/>
                          </a:highlight>
                          <a:latin typeface="Calibri"/>
                          <a:ea typeface="Calibri"/>
                          <a:cs typeface="Calibri"/>
                          <a:sym typeface="Calibri"/>
                        </a:rPr>
                        <a:t>When</a:t>
                      </a:r>
                      <a:endParaRPr b="1" sz="1300">
                        <a:solidFill>
                          <a:schemeClr val="dk1"/>
                        </a:solidFill>
                        <a:highlight>
                          <a:srgbClr val="E9EFF7"/>
                        </a:highlight>
                        <a:latin typeface="Calibri"/>
                        <a:ea typeface="Calibri"/>
                        <a:cs typeface="Calibri"/>
                        <a:sym typeface="Calibri"/>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c>
                  <a:txBody>
                    <a:bodyPr/>
                    <a:lstStyle/>
                    <a:p>
                      <a:pPr indent="0" lvl="0" marL="0" rtl="0" algn="ctr">
                        <a:lnSpc>
                          <a:spcPct val="115000"/>
                        </a:lnSpc>
                        <a:spcBef>
                          <a:spcPts val="1200"/>
                        </a:spcBef>
                        <a:spcAft>
                          <a:spcPts val="1200"/>
                        </a:spcAft>
                        <a:buNone/>
                      </a:pPr>
                      <a:r>
                        <a:rPr b="1" lang="en-US" sz="1300">
                          <a:solidFill>
                            <a:schemeClr val="dk1"/>
                          </a:solidFill>
                          <a:highlight>
                            <a:srgbClr val="E9EFF7"/>
                          </a:highlight>
                          <a:latin typeface="Calibri"/>
                          <a:ea typeface="Calibri"/>
                          <a:cs typeface="Calibri"/>
                          <a:sym typeface="Calibri"/>
                        </a:rPr>
                        <a:t>Key Content</a:t>
                      </a:r>
                      <a:endParaRPr b="1" sz="1300">
                        <a:solidFill>
                          <a:schemeClr val="dk1"/>
                        </a:solidFill>
                        <a:highlight>
                          <a:srgbClr val="E9EFF7"/>
                        </a:highlight>
                        <a:latin typeface="Calibri"/>
                        <a:ea typeface="Calibri"/>
                        <a:cs typeface="Calibri"/>
                        <a:sym typeface="Calibri"/>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4C7749"/>
                    </a:solidFill>
                  </a:tcPr>
                </a:tc>
              </a:tr>
              <a:tr h="1311675">
                <a:tc>
                  <a:txBody>
                    <a:bodyPr/>
                    <a:lstStyle/>
                    <a:p>
                      <a:pPr indent="0" lvl="0" marL="0" rtl="0" algn="ctr">
                        <a:lnSpc>
                          <a:spcPct val="115000"/>
                        </a:lnSpc>
                        <a:spcBef>
                          <a:spcPts val="1200"/>
                        </a:spcBef>
                        <a:spcAft>
                          <a:spcPts val="1200"/>
                        </a:spcAft>
                        <a:buNone/>
                      </a:pPr>
                      <a:r>
                        <a:rPr lang="en-US" sz="1300">
                          <a:highlight>
                            <a:srgbClr val="E9EFF7"/>
                          </a:highlight>
                          <a:latin typeface="Calibri"/>
                          <a:ea typeface="Calibri"/>
                          <a:cs typeface="Calibri"/>
                          <a:sym typeface="Calibri"/>
                        </a:rPr>
                        <a:t>Paper 1</a:t>
                      </a:r>
                      <a:endParaRPr sz="1300">
                        <a:highlight>
                          <a:srgbClr val="E9EFF7"/>
                        </a:highlight>
                        <a:latin typeface="Calibri"/>
                        <a:ea typeface="Calibri"/>
                        <a:cs typeface="Calibri"/>
                        <a:sym typeface="Calibri"/>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0" lvl="0" marL="0" rtl="0" algn="ctr">
                        <a:lnSpc>
                          <a:spcPct val="115000"/>
                        </a:lnSpc>
                        <a:spcBef>
                          <a:spcPts val="1200"/>
                        </a:spcBef>
                        <a:spcAft>
                          <a:spcPts val="1200"/>
                        </a:spcAft>
                        <a:buNone/>
                      </a:pPr>
                      <a:r>
                        <a:rPr b="1" lang="en-US" sz="1300">
                          <a:highlight>
                            <a:srgbClr val="FFFFFF"/>
                          </a:highlight>
                          <a:latin typeface="Calibri"/>
                          <a:ea typeface="Calibri"/>
                          <a:cs typeface="Calibri"/>
                          <a:sym typeface="Calibri"/>
                        </a:rPr>
                        <a:t>18</a:t>
                      </a:r>
                      <a:r>
                        <a:rPr b="1" baseline="30000" lang="en-US" sz="1300">
                          <a:highlight>
                            <a:srgbClr val="FFFFFF"/>
                          </a:highlight>
                          <a:latin typeface="Calibri"/>
                          <a:ea typeface="Calibri"/>
                          <a:cs typeface="Calibri"/>
                          <a:sym typeface="Calibri"/>
                        </a:rPr>
                        <a:t>th</a:t>
                      </a:r>
                      <a:r>
                        <a:rPr b="1" lang="en-US" sz="1300">
                          <a:highlight>
                            <a:srgbClr val="FFFFFF"/>
                          </a:highlight>
                          <a:latin typeface="Calibri"/>
                          <a:ea typeface="Calibri"/>
                          <a:cs typeface="Calibri"/>
                          <a:sym typeface="Calibri"/>
                        </a:rPr>
                        <a:t> May 2023</a:t>
                      </a:r>
                      <a:endParaRPr b="1" sz="1300">
                        <a:highlight>
                          <a:srgbClr val="FFFFFF"/>
                        </a:highlight>
                        <a:latin typeface="Calibri"/>
                        <a:ea typeface="Calibri"/>
                        <a:cs typeface="Calibri"/>
                        <a:sym typeface="Calibri"/>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tcPr>
                </a:tc>
                <a:tc>
                  <a:txBody>
                    <a:bodyPr/>
                    <a:lstStyle/>
                    <a:p>
                      <a:pPr indent="-228600" lvl="0" marL="317500" rtl="0" algn="l">
                        <a:lnSpc>
                          <a:spcPct val="115000"/>
                        </a:lnSpc>
                        <a:spcBef>
                          <a:spcPts val="1200"/>
                        </a:spcBef>
                        <a:spcAft>
                          <a:spcPts val="0"/>
                        </a:spcAft>
                        <a:buNone/>
                      </a:pPr>
                      <a:r>
                        <a:rPr lang="en-US" sz="1000">
                          <a:highlight>
                            <a:srgbClr val="E9EFF7"/>
                          </a:highlight>
                        </a:rPr>
                        <a:t>·</a:t>
                      </a:r>
                      <a:r>
                        <a:rPr lang="en-US" sz="700">
                          <a:highlight>
                            <a:srgbClr val="E9EFF7"/>
                          </a:highlight>
                          <a:latin typeface="Times New Roman"/>
                          <a:ea typeface="Times New Roman"/>
                          <a:cs typeface="Times New Roman"/>
                          <a:sym typeface="Times New Roman"/>
                        </a:rPr>
                        <a:t>         </a:t>
                      </a:r>
                      <a:r>
                        <a:rPr lang="en-US" sz="1300">
                          <a:highlight>
                            <a:srgbClr val="E9EFF7"/>
                          </a:highlight>
                        </a:rPr>
                        <a:t>Criminal Psychology</a:t>
                      </a:r>
                      <a:endParaRPr sz="1300">
                        <a:highlight>
                          <a:srgbClr val="E9EFF7"/>
                        </a:highlight>
                      </a:endParaRPr>
                    </a:p>
                    <a:p>
                      <a:pPr indent="-228600" lvl="0" marL="317500" rtl="0" algn="l">
                        <a:lnSpc>
                          <a:spcPct val="115000"/>
                        </a:lnSpc>
                        <a:spcBef>
                          <a:spcPts val="1200"/>
                        </a:spcBef>
                        <a:spcAft>
                          <a:spcPts val="0"/>
                        </a:spcAft>
                        <a:buNone/>
                      </a:pPr>
                      <a:r>
                        <a:rPr lang="en-US" sz="1000">
                          <a:highlight>
                            <a:srgbClr val="E9EFF7"/>
                          </a:highlight>
                        </a:rPr>
                        <a:t>·</a:t>
                      </a:r>
                      <a:r>
                        <a:rPr lang="en-US" sz="700">
                          <a:highlight>
                            <a:srgbClr val="E9EFF7"/>
                          </a:highlight>
                          <a:latin typeface="Times New Roman"/>
                          <a:ea typeface="Times New Roman"/>
                          <a:cs typeface="Times New Roman"/>
                          <a:sym typeface="Times New Roman"/>
                        </a:rPr>
                        <a:t>         </a:t>
                      </a:r>
                      <a:r>
                        <a:rPr lang="en-US" sz="1300">
                          <a:highlight>
                            <a:srgbClr val="E9EFF7"/>
                          </a:highlight>
                        </a:rPr>
                        <a:t>Developmental Psychology </a:t>
                      </a:r>
                      <a:endParaRPr sz="1300">
                        <a:highlight>
                          <a:srgbClr val="E9EFF7"/>
                        </a:highlight>
                      </a:endParaRPr>
                    </a:p>
                    <a:p>
                      <a:pPr indent="-228600" lvl="0" marL="317500" rtl="0" algn="l">
                        <a:lnSpc>
                          <a:spcPct val="115000"/>
                        </a:lnSpc>
                        <a:spcBef>
                          <a:spcPts val="1200"/>
                        </a:spcBef>
                        <a:spcAft>
                          <a:spcPts val="0"/>
                        </a:spcAft>
                        <a:buNone/>
                      </a:pPr>
                      <a:r>
                        <a:rPr lang="en-US" sz="1000">
                          <a:highlight>
                            <a:srgbClr val="E9EFF7"/>
                          </a:highlight>
                        </a:rPr>
                        <a:t>·</a:t>
                      </a:r>
                      <a:r>
                        <a:rPr lang="en-US" sz="700">
                          <a:highlight>
                            <a:srgbClr val="E9EFF7"/>
                          </a:highlight>
                          <a:latin typeface="Times New Roman"/>
                          <a:ea typeface="Times New Roman"/>
                          <a:cs typeface="Times New Roman"/>
                          <a:sym typeface="Times New Roman"/>
                        </a:rPr>
                        <a:t>         </a:t>
                      </a:r>
                      <a:r>
                        <a:rPr lang="en-US" sz="1300">
                          <a:highlight>
                            <a:srgbClr val="E9EFF7"/>
                          </a:highlight>
                        </a:rPr>
                        <a:t>Psychological Problems</a:t>
                      </a:r>
                      <a:endParaRPr sz="1300">
                        <a:highlight>
                          <a:srgbClr val="E9EFF7"/>
                        </a:highlight>
                      </a:endParaRPr>
                    </a:p>
                    <a:p>
                      <a:pPr indent="-228600" lvl="0" marL="317500" rtl="0" algn="l">
                        <a:lnSpc>
                          <a:spcPct val="115000"/>
                        </a:lnSpc>
                        <a:spcBef>
                          <a:spcPts val="1200"/>
                        </a:spcBef>
                        <a:spcAft>
                          <a:spcPts val="1200"/>
                        </a:spcAft>
                        <a:buNone/>
                      </a:pPr>
                      <a:r>
                        <a:rPr lang="en-US" sz="1000">
                          <a:highlight>
                            <a:srgbClr val="E9EFF7"/>
                          </a:highlight>
                        </a:rPr>
                        <a:t>·</a:t>
                      </a:r>
                      <a:r>
                        <a:rPr lang="en-US" sz="700">
                          <a:highlight>
                            <a:srgbClr val="E9EFF7"/>
                          </a:highlight>
                          <a:latin typeface="Times New Roman"/>
                          <a:ea typeface="Times New Roman"/>
                          <a:cs typeface="Times New Roman"/>
                          <a:sym typeface="Times New Roman"/>
                        </a:rPr>
                        <a:t>         </a:t>
                      </a:r>
                      <a:r>
                        <a:rPr lang="en-US" sz="1300">
                          <a:highlight>
                            <a:srgbClr val="E9EFF7"/>
                          </a:highlight>
                        </a:rPr>
                        <a:t>Research methods</a:t>
                      </a:r>
                      <a:endParaRPr sz="13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r>
              <a:tr h="1311675">
                <a:tc>
                  <a:txBody>
                    <a:bodyPr/>
                    <a:lstStyle/>
                    <a:p>
                      <a:pPr indent="0" lvl="0" marL="0" rtl="0" algn="ctr">
                        <a:lnSpc>
                          <a:spcPct val="115000"/>
                        </a:lnSpc>
                        <a:spcBef>
                          <a:spcPts val="1200"/>
                        </a:spcBef>
                        <a:spcAft>
                          <a:spcPts val="1200"/>
                        </a:spcAft>
                        <a:buNone/>
                      </a:pPr>
                      <a:r>
                        <a:rPr lang="en-US" sz="1300">
                          <a:highlight>
                            <a:srgbClr val="E9EFF7"/>
                          </a:highlight>
                        </a:rPr>
                        <a:t>Paper 2</a:t>
                      </a:r>
                      <a:endParaRPr sz="1300">
                        <a:highlight>
                          <a:srgbClr val="E9EFF7"/>
                        </a:highlight>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0" lvl="0" marL="0" rtl="0" algn="ctr">
                        <a:lnSpc>
                          <a:spcPct val="115000"/>
                        </a:lnSpc>
                        <a:spcBef>
                          <a:spcPts val="1200"/>
                        </a:spcBef>
                        <a:spcAft>
                          <a:spcPts val="1200"/>
                        </a:spcAft>
                        <a:buNone/>
                      </a:pPr>
                      <a:r>
                        <a:rPr b="1" lang="en-US" sz="1300">
                          <a:highlight>
                            <a:srgbClr val="E9EFF7"/>
                          </a:highlight>
                          <a:latin typeface="Calibri"/>
                          <a:ea typeface="Calibri"/>
                          <a:cs typeface="Calibri"/>
                          <a:sym typeface="Calibri"/>
                        </a:rPr>
                        <a:t>26</a:t>
                      </a:r>
                      <a:r>
                        <a:rPr b="1" baseline="30000" lang="en-US" sz="1300">
                          <a:highlight>
                            <a:srgbClr val="E9EFF7"/>
                          </a:highlight>
                          <a:latin typeface="Calibri"/>
                          <a:ea typeface="Calibri"/>
                          <a:cs typeface="Calibri"/>
                          <a:sym typeface="Calibri"/>
                        </a:rPr>
                        <a:t>th</a:t>
                      </a:r>
                      <a:r>
                        <a:rPr b="1" lang="en-US" sz="1300">
                          <a:highlight>
                            <a:srgbClr val="E9EFF7"/>
                          </a:highlight>
                          <a:latin typeface="Calibri"/>
                          <a:ea typeface="Calibri"/>
                          <a:cs typeface="Calibri"/>
                          <a:sym typeface="Calibri"/>
                        </a:rPr>
                        <a:t> May 2023</a:t>
                      </a:r>
                      <a:endParaRPr b="1" sz="1300">
                        <a:highlight>
                          <a:srgbClr val="E9EFF7"/>
                        </a:highlight>
                        <a:latin typeface="Calibri"/>
                        <a:ea typeface="Calibri"/>
                        <a:cs typeface="Calibri"/>
                        <a:sym typeface="Calibri"/>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c>
                  <a:txBody>
                    <a:bodyPr/>
                    <a:lstStyle/>
                    <a:p>
                      <a:pPr indent="-228600" lvl="0" marL="317500" rtl="0" algn="l">
                        <a:lnSpc>
                          <a:spcPct val="115000"/>
                        </a:lnSpc>
                        <a:spcBef>
                          <a:spcPts val="1200"/>
                        </a:spcBef>
                        <a:spcAft>
                          <a:spcPts val="0"/>
                        </a:spcAft>
                        <a:buNone/>
                      </a:pPr>
                      <a:r>
                        <a:rPr lang="en-US" sz="1000">
                          <a:highlight>
                            <a:srgbClr val="E9EFF7"/>
                          </a:highlight>
                        </a:rPr>
                        <a:t>·</a:t>
                      </a:r>
                      <a:r>
                        <a:rPr lang="en-US" sz="700">
                          <a:highlight>
                            <a:srgbClr val="E9EFF7"/>
                          </a:highlight>
                          <a:latin typeface="Times New Roman"/>
                          <a:ea typeface="Times New Roman"/>
                          <a:cs typeface="Times New Roman"/>
                          <a:sym typeface="Times New Roman"/>
                        </a:rPr>
                        <a:t>         </a:t>
                      </a:r>
                      <a:r>
                        <a:rPr lang="en-US" sz="1300">
                          <a:highlight>
                            <a:srgbClr val="E9EFF7"/>
                          </a:highlight>
                          <a:latin typeface="Calibri"/>
                          <a:ea typeface="Calibri"/>
                          <a:cs typeface="Calibri"/>
                          <a:sym typeface="Calibri"/>
                        </a:rPr>
                        <a:t>Social influence</a:t>
                      </a:r>
                      <a:endParaRPr sz="1300">
                        <a:highlight>
                          <a:srgbClr val="E9EFF7"/>
                        </a:highlight>
                        <a:latin typeface="Calibri"/>
                        <a:ea typeface="Calibri"/>
                        <a:cs typeface="Calibri"/>
                        <a:sym typeface="Calibri"/>
                      </a:endParaRPr>
                    </a:p>
                    <a:p>
                      <a:pPr indent="-228600" lvl="0" marL="317500" rtl="0" algn="l">
                        <a:lnSpc>
                          <a:spcPct val="115000"/>
                        </a:lnSpc>
                        <a:spcBef>
                          <a:spcPts val="1200"/>
                        </a:spcBef>
                        <a:spcAft>
                          <a:spcPts val="0"/>
                        </a:spcAft>
                        <a:buNone/>
                      </a:pPr>
                      <a:r>
                        <a:rPr lang="en-US" sz="1000">
                          <a:highlight>
                            <a:srgbClr val="E9EFF7"/>
                          </a:highlight>
                        </a:rPr>
                        <a:t>·</a:t>
                      </a:r>
                      <a:r>
                        <a:rPr lang="en-US" sz="700">
                          <a:highlight>
                            <a:srgbClr val="E9EFF7"/>
                          </a:highlight>
                          <a:latin typeface="Times New Roman"/>
                          <a:ea typeface="Times New Roman"/>
                          <a:cs typeface="Times New Roman"/>
                          <a:sym typeface="Times New Roman"/>
                        </a:rPr>
                        <a:t>         </a:t>
                      </a:r>
                      <a:r>
                        <a:rPr lang="en-US" sz="1300">
                          <a:highlight>
                            <a:srgbClr val="E9EFF7"/>
                          </a:highlight>
                          <a:latin typeface="Calibri"/>
                          <a:ea typeface="Calibri"/>
                          <a:cs typeface="Calibri"/>
                          <a:sym typeface="Calibri"/>
                        </a:rPr>
                        <a:t>Memory</a:t>
                      </a:r>
                      <a:endParaRPr sz="1300">
                        <a:highlight>
                          <a:srgbClr val="E9EFF7"/>
                        </a:highlight>
                        <a:latin typeface="Calibri"/>
                        <a:ea typeface="Calibri"/>
                        <a:cs typeface="Calibri"/>
                        <a:sym typeface="Calibri"/>
                      </a:endParaRPr>
                    </a:p>
                    <a:p>
                      <a:pPr indent="-228600" lvl="0" marL="317500" rtl="0" algn="l">
                        <a:lnSpc>
                          <a:spcPct val="115000"/>
                        </a:lnSpc>
                        <a:spcBef>
                          <a:spcPts val="1200"/>
                        </a:spcBef>
                        <a:spcAft>
                          <a:spcPts val="0"/>
                        </a:spcAft>
                        <a:buNone/>
                      </a:pPr>
                      <a:r>
                        <a:rPr lang="en-US" sz="1000">
                          <a:highlight>
                            <a:srgbClr val="E9EFF7"/>
                          </a:highlight>
                        </a:rPr>
                        <a:t>·</a:t>
                      </a:r>
                      <a:r>
                        <a:rPr lang="en-US" sz="700">
                          <a:highlight>
                            <a:srgbClr val="E9EFF7"/>
                          </a:highlight>
                          <a:latin typeface="Times New Roman"/>
                          <a:ea typeface="Times New Roman"/>
                          <a:cs typeface="Times New Roman"/>
                          <a:sym typeface="Times New Roman"/>
                        </a:rPr>
                        <a:t>         </a:t>
                      </a:r>
                      <a:r>
                        <a:rPr lang="en-US" sz="1300">
                          <a:highlight>
                            <a:srgbClr val="E9EFF7"/>
                          </a:highlight>
                          <a:latin typeface="Calibri"/>
                          <a:ea typeface="Calibri"/>
                          <a:cs typeface="Calibri"/>
                          <a:sym typeface="Calibri"/>
                        </a:rPr>
                        <a:t>Sleep and Dreaming</a:t>
                      </a:r>
                      <a:endParaRPr sz="1300">
                        <a:highlight>
                          <a:srgbClr val="E9EFF7"/>
                        </a:highlight>
                        <a:latin typeface="Calibri"/>
                        <a:ea typeface="Calibri"/>
                        <a:cs typeface="Calibri"/>
                        <a:sym typeface="Calibri"/>
                      </a:endParaRPr>
                    </a:p>
                    <a:p>
                      <a:pPr indent="-228600" lvl="0" marL="317500" rtl="0" algn="l">
                        <a:lnSpc>
                          <a:spcPct val="115000"/>
                        </a:lnSpc>
                        <a:spcBef>
                          <a:spcPts val="1200"/>
                        </a:spcBef>
                        <a:spcAft>
                          <a:spcPts val="1200"/>
                        </a:spcAft>
                        <a:buNone/>
                      </a:pPr>
                      <a:r>
                        <a:rPr lang="en-US" sz="1000">
                          <a:highlight>
                            <a:srgbClr val="E9EFF7"/>
                          </a:highlight>
                        </a:rPr>
                        <a:t>·</a:t>
                      </a:r>
                      <a:r>
                        <a:rPr lang="en-US" sz="700">
                          <a:highlight>
                            <a:srgbClr val="E9EFF7"/>
                          </a:highlight>
                          <a:latin typeface="Times New Roman"/>
                          <a:ea typeface="Times New Roman"/>
                          <a:cs typeface="Times New Roman"/>
                          <a:sym typeface="Times New Roman"/>
                        </a:rPr>
                        <a:t>         </a:t>
                      </a:r>
                      <a:r>
                        <a:rPr lang="en-US" sz="1300">
                          <a:highlight>
                            <a:srgbClr val="E9EFF7"/>
                          </a:highlight>
                          <a:latin typeface="Calibri"/>
                          <a:ea typeface="Calibri"/>
                          <a:cs typeface="Calibri"/>
                          <a:sym typeface="Calibri"/>
                        </a:rPr>
                        <a:t>Research methods</a:t>
                      </a:r>
                      <a:endParaRPr sz="1300">
                        <a:highlight>
                          <a:srgbClr val="E9EFF7"/>
                        </a:highlight>
                        <a:latin typeface="Calibri"/>
                        <a:ea typeface="Calibri"/>
                        <a:cs typeface="Calibri"/>
                        <a:sym typeface="Calibri"/>
                      </a:endParaRPr>
                    </a:p>
                  </a:txBody>
                  <a:tcPr marT="47625" marB="47625" marR="95250" marL="95250">
                    <a:lnL cap="flat" cmpd="sng" w="28575">
                      <a:solidFill>
                        <a:srgbClr val="A5A5A5"/>
                      </a:solidFill>
                      <a:prstDash val="solid"/>
                      <a:round/>
                      <a:headEnd len="sm" w="sm" type="none"/>
                      <a:tailEnd len="sm" w="sm" type="none"/>
                    </a:lnL>
                    <a:lnR cap="flat" cmpd="sng" w="28575">
                      <a:solidFill>
                        <a:srgbClr val="A5A5A5"/>
                      </a:solidFill>
                      <a:prstDash val="solid"/>
                      <a:round/>
                      <a:headEnd len="sm" w="sm" type="none"/>
                      <a:tailEnd len="sm" w="sm" type="none"/>
                    </a:lnR>
                    <a:lnT cap="flat" cmpd="sng" w="28575">
                      <a:solidFill>
                        <a:srgbClr val="A5A5A5"/>
                      </a:solidFill>
                      <a:prstDash val="solid"/>
                      <a:round/>
                      <a:headEnd len="sm" w="sm" type="none"/>
                      <a:tailEnd len="sm" w="sm" type="none"/>
                    </a:lnT>
                    <a:lnB cap="flat" cmpd="sng" w="28575">
                      <a:solidFill>
                        <a:srgbClr val="A5A5A5"/>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4"/>
          <p:cNvSpPr txBox="1"/>
          <p:nvPr>
            <p:ph type="title"/>
          </p:nvPr>
        </p:nvSpPr>
        <p:spPr>
          <a:xfrm>
            <a:off x="471488" y="230897"/>
            <a:ext cx="3976687" cy="1767417"/>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en-US" sz="6000">
                <a:solidFill>
                  <a:schemeClr val="dk1"/>
                </a:solidFill>
                <a:latin typeface="Calibri"/>
                <a:ea typeface="Calibri"/>
                <a:cs typeface="Calibri"/>
                <a:sym typeface="Calibri"/>
              </a:rPr>
              <a:t>Revision Techniques</a:t>
            </a:r>
            <a:endParaRPr/>
          </a:p>
        </p:txBody>
      </p:sp>
      <p:sp>
        <p:nvSpPr>
          <p:cNvPr id="115" name="Google Shape;115;p4"/>
          <p:cNvSpPr txBox="1"/>
          <p:nvPr>
            <p:ph idx="1" type="body"/>
          </p:nvPr>
        </p:nvSpPr>
        <p:spPr>
          <a:xfrm>
            <a:off x="471488" y="2434167"/>
            <a:ext cx="5915025" cy="6327062"/>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dk1"/>
              </a:buClr>
              <a:buSzPts val="2100"/>
              <a:buFont typeface="Calibri"/>
              <a:buNone/>
            </a:pPr>
            <a:r>
              <a:rPr lang="en-US"/>
              <a:t>One of </a:t>
            </a:r>
            <a:r>
              <a:rPr b="1" lang="en-US"/>
              <a:t>THE BEST </a:t>
            </a:r>
            <a:r>
              <a:rPr lang="en-US"/>
              <a:t>methods of revising is </a:t>
            </a:r>
            <a:endParaRPr/>
          </a:p>
          <a:p>
            <a:pPr indent="0" lvl="0" marL="0" marR="0" rtl="0" algn="ctr">
              <a:lnSpc>
                <a:spcPct val="100000"/>
              </a:lnSpc>
              <a:spcBef>
                <a:spcPts val="0"/>
              </a:spcBef>
              <a:spcAft>
                <a:spcPts val="0"/>
              </a:spcAft>
              <a:buClr>
                <a:schemeClr val="dk1"/>
              </a:buClr>
              <a:buSzPts val="4000"/>
              <a:buFont typeface="Calibri"/>
              <a:buNone/>
            </a:pPr>
            <a:r>
              <a:rPr lang="en-US" sz="4000"/>
              <a:t>Self-Testing</a:t>
            </a:r>
            <a:r>
              <a:rPr lang="en-US"/>
              <a:t>. </a:t>
            </a:r>
            <a:endParaRPr/>
          </a:p>
          <a:p>
            <a:pPr indent="0" lvl="0" marL="0" marR="0" rtl="0" algn="ctr">
              <a:lnSpc>
                <a:spcPct val="100000"/>
              </a:lnSpc>
              <a:spcBef>
                <a:spcPts val="0"/>
              </a:spcBef>
              <a:spcAft>
                <a:spcPts val="0"/>
              </a:spcAft>
              <a:buClr>
                <a:schemeClr val="dk1"/>
              </a:buClr>
              <a:buSzPts val="2100"/>
              <a:buFont typeface="Calibri"/>
              <a:buNone/>
            </a:pPr>
            <a:r>
              <a:t/>
            </a:r>
            <a:endParaRPr/>
          </a:p>
          <a:p>
            <a:pPr indent="0" lvl="0" marL="0" marR="0" rtl="0" algn="ctr">
              <a:lnSpc>
                <a:spcPct val="100000"/>
              </a:lnSpc>
              <a:spcBef>
                <a:spcPts val="0"/>
              </a:spcBef>
              <a:spcAft>
                <a:spcPts val="0"/>
              </a:spcAft>
              <a:buClr>
                <a:schemeClr val="dk1"/>
              </a:buClr>
              <a:buSzPts val="2100"/>
              <a:buFont typeface="Calibri"/>
              <a:buNone/>
            </a:pPr>
            <a:r>
              <a:rPr lang="en-US"/>
              <a:t>This method involves a number of different revision techniques and it is, most importantly, an </a:t>
            </a:r>
            <a:r>
              <a:rPr b="1" lang="en-US"/>
              <a:t>active</a:t>
            </a:r>
            <a:r>
              <a:rPr lang="en-US"/>
              <a:t> form of revision.</a:t>
            </a:r>
            <a:endParaRPr/>
          </a:p>
          <a:p>
            <a:pPr indent="0" lvl="0" marL="0" marR="0" rtl="0" algn="ctr">
              <a:lnSpc>
                <a:spcPct val="100000"/>
              </a:lnSpc>
              <a:spcBef>
                <a:spcPts val="0"/>
              </a:spcBef>
              <a:spcAft>
                <a:spcPts val="0"/>
              </a:spcAft>
              <a:buClr>
                <a:schemeClr val="dk1"/>
              </a:buClr>
              <a:buSzPts val="2100"/>
              <a:buFont typeface="Calibri"/>
              <a:buNone/>
            </a:pPr>
            <a:r>
              <a:t/>
            </a:r>
            <a:endParaRPr/>
          </a:p>
          <a:p>
            <a:pPr indent="0" lvl="0" marL="0" marR="0" rtl="0" algn="ctr">
              <a:lnSpc>
                <a:spcPct val="100000"/>
              </a:lnSpc>
              <a:spcBef>
                <a:spcPts val="0"/>
              </a:spcBef>
              <a:spcAft>
                <a:spcPts val="0"/>
              </a:spcAft>
              <a:buClr>
                <a:schemeClr val="dk1"/>
              </a:buClr>
              <a:buSzPts val="2100"/>
              <a:buFont typeface="Calibri"/>
              <a:buNone/>
            </a:pPr>
            <a:r>
              <a:rPr lang="en-US"/>
              <a:t>First of all you have to summarise your learning as short </a:t>
            </a:r>
            <a:r>
              <a:rPr b="1" lang="en-US"/>
              <a:t>flash card </a:t>
            </a:r>
            <a:r>
              <a:rPr lang="en-US"/>
              <a:t>(cards which summarise key points). These can then be used by a friend or family member to </a:t>
            </a:r>
            <a:r>
              <a:rPr b="1" lang="en-US"/>
              <a:t>test your knowledge </a:t>
            </a:r>
            <a:r>
              <a:rPr lang="en-US"/>
              <a:t>and highlight areas of strength and weakness.</a:t>
            </a:r>
            <a:endParaRPr/>
          </a:p>
          <a:p>
            <a:pPr indent="0" lvl="0" marL="0" marR="0" rtl="0" algn="ctr">
              <a:lnSpc>
                <a:spcPct val="100000"/>
              </a:lnSpc>
              <a:spcBef>
                <a:spcPts val="0"/>
              </a:spcBef>
              <a:spcAft>
                <a:spcPts val="0"/>
              </a:spcAft>
              <a:buClr>
                <a:schemeClr val="dk1"/>
              </a:buClr>
              <a:buSzPts val="2100"/>
              <a:buFont typeface="Calibri"/>
              <a:buNone/>
            </a:pPr>
            <a:r>
              <a:t/>
            </a:r>
            <a:endParaRPr/>
          </a:p>
          <a:p>
            <a:pPr indent="0" lvl="0" marL="0" marR="0" rtl="0" algn="ctr">
              <a:lnSpc>
                <a:spcPct val="100000"/>
              </a:lnSpc>
              <a:spcBef>
                <a:spcPts val="0"/>
              </a:spcBef>
              <a:spcAft>
                <a:spcPts val="0"/>
              </a:spcAft>
              <a:buClr>
                <a:schemeClr val="dk1"/>
              </a:buClr>
              <a:buSzPts val="2100"/>
              <a:buFont typeface="Calibri"/>
              <a:buNone/>
            </a:pPr>
            <a:r>
              <a:rPr lang="en-US"/>
              <a:t>The great thing about this method is that it can be used for </a:t>
            </a:r>
            <a:r>
              <a:rPr b="1" lang="en-US"/>
              <a:t>ANY</a:t>
            </a:r>
            <a:r>
              <a:rPr lang="en-US"/>
              <a:t> subject and also created by hand or online using a website / app called </a:t>
            </a:r>
            <a:r>
              <a:rPr b="1" lang="en-US"/>
              <a:t>Brainscape</a:t>
            </a:r>
            <a:r>
              <a:rPr lang="en-US"/>
              <a:t>.</a:t>
            </a:r>
            <a:endParaRPr/>
          </a:p>
          <a:p>
            <a:pPr indent="0" lvl="0" marL="0" marR="0" rtl="0" algn="ctr">
              <a:lnSpc>
                <a:spcPct val="100000"/>
              </a:lnSpc>
              <a:spcBef>
                <a:spcPts val="0"/>
              </a:spcBef>
              <a:spcAft>
                <a:spcPts val="0"/>
              </a:spcAft>
              <a:buClr>
                <a:schemeClr val="dk1"/>
              </a:buClr>
              <a:buSzPts val="2100"/>
              <a:buFont typeface="Calibri"/>
              <a:buNone/>
            </a:pPr>
            <a:r>
              <a:t/>
            </a:r>
            <a:endParaRPr/>
          </a:p>
          <a:p>
            <a:pPr indent="0" lvl="0" marL="0" marR="0" rtl="0" algn="ctr">
              <a:lnSpc>
                <a:spcPct val="100000"/>
              </a:lnSpc>
              <a:spcBef>
                <a:spcPts val="0"/>
              </a:spcBef>
              <a:spcAft>
                <a:spcPts val="0"/>
              </a:spcAft>
              <a:buClr>
                <a:schemeClr val="dk1"/>
              </a:buClr>
              <a:buSzPts val="2100"/>
              <a:buFont typeface="Calibri"/>
              <a:buNone/>
            </a:pPr>
            <a:r>
              <a:rPr lang="en-US"/>
              <a:t>Examples can be seen on the next page.</a:t>
            </a:r>
            <a:endParaRPr/>
          </a:p>
        </p:txBody>
      </p:sp>
      <p:pic>
        <p:nvPicPr>
          <p:cNvPr id="116" name="Google Shape;116;p4"/>
          <p:cNvPicPr preferRelativeResize="0"/>
          <p:nvPr/>
        </p:nvPicPr>
        <p:blipFill rotWithShape="1">
          <a:blip r:embed="rId3">
            <a:alphaModFix/>
          </a:blip>
          <a:srcRect b="0" l="0" r="0" t="0"/>
          <a:stretch/>
        </p:blipFill>
        <p:spPr>
          <a:xfrm>
            <a:off x="4678326" y="0"/>
            <a:ext cx="2179674" cy="222921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5"/>
          <p:cNvSpPr txBox="1"/>
          <p:nvPr>
            <p:ph type="title"/>
          </p:nvPr>
        </p:nvSpPr>
        <p:spPr>
          <a:xfrm>
            <a:off x="471489" y="486836"/>
            <a:ext cx="4659312" cy="1767417"/>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en-US" sz="6000">
                <a:solidFill>
                  <a:schemeClr val="dk1"/>
                </a:solidFill>
                <a:latin typeface="Calibri"/>
                <a:ea typeface="Calibri"/>
                <a:cs typeface="Calibri"/>
                <a:sym typeface="Calibri"/>
              </a:rPr>
              <a:t>Self-Testing Example</a:t>
            </a:r>
            <a:endParaRPr/>
          </a:p>
        </p:txBody>
      </p:sp>
      <p:sp>
        <p:nvSpPr>
          <p:cNvPr id="123" name="Google Shape;123;p5"/>
          <p:cNvSpPr txBox="1"/>
          <p:nvPr>
            <p:ph idx="1" type="body"/>
          </p:nvPr>
        </p:nvSpPr>
        <p:spPr>
          <a:xfrm>
            <a:off x="471488" y="2434167"/>
            <a:ext cx="5915025" cy="5801784"/>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100"/>
              <a:buNone/>
            </a:pPr>
            <a:r>
              <a:rPr lang="en-US"/>
              <a:t>This is an example of a Geography case study flash card that has been specifically created to allow someone to test their knowledge.</a:t>
            </a:r>
            <a:endParaRPr/>
          </a:p>
        </p:txBody>
      </p:sp>
      <p:pic>
        <p:nvPicPr>
          <p:cNvPr id="124" name="Google Shape;124;p5"/>
          <p:cNvPicPr preferRelativeResize="0"/>
          <p:nvPr/>
        </p:nvPicPr>
        <p:blipFill rotWithShape="1">
          <a:blip r:embed="rId3">
            <a:alphaModFix/>
          </a:blip>
          <a:srcRect b="0" l="0" r="0" t="0"/>
          <a:stretch/>
        </p:blipFill>
        <p:spPr>
          <a:xfrm>
            <a:off x="536514" y="3458117"/>
            <a:ext cx="6019800" cy="3396228"/>
          </a:xfrm>
          <a:prstGeom prst="rect">
            <a:avLst/>
          </a:prstGeom>
          <a:noFill/>
          <a:ln>
            <a:noFill/>
          </a:ln>
        </p:spPr>
      </p:pic>
      <p:pic>
        <p:nvPicPr>
          <p:cNvPr id="125" name="Google Shape;125;p5"/>
          <p:cNvPicPr preferRelativeResize="0"/>
          <p:nvPr/>
        </p:nvPicPr>
        <p:blipFill rotWithShape="1">
          <a:blip r:embed="rId4">
            <a:alphaModFix/>
          </a:blip>
          <a:srcRect b="60465" l="20606" r="70389" t="22922"/>
          <a:stretch/>
        </p:blipFill>
        <p:spPr>
          <a:xfrm>
            <a:off x="471488" y="7101079"/>
            <a:ext cx="1749199" cy="1815205"/>
          </a:xfrm>
          <a:prstGeom prst="rect">
            <a:avLst/>
          </a:prstGeom>
          <a:noFill/>
          <a:ln>
            <a:noFill/>
          </a:ln>
        </p:spPr>
      </p:pic>
      <p:sp>
        <p:nvSpPr>
          <p:cNvPr id="126" name="Google Shape;126;p5"/>
          <p:cNvSpPr/>
          <p:nvPr/>
        </p:nvSpPr>
        <p:spPr>
          <a:xfrm>
            <a:off x="3194462" y="7666901"/>
            <a:ext cx="2755076" cy="914452"/>
          </a:xfrm>
          <a:prstGeom prst="wedgeRoundRectCallout">
            <a:avLst>
              <a:gd fmla="val -89799" name="adj1"/>
              <a:gd fmla="val -69960" name="adj2"/>
              <a:gd fmla="val 16667" name="adj3"/>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How do I make flash cards which work?</a:t>
            </a:r>
            <a:endParaRPr/>
          </a:p>
        </p:txBody>
      </p:sp>
      <p:pic>
        <p:nvPicPr>
          <p:cNvPr id="127" name="Google Shape;127;p5"/>
          <p:cNvPicPr preferRelativeResize="0"/>
          <p:nvPr/>
        </p:nvPicPr>
        <p:blipFill rotWithShape="1">
          <a:blip r:embed="rId5">
            <a:alphaModFix/>
          </a:blip>
          <a:srcRect b="0" l="0" r="0" t="0"/>
          <a:stretch/>
        </p:blipFill>
        <p:spPr>
          <a:xfrm>
            <a:off x="5410970" y="330975"/>
            <a:ext cx="1145344" cy="11312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6"/>
          <p:cNvSpPr txBox="1"/>
          <p:nvPr>
            <p:ph type="title"/>
          </p:nvPr>
        </p:nvSpPr>
        <p:spPr>
          <a:xfrm>
            <a:off x="241300" y="119092"/>
            <a:ext cx="5915025" cy="176741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b="1" lang="en-US" sz="6000"/>
              <a:t>Self-Testing Brainscape</a:t>
            </a:r>
            <a:endParaRPr b="1" sz="6000"/>
          </a:p>
        </p:txBody>
      </p:sp>
      <p:sp>
        <p:nvSpPr>
          <p:cNvPr id="133" name="Google Shape;133;p6"/>
          <p:cNvSpPr txBox="1"/>
          <p:nvPr>
            <p:ph idx="1" type="body"/>
          </p:nvPr>
        </p:nvSpPr>
        <p:spPr>
          <a:xfrm>
            <a:off x="241300" y="1907677"/>
            <a:ext cx="6515099" cy="2664324"/>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None/>
            </a:pPr>
            <a:r>
              <a:rPr lang="en-US" sz="2000"/>
              <a:t>Brainscape is basically a system for creating electronic flashcards.</a:t>
            </a:r>
            <a:endParaRPr/>
          </a:p>
          <a:p>
            <a:pPr indent="0" lvl="0" marL="0" rtl="0" algn="ctr">
              <a:lnSpc>
                <a:spcPct val="90000"/>
              </a:lnSpc>
              <a:spcBef>
                <a:spcPts val="750"/>
              </a:spcBef>
              <a:spcAft>
                <a:spcPts val="0"/>
              </a:spcAft>
              <a:buClr>
                <a:schemeClr val="dk1"/>
              </a:buClr>
              <a:buSzPts val="2000"/>
              <a:buNone/>
            </a:pPr>
            <a:r>
              <a:rPr lang="en-US" sz="2000"/>
              <a:t>On Brainscape you create the questions. You then write the perfect answers. You can then test yourself as the system shows you the question and you try to answer it. You then rank your confidence with that content. </a:t>
            </a:r>
            <a:endParaRPr/>
          </a:p>
          <a:p>
            <a:pPr indent="0" lvl="0" marL="0" rtl="0" algn="ctr">
              <a:lnSpc>
                <a:spcPct val="90000"/>
              </a:lnSpc>
              <a:spcBef>
                <a:spcPts val="750"/>
              </a:spcBef>
              <a:spcAft>
                <a:spcPts val="0"/>
              </a:spcAft>
              <a:buClr>
                <a:schemeClr val="dk1"/>
              </a:buClr>
              <a:buSzPts val="2000"/>
              <a:buNone/>
            </a:pPr>
            <a:r>
              <a:rPr lang="en-US" sz="2000"/>
              <a:t>The less confident that you feel the more it will come up! Great!</a:t>
            </a:r>
            <a:endParaRPr/>
          </a:p>
        </p:txBody>
      </p:sp>
      <p:pic>
        <p:nvPicPr>
          <p:cNvPr id="134" name="Google Shape;134;p6"/>
          <p:cNvPicPr preferRelativeResize="0"/>
          <p:nvPr/>
        </p:nvPicPr>
        <p:blipFill rotWithShape="1">
          <a:blip r:embed="rId3">
            <a:alphaModFix/>
          </a:blip>
          <a:srcRect b="0" l="0" r="0" t="0"/>
          <a:stretch/>
        </p:blipFill>
        <p:spPr>
          <a:xfrm>
            <a:off x="4089400" y="450054"/>
            <a:ext cx="1066800" cy="1105492"/>
          </a:xfrm>
          <a:prstGeom prst="rect">
            <a:avLst/>
          </a:prstGeom>
          <a:noFill/>
          <a:ln>
            <a:noFill/>
          </a:ln>
        </p:spPr>
      </p:pic>
      <p:sp>
        <p:nvSpPr>
          <p:cNvPr id="135" name="Google Shape;135;p6"/>
          <p:cNvSpPr/>
          <p:nvPr/>
        </p:nvSpPr>
        <p:spPr>
          <a:xfrm>
            <a:off x="241300" y="5854700"/>
            <a:ext cx="6315014" cy="3104634"/>
          </a:xfrm>
          <a:prstGeom prst="rect">
            <a:avLst/>
          </a:prstGeom>
          <a:solidFill>
            <a:schemeClr val="lt1"/>
          </a:solidFill>
          <a:ln cap="flat" cmpd="sng" w="38100">
            <a:solidFill>
              <a:srgbClr val="B3344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6" name="Google Shape;136;p6"/>
          <p:cNvSpPr txBox="1"/>
          <p:nvPr/>
        </p:nvSpPr>
        <p:spPr>
          <a:xfrm>
            <a:off x="241301" y="5854700"/>
            <a:ext cx="6285168" cy="469900"/>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400"/>
              <a:buFont typeface="Arial"/>
              <a:buNone/>
            </a:pPr>
            <a:r>
              <a:rPr b="1" lang="en-US" sz="2400">
                <a:solidFill>
                  <a:schemeClr val="dk1"/>
                </a:solidFill>
                <a:latin typeface="Calibri"/>
                <a:ea typeface="Calibri"/>
                <a:cs typeface="Calibri"/>
                <a:sym typeface="Calibri"/>
              </a:rPr>
              <a:t>Creating your own Brainscape</a:t>
            </a:r>
            <a:endParaRPr b="1" sz="2400">
              <a:solidFill>
                <a:schemeClr val="dk1"/>
              </a:solidFill>
              <a:latin typeface="Calibri"/>
              <a:ea typeface="Calibri"/>
              <a:cs typeface="Calibri"/>
              <a:sym typeface="Calibri"/>
            </a:endParaRPr>
          </a:p>
        </p:txBody>
      </p:sp>
      <p:sp>
        <p:nvSpPr>
          <p:cNvPr id="137" name="Google Shape;137;p6"/>
          <p:cNvSpPr txBox="1"/>
          <p:nvPr/>
        </p:nvSpPr>
        <p:spPr>
          <a:xfrm>
            <a:off x="241300" y="6327516"/>
            <a:ext cx="6329937" cy="2631817"/>
          </a:xfrm>
          <a:prstGeom prst="rect">
            <a:avLst/>
          </a:prstGeom>
          <a:noFill/>
          <a:ln>
            <a:noFill/>
          </a:ln>
        </p:spPr>
        <p:txBody>
          <a:bodyPr anchorCtr="0" anchor="t" bIns="45700" lIns="91425" spcFirstLastPara="1" rIns="91425" wrap="square" tIns="45700">
            <a:normAutofit/>
          </a:bodyPr>
          <a:lstStyle/>
          <a:p>
            <a:pPr indent="-457200" lvl="0" marL="457200" marR="0" rtl="0" algn="l">
              <a:lnSpc>
                <a:spcPct val="90000"/>
              </a:lnSpc>
              <a:spcBef>
                <a:spcPts val="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www.brainscape.com</a:t>
            </a:r>
            <a:endParaRPr sz="1400">
              <a:solidFill>
                <a:schemeClr val="dk1"/>
              </a:solidFill>
              <a:latin typeface="Calibri"/>
              <a:ea typeface="Calibri"/>
              <a:cs typeface="Calibri"/>
              <a:sym typeface="Calibri"/>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Create a username</a:t>
            </a:r>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Create your subject</a:t>
            </a:r>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Create a deck of cards</a:t>
            </a:r>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Add cards</a:t>
            </a:r>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Write down a question from your chosen topic</a:t>
            </a:r>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Add the answer in</a:t>
            </a:r>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Repeat to include all content from the topic</a:t>
            </a:r>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Start studying</a:t>
            </a:r>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Read each question and then rank how well you remembered the answer on the confidence meter</a:t>
            </a:r>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The questions which you are less confident in will come up more and more as your retest</a:t>
            </a:r>
            <a:endParaRPr/>
          </a:p>
          <a:p>
            <a:pPr indent="-457200" lvl="0" marL="457200" marR="0" rtl="0" algn="l">
              <a:lnSpc>
                <a:spcPct val="90000"/>
              </a:lnSpc>
              <a:spcBef>
                <a:spcPts val="750"/>
              </a:spcBef>
              <a:spcAft>
                <a:spcPts val="0"/>
              </a:spcAft>
              <a:buClr>
                <a:schemeClr val="dk1"/>
              </a:buClr>
              <a:buSzPts val="1400"/>
              <a:buFont typeface="Arial"/>
              <a:buAutoNum type="arabicParenR"/>
            </a:pPr>
            <a:r>
              <a:rPr lang="en-US" sz="1400">
                <a:solidFill>
                  <a:schemeClr val="dk1"/>
                </a:solidFill>
                <a:latin typeface="Calibri"/>
                <a:ea typeface="Calibri"/>
                <a:cs typeface="Calibri"/>
                <a:sym typeface="Calibri"/>
              </a:rPr>
              <a:t>Practice with a friend / family member who can rank your confidence themselves</a:t>
            </a:r>
            <a:endParaRPr/>
          </a:p>
        </p:txBody>
      </p:sp>
      <p:pic>
        <p:nvPicPr>
          <p:cNvPr id="138" name="Google Shape;138;p6"/>
          <p:cNvPicPr preferRelativeResize="0"/>
          <p:nvPr/>
        </p:nvPicPr>
        <p:blipFill rotWithShape="1">
          <a:blip r:embed="rId4">
            <a:alphaModFix/>
          </a:blip>
          <a:srcRect b="60865" l="20741" r="70370" t="23333"/>
          <a:stretch/>
        </p:blipFill>
        <p:spPr>
          <a:xfrm>
            <a:off x="4622800" y="4138743"/>
            <a:ext cx="1676400" cy="1676400"/>
          </a:xfrm>
          <a:prstGeom prst="rect">
            <a:avLst/>
          </a:prstGeom>
          <a:noFill/>
          <a:ln>
            <a:noFill/>
          </a:ln>
        </p:spPr>
      </p:pic>
      <p:pic>
        <p:nvPicPr>
          <p:cNvPr id="139" name="Google Shape;139;p6"/>
          <p:cNvPicPr preferRelativeResize="0"/>
          <p:nvPr/>
        </p:nvPicPr>
        <p:blipFill rotWithShape="1">
          <a:blip r:embed="rId5">
            <a:alphaModFix/>
          </a:blip>
          <a:srcRect b="0" l="0" r="0" t="0"/>
          <a:stretch/>
        </p:blipFill>
        <p:spPr>
          <a:xfrm>
            <a:off x="5728286" y="189596"/>
            <a:ext cx="1028113" cy="11312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7"/>
          <p:cNvPicPr preferRelativeResize="0"/>
          <p:nvPr/>
        </p:nvPicPr>
        <p:blipFill rotWithShape="1">
          <a:blip r:embed="rId3">
            <a:alphaModFix/>
          </a:blip>
          <a:srcRect b="0" l="0" r="0" t="0"/>
          <a:stretch/>
        </p:blipFill>
        <p:spPr>
          <a:xfrm>
            <a:off x="107512" y="6296202"/>
            <a:ext cx="1103416" cy="970850"/>
          </a:xfrm>
          <a:prstGeom prst="rect">
            <a:avLst/>
          </a:prstGeom>
          <a:noFill/>
          <a:ln>
            <a:noFill/>
          </a:ln>
        </p:spPr>
      </p:pic>
      <p:pic>
        <p:nvPicPr>
          <p:cNvPr id="145" name="Google Shape;145;p7"/>
          <p:cNvPicPr preferRelativeResize="0"/>
          <p:nvPr/>
        </p:nvPicPr>
        <p:blipFill rotWithShape="1">
          <a:blip r:embed="rId4">
            <a:alphaModFix/>
          </a:blip>
          <a:srcRect b="0" l="0" r="0" t="0"/>
          <a:stretch/>
        </p:blipFill>
        <p:spPr>
          <a:xfrm>
            <a:off x="2698868" y="5543653"/>
            <a:ext cx="752549" cy="752549"/>
          </a:xfrm>
          <a:prstGeom prst="rect">
            <a:avLst/>
          </a:prstGeom>
          <a:noFill/>
          <a:ln>
            <a:noFill/>
          </a:ln>
        </p:spPr>
      </p:pic>
      <p:pic>
        <p:nvPicPr>
          <p:cNvPr id="146" name="Google Shape;146;p7"/>
          <p:cNvPicPr preferRelativeResize="0"/>
          <p:nvPr/>
        </p:nvPicPr>
        <p:blipFill rotWithShape="1">
          <a:blip r:embed="rId5">
            <a:alphaModFix/>
          </a:blip>
          <a:srcRect b="14031" l="18605" r="0" t="0"/>
          <a:stretch/>
        </p:blipFill>
        <p:spPr>
          <a:xfrm>
            <a:off x="44132" y="4048146"/>
            <a:ext cx="677126" cy="476781"/>
          </a:xfrm>
          <a:prstGeom prst="rect">
            <a:avLst/>
          </a:prstGeom>
          <a:noFill/>
          <a:ln>
            <a:noFill/>
          </a:ln>
        </p:spPr>
      </p:pic>
      <p:pic>
        <p:nvPicPr>
          <p:cNvPr id="147" name="Google Shape;147;p7"/>
          <p:cNvPicPr preferRelativeResize="0"/>
          <p:nvPr/>
        </p:nvPicPr>
        <p:blipFill rotWithShape="1">
          <a:blip r:embed="rId6">
            <a:alphaModFix/>
          </a:blip>
          <a:srcRect b="0" l="0" r="0" t="0"/>
          <a:stretch/>
        </p:blipFill>
        <p:spPr>
          <a:xfrm>
            <a:off x="4277777" y="2205859"/>
            <a:ext cx="980218" cy="535230"/>
          </a:xfrm>
          <a:prstGeom prst="rect">
            <a:avLst/>
          </a:prstGeom>
          <a:noFill/>
          <a:ln>
            <a:noFill/>
          </a:ln>
        </p:spPr>
      </p:pic>
      <p:pic>
        <p:nvPicPr>
          <p:cNvPr id="148" name="Google Shape;148;p7"/>
          <p:cNvPicPr preferRelativeResize="0"/>
          <p:nvPr/>
        </p:nvPicPr>
        <p:blipFill rotWithShape="1">
          <a:blip r:embed="rId7">
            <a:alphaModFix/>
          </a:blip>
          <a:srcRect b="7007" l="11129" r="10171" t="2709"/>
          <a:stretch/>
        </p:blipFill>
        <p:spPr>
          <a:xfrm>
            <a:off x="1597037" y="2588082"/>
            <a:ext cx="563235" cy="683072"/>
          </a:xfrm>
          <a:prstGeom prst="rect">
            <a:avLst/>
          </a:prstGeom>
          <a:noFill/>
          <a:ln>
            <a:noFill/>
          </a:ln>
        </p:spPr>
      </p:pic>
      <p:sp>
        <p:nvSpPr>
          <p:cNvPr id="149" name="Google Shape;149;p7"/>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b="1" lang="en-US" sz="6000"/>
              <a:t>Revision Techniques</a:t>
            </a:r>
            <a:endParaRPr/>
          </a:p>
        </p:txBody>
      </p:sp>
      <p:pic>
        <p:nvPicPr>
          <p:cNvPr id="150" name="Google Shape;150;p7"/>
          <p:cNvPicPr preferRelativeResize="0"/>
          <p:nvPr/>
        </p:nvPicPr>
        <p:blipFill rotWithShape="1">
          <a:blip r:embed="rId8">
            <a:alphaModFix/>
          </a:blip>
          <a:srcRect b="0" l="0" r="0" t="0"/>
          <a:stretch/>
        </p:blipFill>
        <p:spPr>
          <a:xfrm>
            <a:off x="4678326" y="0"/>
            <a:ext cx="2179674" cy="2229212"/>
          </a:xfrm>
          <a:prstGeom prst="rect">
            <a:avLst/>
          </a:prstGeom>
          <a:noFill/>
          <a:ln>
            <a:noFill/>
          </a:ln>
        </p:spPr>
      </p:pic>
      <p:sp>
        <p:nvSpPr>
          <p:cNvPr id="151" name="Google Shape;151;p7"/>
          <p:cNvSpPr/>
          <p:nvPr/>
        </p:nvSpPr>
        <p:spPr>
          <a:xfrm>
            <a:off x="0" y="7389628"/>
            <a:ext cx="6858000" cy="1754372"/>
          </a:xfrm>
          <a:prstGeom prst="rect">
            <a:avLst/>
          </a:prstGeom>
          <a:noFill/>
          <a:ln cap="flat" cmpd="sng" w="38100">
            <a:solidFill>
              <a:srgbClr val="A31D2E"/>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Useful Revision Websites</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http://www.bbc.co.uk/news/health-22565912</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https://getrevising.co.uk</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https://www.brainscape.com</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https://www.tpssmart.com</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http://www.bbc.co.uk/education/levels/z98jmp3</a:t>
            </a:r>
            <a:endParaRPr/>
          </a:p>
        </p:txBody>
      </p:sp>
      <p:sp>
        <p:nvSpPr>
          <p:cNvPr id="152" name="Google Shape;152;p7"/>
          <p:cNvSpPr txBox="1"/>
          <p:nvPr/>
        </p:nvSpPr>
        <p:spPr>
          <a:xfrm>
            <a:off x="159489" y="2254253"/>
            <a:ext cx="200955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Explain a topic to a family </a:t>
            </a:r>
            <a:r>
              <a:rPr b="1" lang="en-US" sz="1800">
                <a:solidFill>
                  <a:schemeClr val="dk1"/>
                </a:solidFill>
                <a:latin typeface="Calibri"/>
                <a:ea typeface="Calibri"/>
                <a:cs typeface="Calibri"/>
                <a:sym typeface="Calibri"/>
              </a:rPr>
              <a:t>member</a:t>
            </a:r>
            <a:endParaRPr/>
          </a:p>
        </p:txBody>
      </p:sp>
      <p:sp>
        <p:nvSpPr>
          <p:cNvPr id="153" name="Google Shape;153;p7"/>
          <p:cNvSpPr txBox="1"/>
          <p:nvPr/>
        </p:nvSpPr>
        <p:spPr>
          <a:xfrm>
            <a:off x="2268224" y="2741089"/>
            <a:ext cx="2009553"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Summarise a topic’s key details on a flashcard or case study card</a:t>
            </a:r>
            <a:endParaRPr/>
          </a:p>
        </p:txBody>
      </p:sp>
      <p:sp>
        <p:nvSpPr>
          <p:cNvPr id="154" name="Google Shape;154;p7"/>
          <p:cNvSpPr txBox="1"/>
          <p:nvPr/>
        </p:nvSpPr>
        <p:spPr>
          <a:xfrm>
            <a:off x="4605657" y="2428462"/>
            <a:ext cx="2009553"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Create</a:t>
            </a:r>
            <a:r>
              <a:rPr lang="en-US" sz="1800">
                <a:solidFill>
                  <a:schemeClr val="dk1"/>
                </a:solidFill>
                <a:latin typeface="Calibri"/>
                <a:ea typeface="Calibri"/>
                <a:cs typeface="Calibri"/>
                <a:sym typeface="Calibri"/>
              </a:rPr>
              <a:t> mind maps of a particular topic gradually adding more detail as you move out from the centre</a:t>
            </a:r>
            <a:endParaRPr/>
          </a:p>
        </p:txBody>
      </p:sp>
      <p:sp>
        <p:nvSpPr>
          <p:cNvPr id="155" name="Google Shape;155;p7"/>
          <p:cNvSpPr txBox="1"/>
          <p:nvPr/>
        </p:nvSpPr>
        <p:spPr>
          <a:xfrm>
            <a:off x="311862" y="3341253"/>
            <a:ext cx="2009553"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Highlight key content in your class book / revision guide</a:t>
            </a:r>
            <a:endParaRPr/>
          </a:p>
        </p:txBody>
      </p:sp>
      <p:sp>
        <p:nvSpPr>
          <p:cNvPr id="156" name="Google Shape;156;p7"/>
          <p:cNvSpPr txBox="1"/>
          <p:nvPr/>
        </p:nvSpPr>
        <p:spPr>
          <a:xfrm>
            <a:off x="2668773" y="4154787"/>
            <a:ext cx="2009553"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Use colours and images to allow your brain to make a greater number of memories for a topic</a:t>
            </a:r>
            <a:endParaRPr/>
          </a:p>
        </p:txBody>
      </p:sp>
      <p:sp>
        <p:nvSpPr>
          <p:cNvPr id="157" name="Google Shape;157;p7"/>
          <p:cNvSpPr txBox="1"/>
          <p:nvPr/>
        </p:nvSpPr>
        <p:spPr>
          <a:xfrm>
            <a:off x="0" y="4666694"/>
            <a:ext cx="200955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COMPLETE PAST EXAM PAPERS</a:t>
            </a:r>
            <a:endParaRPr/>
          </a:p>
        </p:txBody>
      </p:sp>
      <p:sp>
        <p:nvSpPr>
          <p:cNvPr id="158" name="Google Shape;158;p7"/>
          <p:cNvSpPr txBox="1"/>
          <p:nvPr/>
        </p:nvSpPr>
        <p:spPr>
          <a:xfrm>
            <a:off x="4848447" y="4300082"/>
            <a:ext cx="2009553"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Retest yourself on practice questions or tests that you have done in class</a:t>
            </a:r>
            <a:endParaRPr/>
          </a:p>
        </p:txBody>
      </p:sp>
      <p:sp>
        <p:nvSpPr>
          <p:cNvPr id="159" name="Google Shape;159;p7"/>
          <p:cNvSpPr txBox="1"/>
          <p:nvPr/>
        </p:nvSpPr>
        <p:spPr>
          <a:xfrm>
            <a:off x="4532988" y="5624487"/>
            <a:ext cx="2009553"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React to the feedback you have received in your class book and past tests to improve your work</a:t>
            </a:r>
            <a:endParaRPr/>
          </a:p>
        </p:txBody>
      </p:sp>
      <p:sp>
        <p:nvSpPr>
          <p:cNvPr id="160" name="Google Shape;160;p7"/>
          <p:cNvSpPr txBox="1"/>
          <p:nvPr/>
        </p:nvSpPr>
        <p:spPr>
          <a:xfrm>
            <a:off x="659220" y="5365440"/>
            <a:ext cx="2009553" cy="14773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Mix up your revision time rather than revising </a:t>
            </a:r>
            <a:r>
              <a:rPr b="1" lang="en-US" sz="1800">
                <a:solidFill>
                  <a:schemeClr val="dk1"/>
                </a:solidFill>
                <a:latin typeface="Calibri"/>
                <a:ea typeface="Calibri"/>
                <a:cs typeface="Calibri"/>
                <a:sym typeface="Calibri"/>
              </a:rPr>
              <a:t>one</a:t>
            </a:r>
            <a:r>
              <a:rPr lang="en-US" sz="1800">
                <a:solidFill>
                  <a:schemeClr val="dk1"/>
                </a:solidFill>
                <a:latin typeface="Calibri"/>
                <a:ea typeface="Calibri"/>
                <a:cs typeface="Calibri"/>
                <a:sym typeface="Calibri"/>
              </a:rPr>
              <a:t> subject for hours</a:t>
            </a:r>
            <a:endParaRPr/>
          </a:p>
        </p:txBody>
      </p:sp>
      <p:pic>
        <p:nvPicPr>
          <p:cNvPr id="161" name="Google Shape;161;p7"/>
          <p:cNvPicPr preferRelativeResize="0"/>
          <p:nvPr/>
        </p:nvPicPr>
        <p:blipFill rotWithShape="1">
          <a:blip r:embed="rId9">
            <a:alphaModFix/>
          </a:blip>
          <a:srcRect b="0" l="0" r="0" t="0"/>
          <a:stretch/>
        </p:blipFill>
        <p:spPr>
          <a:xfrm>
            <a:off x="3480362" y="2384592"/>
            <a:ext cx="636272" cy="424181"/>
          </a:xfrm>
          <a:prstGeom prst="rect">
            <a:avLst/>
          </a:prstGeom>
          <a:noFill/>
          <a:ln>
            <a:noFill/>
          </a:ln>
        </p:spPr>
      </p:pic>
      <p:pic>
        <p:nvPicPr>
          <p:cNvPr id="162" name="Google Shape;162;p7"/>
          <p:cNvPicPr preferRelativeResize="0"/>
          <p:nvPr/>
        </p:nvPicPr>
        <p:blipFill rotWithShape="1">
          <a:blip r:embed="rId10">
            <a:alphaModFix/>
          </a:blip>
          <a:srcRect b="0" l="0" r="0" t="0"/>
          <a:stretch/>
        </p:blipFill>
        <p:spPr>
          <a:xfrm>
            <a:off x="1832143" y="4565802"/>
            <a:ext cx="600497" cy="586937"/>
          </a:xfrm>
          <a:prstGeom prst="rect">
            <a:avLst/>
          </a:prstGeom>
          <a:noFill/>
          <a:ln>
            <a:noFill/>
          </a:ln>
        </p:spPr>
      </p:pic>
      <p:pic>
        <p:nvPicPr>
          <p:cNvPr id="163" name="Google Shape;163;p7"/>
          <p:cNvPicPr preferRelativeResize="0"/>
          <p:nvPr/>
        </p:nvPicPr>
        <p:blipFill rotWithShape="1">
          <a:blip r:embed="rId11">
            <a:alphaModFix/>
          </a:blip>
          <a:srcRect b="0" l="0" r="0" t="0"/>
          <a:stretch/>
        </p:blipFill>
        <p:spPr>
          <a:xfrm>
            <a:off x="4499885" y="3814749"/>
            <a:ext cx="476436" cy="794060"/>
          </a:xfrm>
          <a:prstGeom prst="rect">
            <a:avLst/>
          </a:prstGeom>
          <a:noFill/>
          <a:ln>
            <a:noFill/>
          </a:ln>
        </p:spPr>
      </p:pic>
      <p:pic>
        <p:nvPicPr>
          <p:cNvPr id="164" name="Google Shape;164;p7"/>
          <p:cNvPicPr preferRelativeResize="0"/>
          <p:nvPr/>
        </p:nvPicPr>
        <p:blipFill rotWithShape="1">
          <a:blip r:embed="rId12">
            <a:alphaModFix/>
          </a:blip>
          <a:srcRect b="0" l="0" r="0" t="0"/>
          <a:stretch/>
        </p:blipFill>
        <p:spPr>
          <a:xfrm>
            <a:off x="4272461" y="6616700"/>
            <a:ext cx="465642" cy="53873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8"/>
          <p:cNvSpPr txBox="1"/>
          <p:nvPr>
            <p:ph type="title"/>
          </p:nvPr>
        </p:nvSpPr>
        <p:spPr>
          <a:xfrm>
            <a:off x="445722" y="258315"/>
            <a:ext cx="5395912" cy="1007156"/>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en-US" sz="6000">
                <a:solidFill>
                  <a:schemeClr val="dk1"/>
                </a:solidFill>
                <a:latin typeface="Calibri"/>
                <a:ea typeface="Calibri"/>
                <a:cs typeface="Calibri"/>
                <a:sym typeface="Calibri"/>
              </a:rPr>
              <a:t>The Digital World</a:t>
            </a:r>
            <a:endParaRPr/>
          </a:p>
        </p:txBody>
      </p:sp>
      <p:sp>
        <p:nvSpPr>
          <p:cNvPr id="170" name="Google Shape;170;p8"/>
          <p:cNvSpPr txBox="1"/>
          <p:nvPr>
            <p:ph idx="1" type="body"/>
          </p:nvPr>
        </p:nvSpPr>
        <p:spPr>
          <a:xfrm>
            <a:off x="525960" y="1618740"/>
            <a:ext cx="5915025" cy="287713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100"/>
              <a:buNone/>
            </a:pPr>
            <a:r>
              <a:rPr lang="en-US"/>
              <a:t>Over the past few years the number of </a:t>
            </a:r>
            <a:r>
              <a:rPr b="1" lang="en-US"/>
              <a:t>quality</a:t>
            </a:r>
            <a:r>
              <a:rPr lang="en-US"/>
              <a:t> online resources has increased significantly. Although there is often no beating the classic strategies for practice exam questions and flashcards, these online resources can be a very useful addition to your overall revision strategy.</a:t>
            </a:r>
            <a:endParaRPr/>
          </a:p>
          <a:p>
            <a:pPr indent="0" lvl="0" marL="0" rtl="0" algn="ctr">
              <a:lnSpc>
                <a:spcPct val="90000"/>
              </a:lnSpc>
              <a:spcBef>
                <a:spcPts val="750"/>
              </a:spcBef>
              <a:spcAft>
                <a:spcPts val="0"/>
              </a:spcAft>
              <a:buClr>
                <a:schemeClr val="dk1"/>
              </a:buClr>
              <a:buSzPts val="2100"/>
              <a:buNone/>
            </a:pPr>
            <a:r>
              <a:rPr lang="en-US"/>
              <a:t>Below you will find a list of a number of these </a:t>
            </a:r>
            <a:r>
              <a:rPr b="1" lang="en-US"/>
              <a:t>quality</a:t>
            </a:r>
            <a:r>
              <a:rPr lang="en-US"/>
              <a:t> resources and which lesson they could be used for.</a:t>
            </a:r>
            <a:endParaRPr/>
          </a:p>
        </p:txBody>
      </p:sp>
      <p:pic>
        <p:nvPicPr>
          <p:cNvPr descr="http://tse1.mm.bing.net/th?&amp;id=OIP.Md4b0730efd9d907567fa1fa98df95202o0&amp;w=300&amp;h=168&amp;c=0&amp;pid=1.9&amp;rs=0&amp;p=0" id="171" name="Google Shape;171;p8"/>
          <p:cNvPicPr preferRelativeResize="0"/>
          <p:nvPr/>
        </p:nvPicPr>
        <p:blipFill rotWithShape="1">
          <a:blip r:embed="rId3">
            <a:alphaModFix/>
          </a:blip>
          <a:srcRect b="0" l="0" r="0" t="0"/>
          <a:stretch/>
        </p:blipFill>
        <p:spPr>
          <a:xfrm>
            <a:off x="714378" y="7584555"/>
            <a:ext cx="1402996" cy="785677"/>
          </a:xfrm>
          <a:prstGeom prst="rect">
            <a:avLst/>
          </a:prstGeom>
          <a:noFill/>
          <a:ln>
            <a:noFill/>
          </a:ln>
        </p:spPr>
      </p:pic>
      <p:sp>
        <p:nvSpPr>
          <p:cNvPr id="172" name="Google Shape;172;p8"/>
          <p:cNvSpPr/>
          <p:nvPr/>
        </p:nvSpPr>
        <p:spPr>
          <a:xfrm>
            <a:off x="1971788" y="7710201"/>
            <a:ext cx="1203900" cy="862500"/>
          </a:xfrm>
          <a:prstGeom prst="rect">
            <a:avLst/>
          </a:prstGeom>
          <a:solidFill>
            <a:schemeClr val="lt1"/>
          </a:solidFill>
          <a:ln cap="flat" cmpd="sng" w="38100">
            <a:solidFill>
              <a:srgbClr val="A31D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An oldie, but a goodie!</a:t>
            </a:r>
            <a:endParaRPr/>
          </a:p>
        </p:txBody>
      </p:sp>
      <p:sp>
        <p:nvSpPr>
          <p:cNvPr id="173" name="Google Shape;173;p8"/>
          <p:cNvSpPr/>
          <p:nvPr/>
        </p:nvSpPr>
        <p:spPr>
          <a:xfrm>
            <a:off x="3913630" y="5735383"/>
            <a:ext cx="2331900" cy="488700"/>
          </a:xfrm>
          <a:prstGeom prst="rect">
            <a:avLst/>
          </a:prstGeom>
          <a:solidFill>
            <a:schemeClr val="lt1"/>
          </a:solidFill>
          <a:ln cap="flat" cmpd="sng" w="38100">
            <a:solidFill>
              <a:srgbClr val="A31D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Quizzes, presentations + worksheets for Science</a:t>
            </a:r>
            <a:endParaRPr/>
          </a:p>
        </p:txBody>
      </p:sp>
      <p:pic>
        <p:nvPicPr>
          <p:cNvPr id="174" name="Google Shape;174;p8"/>
          <p:cNvPicPr preferRelativeResize="0"/>
          <p:nvPr/>
        </p:nvPicPr>
        <p:blipFill rotWithShape="1">
          <a:blip r:embed="rId4">
            <a:alphaModFix/>
          </a:blip>
          <a:srcRect b="25938" l="16489" r="14026" t="0"/>
          <a:stretch/>
        </p:blipFill>
        <p:spPr>
          <a:xfrm>
            <a:off x="1462055" y="5886682"/>
            <a:ext cx="970973" cy="812039"/>
          </a:xfrm>
          <a:prstGeom prst="rect">
            <a:avLst/>
          </a:prstGeom>
          <a:noFill/>
          <a:ln>
            <a:noFill/>
          </a:ln>
        </p:spPr>
      </p:pic>
      <p:sp>
        <p:nvSpPr>
          <p:cNvPr id="175" name="Google Shape;175;p8"/>
          <p:cNvSpPr/>
          <p:nvPr/>
        </p:nvSpPr>
        <p:spPr>
          <a:xfrm>
            <a:off x="1255284" y="6797322"/>
            <a:ext cx="1816500" cy="566700"/>
          </a:xfrm>
          <a:prstGeom prst="rect">
            <a:avLst/>
          </a:prstGeom>
          <a:solidFill>
            <a:schemeClr val="lt1"/>
          </a:solidFill>
          <a:ln cap="flat" cmpd="sng" w="38100">
            <a:solidFill>
              <a:srgbClr val="A31D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Practice AQA vocab for MFL</a:t>
            </a:r>
            <a:endParaRPr/>
          </a:p>
        </p:txBody>
      </p:sp>
      <p:pic>
        <p:nvPicPr>
          <p:cNvPr id="176" name="Google Shape;176;p8"/>
          <p:cNvPicPr preferRelativeResize="0"/>
          <p:nvPr/>
        </p:nvPicPr>
        <p:blipFill rotWithShape="1">
          <a:blip r:embed="rId5">
            <a:alphaModFix/>
          </a:blip>
          <a:srcRect b="69379" l="38256" r="38836" t="4330"/>
          <a:stretch/>
        </p:blipFill>
        <p:spPr>
          <a:xfrm>
            <a:off x="4397645" y="6561037"/>
            <a:ext cx="1396410" cy="901508"/>
          </a:xfrm>
          <a:prstGeom prst="rect">
            <a:avLst/>
          </a:prstGeom>
          <a:noFill/>
          <a:ln>
            <a:noFill/>
          </a:ln>
        </p:spPr>
      </p:pic>
      <p:sp>
        <p:nvSpPr>
          <p:cNvPr id="177" name="Google Shape;177;p8"/>
          <p:cNvSpPr/>
          <p:nvPr/>
        </p:nvSpPr>
        <p:spPr>
          <a:xfrm>
            <a:off x="3744789" y="7729743"/>
            <a:ext cx="2702100" cy="1113900"/>
          </a:xfrm>
          <a:prstGeom prst="rect">
            <a:avLst/>
          </a:prstGeom>
          <a:solidFill>
            <a:schemeClr val="lt1"/>
          </a:solidFill>
          <a:ln cap="flat" cmpd="sng" w="38100">
            <a:solidFill>
              <a:srgbClr val="A31D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An exciting online learning platform that engages students whilst developing their long term memory</a:t>
            </a:r>
            <a:endParaRPr/>
          </a:p>
        </p:txBody>
      </p:sp>
      <p:sp>
        <p:nvSpPr>
          <p:cNvPr id="178" name="Google Shape;178;p8"/>
          <p:cNvSpPr txBox="1"/>
          <p:nvPr/>
        </p:nvSpPr>
        <p:spPr>
          <a:xfrm>
            <a:off x="525960" y="8388066"/>
            <a:ext cx="16341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BBC Bitesize</a:t>
            </a:r>
            <a:endParaRPr sz="1800">
              <a:solidFill>
                <a:schemeClr val="dk1"/>
              </a:solidFill>
              <a:latin typeface="Calibri"/>
              <a:ea typeface="Calibri"/>
              <a:cs typeface="Calibri"/>
              <a:sym typeface="Calibri"/>
            </a:endParaRPr>
          </a:p>
        </p:txBody>
      </p:sp>
      <p:pic>
        <p:nvPicPr>
          <p:cNvPr id="179" name="Google Shape;179;p8"/>
          <p:cNvPicPr preferRelativeResize="0"/>
          <p:nvPr/>
        </p:nvPicPr>
        <p:blipFill rotWithShape="1">
          <a:blip r:embed="rId6">
            <a:alphaModFix/>
          </a:blip>
          <a:srcRect b="0" l="0" r="0" t="0"/>
          <a:stretch/>
        </p:blipFill>
        <p:spPr>
          <a:xfrm>
            <a:off x="5955324" y="258315"/>
            <a:ext cx="805374" cy="990599"/>
          </a:xfrm>
          <a:prstGeom prst="rect">
            <a:avLst/>
          </a:prstGeom>
          <a:noFill/>
          <a:ln>
            <a:noFill/>
          </a:ln>
        </p:spPr>
      </p:pic>
      <p:sp>
        <p:nvSpPr>
          <p:cNvPr id="180" name="Google Shape;180;p8"/>
          <p:cNvSpPr/>
          <p:nvPr/>
        </p:nvSpPr>
        <p:spPr>
          <a:xfrm>
            <a:off x="596488" y="5361575"/>
            <a:ext cx="2702100" cy="862500"/>
          </a:xfrm>
          <a:prstGeom prst="rect">
            <a:avLst/>
          </a:prstGeom>
          <a:solidFill>
            <a:schemeClr val="lt1"/>
          </a:solidFill>
          <a:ln cap="flat" cmpd="sng" w="38100">
            <a:solidFill>
              <a:srgbClr val="A31D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Dr Frost Maths -</a:t>
            </a:r>
            <a:endParaRPr sz="1600">
              <a:solidFill>
                <a:schemeClr val="dk1"/>
              </a:solidFill>
              <a:latin typeface="Calibri"/>
              <a:ea typeface="Calibri"/>
              <a:cs typeface="Calibri"/>
              <a:sym typeface="Calibri"/>
            </a:endParaRPr>
          </a:p>
          <a:p>
            <a:pPr indent="0" lvl="0" marL="0" marR="0" rtl="0" algn="ctr">
              <a:spcBef>
                <a:spcPts val="0"/>
              </a:spcBef>
              <a:spcAft>
                <a:spcPts val="0"/>
              </a:spcAft>
              <a:buNone/>
            </a:pPr>
            <a:r>
              <a:rPr lang="en-US" sz="1600">
                <a:solidFill>
                  <a:schemeClr val="dk1"/>
                </a:solidFill>
                <a:latin typeface="Calibri"/>
                <a:ea typeface="Calibri"/>
                <a:cs typeface="Calibri"/>
                <a:sym typeface="Calibri"/>
              </a:rPr>
              <a:t>onliine platform with </a:t>
            </a:r>
            <a:r>
              <a:rPr lang="en-US" sz="1600">
                <a:solidFill>
                  <a:schemeClr val="dk1"/>
                </a:solidFill>
                <a:latin typeface="Calibri"/>
                <a:ea typeface="Calibri"/>
                <a:cs typeface="Calibri"/>
                <a:sym typeface="Calibri"/>
              </a:rPr>
              <a:t>videos</a:t>
            </a:r>
            <a:r>
              <a:rPr lang="en-US" sz="1600">
                <a:solidFill>
                  <a:schemeClr val="dk1"/>
                </a:solidFill>
                <a:latin typeface="Calibri"/>
                <a:ea typeface="Calibri"/>
                <a:cs typeface="Calibri"/>
                <a:sym typeface="Calibri"/>
              </a:rPr>
              <a:t> questions and past papers</a:t>
            </a:r>
            <a:endParaRPr sz="1600">
              <a:solidFill>
                <a:schemeClr val="dk1"/>
              </a:solidFill>
              <a:latin typeface="Calibri"/>
              <a:ea typeface="Calibri"/>
              <a:cs typeface="Calibri"/>
              <a:sym typeface="Calibri"/>
            </a:endParaRPr>
          </a:p>
        </p:txBody>
      </p:sp>
      <p:pic>
        <p:nvPicPr>
          <p:cNvPr id="181" name="Google Shape;181;p8"/>
          <p:cNvPicPr preferRelativeResize="0"/>
          <p:nvPr/>
        </p:nvPicPr>
        <p:blipFill>
          <a:blip r:embed="rId7">
            <a:alphaModFix/>
          </a:blip>
          <a:stretch>
            <a:fillRect/>
          </a:stretch>
        </p:blipFill>
        <p:spPr>
          <a:xfrm>
            <a:off x="1144325" y="4408704"/>
            <a:ext cx="1403000" cy="836147"/>
          </a:xfrm>
          <a:prstGeom prst="rect">
            <a:avLst/>
          </a:prstGeom>
          <a:noFill/>
          <a:ln>
            <a:noFill/>
          </a:ln>
        </p:spPr>
      </p:pic>
      <p:pic>
        <p:nvPicPr>
          <p:cNvPr id="182" name="Google Shape;182;p8"/>
          <p:cNvPicPr preferRelativeResize="0"/>
          <p:nvPr/>
        </p:nvPicPr>
        <p:blipFill>
          <a:blip r:embed="rId8">
            <a:alphaModFix/>
          </a:blip>
          <a:stretch>
            <a:fillRect/>
          </a:stretch>
        </p:blipFill>
        <p:spPr>
          <a:xfrm>
            <a:off x="4105238" y="5042250"/>
            <a:ext cx="1981200" cy="600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9"/>
          <p:cNvSpPr txBox="1"/>
          <p:nvPr>
            <p:ph type="title"/>
          </p:nvPr>
        </p:nvSpPr>
        <p:spPr>
          <a:xfrm>
            <a:off x="758770" y="50601"/>
            <a:ext cx="5293816" cy="711400"/>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sz="4800">
                <a:solidFill>
                  <a:schemeClr val="dk1"/>
                </a:solidFill>
                <a:latin typeface="Calibri"/>
                <a:ea typeface="Calibri"/>
                <a:cs typeface="Calibri"/>
                <a:sym typeface="Calibri"/>
              </a:rPr>
              <a:t>Revision Timetable</a:t>
            </a:r>
            <a:endParaRPr/>
          </a:p>
        </p:txBody>
      </p:sp>
      <p:sp>
        <p:nvSpPr>
          <p:cNvPr id="189" name="Google Shape;189;p9"/>
          <p:cNvSpPr txBox="1"/>
          <p:nvPr/>
        </p:nvSpPr>
        <p:spPr>
          <a:xfrm>
            <a:off x="137699" y="3911137"/>
            <a:ext cx="6548155" cy="3539430"/>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Revision timetables are a great way to make yourself accountable for the revision and homework you could be doing.</a:t>
            </a:r>
            <a:endParaRPr/>
          </a:p>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a:p>
            <a:pPr indent="0" lvl="0" marL="0" marR="0" rtl="0" algn="ctr">
              <a:spcBef>
                <a:spcPts val="0"/>
              </a:spcBef>
              <a:spcAft>
                <a:spcPts val="0"/>
              </a:spcAft>
              <a:buNone/>
            </a:pPr>
            <a:r>
              <a:rPr lang="en-US" sz="1600">
                <a:solidFill>
                  <a:schemeClr val="dk1"/>
                </a:solidFill>
                <a:latin typeface="Calibri"/>
                <a:ea typeface="Calibri"/>
                <a:cs typeface="Calibri"/>
                <a:sym typeface="Calibri"/>
              </a:rPr>
              <a:t>If you are in period 7 or extra intervention after school you can count this as revision and remember nearly all the homework you are being set in year 11 is revision so make sure this is part of your timetable. </a:t>
            </a:r>
            <a:endParaRPr/>
          </a:p>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a:p>
            <a:pPr indent="0" lvl="0" marL="0" marR="0" rtl="0" algn="ctr">
              <a:spcBef>
                <a:spcPts val="0"/>
              </a:spcBef>
              <a:spcAft>
                <a:spcPts val="0"/>
              </a:spcAft>
              <a:buNone/>
            </a:pPr>
            <a:r>
              <a:rPr lang="en-US" sz="1600">
                <a:solidFill>
                  <a:schemeClr val="dk1"/>
                </a:solidFill>
                <a:latin typeface="Calibri"/>
                <a:ea typeface="Calibri"/>
                <a:cs typeface="Calibri"/>
                <a:sym typeface="Calibri"/>
              </a:rPr>
              <a:t>Remember to take breaks! This is so important. Research says that the best ways to revise in 25 minute blocks. After each 25 minute block of revision you should take a short break such as make a drink, short walk, have a snack. </a:t>
            </a:r>
            <a:endParaRPr/>
          </a:p>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a:p>
            <a:pPr indent="0" lvl="0" marL="0" marR="0" rtl="0" algn="ctr">
              <a:spcBef>
                <a:spcPts val="0"/>
              </a:spcBef>
              <a:spcAft>
                <a:spcPts val="0"/>
              </a:spcAft>
              <a:buNone/>
            </a:pPr>
            <a:r>
              <a:rPr lang="en-US" sz="1600">
                <a:solidFill>
                  <a:schemeClr val="dk1"/>
                </a:solidFill>
                <a:latin typeface="Calibri"/>
                <a:ea typeface="Calibri"/>
                <a:cs typeface="Calibri"/>
                <a:sym typeface="Calibri"/>
              </a:rPr>
              <a:t>Be realistic with your revision timetable. Do you have commitments some evenings which will stop you from revising? Make sure you incorporate them into your time table.</a:t>
            </a:r>
            <a:endParaRPr/>
          </a:p>
        </p:txBody>
      </p:sp>
      <p:pic>
        <p:nvPicPr>
          <p:cNvPr id="190" name="Google Shape;190;p9"/>
          <p:cNvPicPr preferRelativeResize="0"/>
          <p:nvPr/>
        </p:nvPicPr>
        <p:blipFill rotWithShape="1">
          <a:blip r:embed="rId3">
            <a:alphaModFix/>
          </a:blip>
          <a:srcRect b="60465" l="20606" r="70389" t="23834"/>
          <a:stretch/>
        </p:blipFill>
        <p:spPr>
          <a:xfrm>
            <a:off x="90201" y="7930443"/>
            <a:ext cx="1198708" cy="1175657"/>
          </a:xfrm>
          <a:prstGeom prst="rect">
            <a:avLst/>
          </a:prstGeom>
          <a:noFill/>
          <a:ln>
            <a:noFill/>
          </a:ln>
        </p:spPr>
      </p:pic>
      <p:sp>
        <p:nvSpPr>
          <p:cNvPr id="191" name="Google Shape;191;p9"/>
          <p:cNvSpPr/>
          <p:nvPr/>
        </p:nvSpPr>
        <p:spPr>
          <a:xfrm>
            <a:off x="1911926" y="8144198"/>
            <a:ext cx="4631377" cy="748146"/>
          </a:xfrm>
          <a:prstGeom prst="wedgeRoundRectCallout">
            <a:avLst>
              <a:gd fmla="val -63217" name="adj1"/>
              <a:gd fmla="val -29563" name="adj2"/>
              <a:gd fmla="val 16667" name="adj3"/>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Calibri"/>
                <a:ea typeface="Calibri"/>
                <a:cs typeface="Calibri"/>
                <a:sym typeface="Calibri"/>
              </a:rPr>
              <a:t>A great video summarising revision techniques and the important of taking breaks during revision</a:t>
            </a:r>
            <a:endParaRPr/>
          </a:p>
        </p:txBody>
      </p:sp>
      <p:pic>
        <p:nvPicPr>
          <p:cNvPr id="192" name="Google Shape;192;p9"/>
          <p:cNvPicPr preferRelativeResize="0"/>
          <p:nvPr/>
        </p:nvPicPr>
        <p:blipFill rotWithShape="1">
          <a:blip r:embed="rId4">
            <a:alphaModFix/>
          </a:blip>
          <a:srcRect b="16420" l="23148" r="9409" t="32869"/>
          <a:stretch/>
        </p:blipFill>
        <p:spPr>
          <a:xfrm>
            <a:off x="149893" y="954367"/>
            <a:ext cx="6535961" cy="2764404"/>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2016-01-10T13:07:14Z</dcterms:created>
  <dc:creator>Sam G</dc:creator>
</cp:coreProperties>
</file>