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720263" cy="17640300"/>
  <p:notesSz cx="6797675" cy="9926638"/>
  <p:embeddedFontLst>
    <p:embeddedFont>
      <p:font typeface="Gill Sans" panose="020B0604020202020204" charset="0"/>
      <p:regular r:id="rId5"/>
      <p:bold r:id="rId6"/>
    </p:embeddedFont>
    <p:embeddedFont>
      <p:font typeface="Gill Sans MT" panose="020B0502020104020203" pitchFamily="34" charset="0"/>
      <p:regular r:id="rId7"/>
      <p:bold r:id="rId8"/>
      <p:italic r:id="rId9"/>
      <p:bold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U3qUTkVdZqQDS9RdOKbrGU7wu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60" d="100"/>
          <a:sy n="160" d="100"/>
        </p:scale>
        <p:origin x="-5958" y="-4590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customschemas.google.com/relationships/presentationmetadata" Target="meta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066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" name="Google Shape;89;p1"/>
          <p:cNvPicPr preferRelativeResize="0"/>
          <p:nvPr userDrawn="1"/>
        </p:nvPicPr>
        <p:blipFill rotWithShape="1">
          <a:blip r:embed="rId2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705768" y="-47741"/>
            <a:ext cx="8437473" cy="1719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2.jp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32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9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1" y="-46571"/>
            <a:ext cx="8437473" cy="17197726"/>
          </a:xfrm>
          <a:prstGeom prst="rect">
            <a:avLst/>
          </a:prstGeom>
          <a:ln>
            <a:noFill/>
          </a:ln>
        </p:spPr>
      </p:pic>
      <p:cxnSp>
        <p:nvCxnSpPr>
          <p:cNvPr id="3" name="Google Shape;90;p1"/>
          <p:cNvCxnSpPr/>
          <p:nvPr/>
        </p:nvCxnSpPr>
        <p:spPr>
          <a:xfrm flipH="1">
            <a:off x="6508750" y="16018933"/>
            <a:ext cx="12700" cy="3873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" name="Google Shape;91;p1"/>
          <p:cNvSpPr txBox="1"/>
          <p:nvPr/>
        </p:nvSpPr>
        <p:spPr>
          <a:xfrm>
            <a:off x="6162303" y="15631550"/>
            <a:ext cx="947166" cy="79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Identifying 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Entrepreneurial characteristics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" name="Google Shape;92;p1"/>
          <p:cNvSpPr txBox="1"/>
          <p:nvPr/>
        </p:nvSpPr>
        <p:spPr>
          <a:xfrm>
            <a:off x="5965217" y="17219861"/>
            <a:ext cx="103505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purpose of business activity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" name="Google Shape;93;p1"/>
          <p:cNvCxnSpPr/>
          <p:nvPr/>
        </p:nvCxnSpPr>
        <p:spPr>
          <a:xfrm rot="10800000">
            <a:off x="6322482" y="16808450"/>
            <a:ext cx="0" cy="431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" name="Google Shape;94;p1"/>
          <p:cNvSpPr txBox="1"/>
          <p:nvPr/>
        </p:nvSpPr>
        <p:spPr>
          <a:xfrm>
            <a:off x="5267564" y="15823463"/>
            <a:ext cx="85703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Financial literacy in business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" name="Google Shape;95;p1"/>
          <p:cNvCxnSpPr/>
          <p:nvPr/>
        </p:nvCxnSpPr>
        <p:spPr>
          <a:xfrm flipH="1">
            <a:off x="5138908" y="16200594"/>
            <a:ext cx="186301" cy="2458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" name="Google Shape;96;p1"/>
          <p:cNvSpPr txBox="1"/>
          <p:nvPr/>
        </p:nvSpPr>
        <p:spPr>
          <a:xfrm>
            <a:off x="4631062" y="17147856"/>
            <a:ext cx="961394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goes into a business plan?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" name="Google Shape;97;p1"/>
          <p:cNvCxnSpPr/>
          <p:nvPr/>
        </p:nvCxnSpPr>
        <p:spPr>
          <a:xfrm>
            <a:off x="4159250" y="16217900"/>
            <a:ext cx="0" cy="215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" name="Google Shape;98;p1"/>
          <p:cNvCxnSpPr>
            <a:stCxn id="9" idx="0"/>
          </p:cNvCxnSpPr>
          <p:nvPr/>
        </p:nvCxnSpPr>
        <p:spPr>
          <a:xfrm flipH="1" flipV="1">
            <a:off x="5109959" y="16865556"/>
            <a:ext cx="1800" cy="282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" name="Google Shape;99;p1"/>
          <p:cNvSpPr txBox="1"/>
          <p:nvPr/>
        </p:nvSpPr>
        <p:spPr>
          <a:xfrm>
            <a:off x="3914385" y="15897588"/>
            <a:ext cx="109855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aims and objectives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" name="Google Shape;100;p1"/>
          <p:cNvCxnSpPr/>
          <p:nvPr/>
        </p:nvCxnSpPr>
        <p:spPr>
          <a:xfrm>
            <a:off x="3892550" y="16275050"/>
            <a:ext cx="0" cy="70485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101;p1"/>
          <p:cNvSpPr txBox="1"/>
          <p:nvPr/>
        </p:nvSpPr>
        <p:spPr>
          <a:xfrm>
            <a:off x="2826414" y="15742909"/>
            <a:ext cx="12001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Who are stakeholders? Why might there be conflicts between them?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" name="Google Shape;102;p1"/>
          <p:cNvCxnSpPr/>
          <p:nvPr/>
        </p:nvCxnSpPr>
        <p:spPr>
          <a:xfrm flipH="1">
            <a:off x="2954936" y="16190670"/>
            <a:ext cx="67258" cy="17637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" name="Google Shape;103;p1"/>
          <p:cNvCxnSpPr/>
          <p:nvPr/>
        </p:nvCxnSpPr>
        <p:spPr>
          <a:xfrm rot="10800000">
            <a:off x="3076641" y="16915761"/>
            <a:ext cx="1903" cy="2822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" name="Google Shape;104;p1"/>
          <p:cNvSpPr txBox="1"/>
          <p:nvPr/>
        </p:nvSpPr>
        <p:spPr>
          <a:xfrm>
            <a:off x="2660037" y="17148404"/>
            <a:ext cx="127814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Creating your own business idea – Dragon’s Den style!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" name="Google Shape;105;p1"/>
          <p:cNvCxnSpPr/>
          <p:nvPr/>
        </p:nvCxnSpPr>
        <p:spPr>
          <a:xfrm flipV="1">
            <a:off x="2080902" y="16906616"/>
            <a:ext cx="177822" cy="28144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" name="Google Shape;106;p1"/>
          <p:cNvSpPr txBox="1"/>
          <p:nvPr/>
        </p:nvSpPr>
        <p:spPr>
          <a:xfrm>
            <a:off x="2032047" y="15782313"/>
            <a:ext cx="57287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drinks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" name="Google Shape;107;p1"/>
          <p:cNvCxnSpPr/>
          <p:nvPr/>
        </p:nvCxnSpPr>
        <p:spPr>
          <a:xfrm rot="10800000" flipH="1">
            <a:off x="1244533" y="16538035"/>
            <a:ext cx="402301" cy="3275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" name="Google Shape;108;p1"/>
          <p:cNvSpPr txBox="1"/>
          <p:nvPr/>
        </p:nvSpPr>
        <p:spPr>
          <a:xfrm>
            <a:off x="637334" y="16633765"/>
            <a:ext cx="9228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Primary and secondary research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" name="Google Shape;109;p1"/>
          <p:cNvCxnSpPr/>
          <p:nvPr/>
        </p:nvCxnSpPr>
        <p:spPr>
          <a:xfrm flipH="1">
            <a:off x="1498518" y="15621000"/>
            <a:ext cx="262454" cy="5926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3" name="Google Shape;110;p1"/>
          <p:cNvCxnSpPr/>
          <p:nvPr/>
        </p:nvCxnSpPr>
        <p:spPr>
          <a:xfrm>
            <a:off x="6751265" y="14136748"/>
            <a:ext cx="15917" cy="846039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111;p1"/>
          <p:cNvSpPr txBox="1"/>
          <p:nvPr/>
        </p:nvSpPr>
        <p:spPr>
          <a:xfrm>
            <a:off x="1990725" y="15001875"/>
            <a:ext cx="1733550" cy="42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" name="Google Shape;112;p1"/>
          <p:cNvSpPr txBox="1"/>
          <p:nvPr/>
        </p:nvSpPr>
        <p:spPr>
          <a:xfrm>
            <a:off x="-3796" y="16113487"/>
            <a:ext cx="111888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marketing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" name="Google Shape;113;p1"/>
          <p:cNvSpPr txBox="1"/>
          <p:nvPr/>
        </p:nvSpPr>
        <p:spPr>
          <a:xfrm>
            <a:off x="1753421" y="15282526"/>
            <a:ext cx="10834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i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 segmentation – how do businesses know who to sell to?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" name="Google Shape;114;p1"/>
          <p:cNvCxnSpPr/>
          <p:nvPr/>
        </p:nvCxnSpPr>
        <p:spPr>
          <a:xfrm flipV="1">
            <a:off x="911988" y="15985068"/>
            <a:ext cx="188619" cy="1346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" name="Google Shape;115;p1"/>
          <p:cNvSpPr txBox="1"/>
          <p:nvPr/>
        </p:nvSpPr>
        <p:spPr>
          <a:xfrm>
            <a:off x="485445" y="27324950"/>
            <a:ext cx="134017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" name="Google Shape;116;p1"/>
          <p:cNvCxnSpPr/>
          <p:nvPr/>
        </p:nvCxnSpPr>
        <p:spPr>
          <a:xfrm flipV="1">
            <a:off x="775886" y="15510934"/>
            <a:ext cx="265457" cy="13969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" name="Google Shape;117;p1"/>
          <p:cNvSpPr txBox="1"/>
          <p:nvPr/>
        </p:nvSpPr>
        <p:spPr>
          <a:xfrm>
            <a:off x="54223" y="15328628"/>
            <a:ext cx="85137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the marketing mix? </a:t>
            </a: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(Product, Price, Place, Promotion)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" name="Google Shape;120;p1"/>
          <p:cNvSpPr txBox="1"/>
          <p:nvPr/>
        </p:nvSpPr>
        <p:spPr>
          <a:xfrm>
            <a:off x="199960" y="14254842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Breakfast cereal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" name="Google Shape;121;p1"/>
          <p:cNvCxnSpPr/>
          <p:nvPr/>
        </p:nvCxnSpPr>
        <p:spPr>
          <a:xfrm>
            <a:off x="803962" y="14526823"/>
            <a:ext cx="357136" cy="5209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" name="Google Shape;122;p1"/>
          <p:cNvSpPr txBox="1"/>
          <p:nvPr/>
        </p:nvSpPr>
        <p:spPr>
          <a:xfrm>
            <a:off x="677766" y="13874864"/>
            <a:ext cx="8921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Why/how do businesses recruit people?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" name="Google Shape;123;p1"/>
          <p:cNvSpPr txBox="1"/>
          <p:nvPr/>
        </p:nvSpPr>
        <p:spPr>
          <a:xfrm>
            <a:off x="1453199" y="13665163"/>
            <a:ext cx="9278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recruitment and selection process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" name="Google Shape;124;p1"/>
          <p:cNvCxnSpPr/>
          <p:nvPr/>
        </p:nvCxnSpPr>
        <p:spPr>
          <a:xfrm flipH="1">
            <a:off x="3327917" y="14069717"/>
            <a:ext cx="208247" cy="35999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" name="Google Shape;125;p1"/>
          <p:cNvSpPr txBox="1"/>
          <p:nvPr/>
        </p:nvSpPr>
        <p:spPr>
          <a:xfrm>
            <a:off x="2229475" y="13556938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Job descriptions and person specifications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" name="Google Shape;126;p1"/>
          <p:cNvCxnSpPr/>
          <p:nvPr/>
        </p:nvCxnSpPr>
        <p:spPr>
          <a:xfrm>
            <a:off x="2560274" y="14062564"/>
            <a:ext cx="44645" cy="29835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" name="Google Shape;127;p1"/>
          <p:cNvCxnSpPr>
            <a:stCxn id="51" idx="2"/>
          </p:cNvCxnSpPr>
          <p:nvPr/>
        </p:nvCxnSpPr>
        <p:spPr>
          <a:xfrm>
            <a:off x="5687566" y="14152749"/>
            <a:ext cx="0" cy="15167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9" name="Google Shape;128;p1"/>
          <p:cNvCxnSpPr/>
          <p:nvPr/>
        </p:nvCxnSpPr>
        <p:spPr>
          <a:xfrm rot="10800000" flipH="1">
            <a:off x="2718422" y="14706895"/>
            <a:ext cx="4006" cy="21983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0" name="Google Shape;129;p1"/>
          <p:cNvSpPr txBox="1"/>
          <p:nvPr/>
        </p:nvSpPr>
        <p:spPr>
          <a:xfrm>
            <a:off x="2216830" y="14931669"/>
            <a:ext cx="137085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CVs and mock job applications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" name="Google Shape;130;p1"/>
          <p:cNvSpPr txBox="1"/>
          <p:nvPr/>
        </p:nvSpPr>
        <p:spPr>
          <a:xfrm>
            <a:off x="3109156" y="13721670"/>
            <a:ext cx="6357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Interview role play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2" name="Google Shape;131;p1"/>
          <p:cNvCxnSpPr/>
          <p:nvPr/>
        </p:nvCxnSpPr>
        <p:spPr>
          <a:xfrm flipH="1" flipV="1">
            <a:off x="3708199" y="14698134"/>
            <a:ext cx="57885" cy="34862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3" name="Google Shape;134;p1"/>
          <p:cNvSpPr txBox="1"/>
          <p:nvPr/>
        </p:nvSpPr>
        <p:spPr>
          <a:xfrm>
            <a:off x="3511458" y="15070197"/>
            <a:ext cx="123589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Organisational structures - How are businesses organised into different functions?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" name="Google Shape;135;p1"/>
          <p:cNvSpPr txBox="1"/>
          <p:nvPr/>
        </p:nvSpPr>
        <p:spPr>
          <a:xfrm>
            <a:off x="4461690" y="13834020"/>
            <a:ext cx="103988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human resources</a:t>
            </a:r>
            <a:endParaRPr dirty="0"/>
          </a:p>
        </p:txBody>
      </p:sp>
      <p:sp>
        <p:nvSpPr>
          <p:cNvPr id="45" name="Google Shape;136;p1"/>
          <p:cNvSpPr txBox="1"/>
          <p:nvPr/>
        </p:nvSpPr>
        <p:spPr>
          <a:xfrm>
            <a:off x="4674236" y="15000321"/>
            <a:ext cx="9123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Communication in business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6" name="Google Shape;137;p1"/>
          <p:cNvCxnSpPr/>
          <p:nvPr/>
        </p:nvCxnSpPr>
        <p:spPr>
          <a:xfrm flipH="1">
            <a:off x="4791872" y="14156267"/>
            <a:ext cx="8467" cy="228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7" name="Google Shape;138;p1"/>
          <p:cNvCxnSpPr>
            <a:stCxn id="45" idx="0"/>
          </p:cNvCxnSpPr>
          <p:nvPr/>
        </p:nvCxnSpPr>
        <p:spPr>
          <a:xfrm flipH="1" flipV="1">
            <a:off x="5066056" y="14803577"/>
            <a:ext cx="64347" cy="19674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8" name="Google Shape;139;p1"/>
          <p:cNvSpPr txBox="1"/>
          <p:nvPr/>
        </p:nvSpPr>
        <p:spPr>
          <a:xfrm>
            <a:off x="5486544" y="14916023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Training and development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9" name="Google Shape;140;p1"/>
          <p:cNvCxnSpPr/>
          <p:nvPr/>
        </p:nvCxnSpPr>
        <p:spPr>
          <a:xfrm flipH="1">
            <a:off x="15200234" y="24640656"/>
            <a:ext cx="163994" cy="68739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50" name="Google Shape;141;p1"/>
          <p:cNvCxnSpPr/>
          <p:nvPr/>
        </p:nvCxnSpPr>
        <p:spPr>
          <a:xfrm flipH="1" flipV="1">
            <a:off x="5635554" y="14701892"/>
            <a:ext cx="166207" cy="19005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1" name="Google Shape;142;p1"/>
          <p:cNvSpPr/>
          <p:nvPr/>
        </p:nvSpPr>
        <p:spPr>
          <a:xfrm>
            <a:off x="5350775" y="13691125"/>
            <a:ext cx="6735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are employees motivated?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2" name="Google Shape;143;p1"/>
          <p:cNvCxnSpPr/>
          <p:nvPr/>
        </p:nvCxnSpPr>
        <p:spPr>
          <a:xfrm flipH="1" flipV="1">
            <a:off x="6364693" y="14791737"/>
            <a:ext cx="144058" cy="1583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3" name="Google Shape;144;p1"/>
          <p:cNvSpPr txBox="1"/>
          <p:nvPr/>
        </p:nvSpPr>
        <p:spPr>
          <a:xfrm>
            <a:off x="6425117" y="14916956"/>
            <a:ext cx="73517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Employment Law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" name="Google Shape;145;p1"/>
          <p:cNvSpPr txBox="1"/>
          <p:nvPr/>
        </p:nvSpPr>
        <p:spPr>
          <a:xfrm>
            <a:off x="8367753" y="14701482"/>
            <a:ext cx="107952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5" name="Google Shape;146;p1"/>
          <p:cNvCxnSpPr/>
          <p:nvPr/>
        </p:nvCxnSpPr>
        <p:spPr>
          <a:xfrm flipH="1" flipV="1">
            <a:off x="8083583" y="14451833"/>
            <a:ext cx="354286" cy="2637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56" name="Google Shape;147;p1"/>
          <p:cNvCxnSpPr/>
          <p:nvPr/>
        </p:nvCxnSpPr>
        <p:spPr>
          <a:xfrm flipH="1" flipV="1">
            <a:off x="7430546" y="14651934"/>
            <a:ext cx="215609" cy="27350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7" name="Google Shape;148;p1"/>
          <p:cNvSpPr txBox="1"/>
          <p:nvPr/>
        </p:nvSpPr>
        <p:spPr>
          <a:xfrm>
            <a:off x="7225563" y="14927621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business ownership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" name="Google Shape;149;p1"/>
          <p:cNvSpPr txBox="1"/>
          <p:nvPr/>
        </p:nvSpPr>
        <p:spPr>
          <a:xfrm>
            <a:off x="8640741" y="13303445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Internal and external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" name="Google Shape;150;p1"/>
          <p:cNvSpPr txBox="1"/>
          <p:nvPr/>
        </p:nvSpPr>
        <p:spPr>
          <a:xfrm>
            <a:off x="6503538" y="13641790"/>
            <a:ext cx="107952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and location – how do businesses decide where they are located?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" name="Google Shape;151;p1"/>
          <p:cNvSpPr txBox="1"/>
          <p:nvPr/>
        </p:nvSpPr>
        <p:spPr>
          <a:xfrm>
            <a:off x="4562660" y="23050555"/>
            <a:ext cx="235703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1" name="Google Shape;152;p1"/>
          <p:cNvCxnSpPr/>
          <p:nvPr/>
        </p:nvCxnSpPr>
        <p:spPr>
          <a:xfrm rot="10800000" flipH="1">
            <a:off x="1043146" y="25403328"/>
            <a:ext cx="101320" cy="390895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2" name="Google Shape;153;p1"/>
          <p:cNvSpPr txBox="1"/>
          <p:nvPr/>
        </p:nvSpPr>
        <p:spPr>
          <a:xfrm>
            <a:off x="7299831" y="11678072"/>
            <a:ext cx="10795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operations and production</a:t>
            </a:r>
            <a:endParaRPr dirty="0"/>
          </a:p>
        </p:txBody>
      </p:sp>
      <p:cxnSp>
        <p:nvCxnSpPr>
          <p:cNvPr id="63" name="Google Shape;154;p1"/>
          <p:cNvCxnSpPr/>
          <p:nvPr/>
        </p:nvCxnSpPr>
        <p:spPr>
          <a:xfrm flipH="1">
            <a:off x="7043299" y="11975575"/>
            <a:ext cx="309564" cy="36482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4" name="Google Shape;156;p1"/>
          <p:cNvSpPr txBox="1"/>
          <p:nvPr/>
        </p:nvSpPr>
        <p:spPr>
          <a:xfrm>
            <a:off x="6114478" y="11586371"/>
            <a:ext cx="10795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Quality-what is quality control and quality assurance?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" name="Google Shape;159;p1"/>
          <p:cNvSpPr txBox="1"/>
          <p:nvPr/>
        </p:nvSpPr>
        <p:spPr>
          <a:xfrm>
            <a:off x="4071550" y="11913339"/>
            <a:ext cx="1317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Consumer Law</a:t>
            </a:r>
            <a:endParaRPr dirty="0"/>
          </a:p>
        </p:txBody>
      </p:sp>
      <p:sp>
        <p:nvSpPr>
          <p:cNvPr id="66" name="Google Shape;160;p1"/>
          <p:cNvSpPr txBox="1"/>
          <p:nvPr/>
        </p:nvSpPr>
        <p:spPr>
          <a:xfrm>
            <a:off x="3232428" y="11839774"/>
            <a:ext cx="107952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finance</a:t>
            </a:r>
            <a:endParaRPr dirty="0"/>
          </a:p>
        </p:txBody>
      </p:sp>
      <p:cxnSp>
        <p:nvCxnSpPr>
          <p:cNvPr id="67" name="Google Shape;163;p1"/>
          <p:cNvCxnSpPr/>
          <p:nvPr/>
        </p:nvCxnSpPr>
        <p:spPr>
          <a:xfrm rot="10800000">
            <a:off x="3329936" y="12735099"/>
            <a:ext cx="10164" cy="1427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8" name="Google Shape;164;p1"/>
          <p:cNvSpPr txBox="1"/>
          <p:nvPr/>
        </p:nvSpPr>
        <p:spPr>
          <a:xfrm>
            <a:off x="1674309" y="13011814"/>
            <a:ext cx="133135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Revenues, costs and profits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9" name="Google Shape;165;p1"/>
          <p:cNvCxnSpPr/>
          <p:nvPr/>
        </p:nvCxnSpPr>
        <p:spPr>
          <a:xfrm>
            <a:off x="3054172" y="12006581"/>
            <a:ext cx="4725" cy="2992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0" name="Google Shape;167;p1"/>
          <p:cNvCxnSpPr/>
          <p:nvPr/>
        </p:nvCxnSpPr>
        <p:spPr>
          <a:xfrm rot="10800000" flipH="1">
            <a:off x="2075409" y="12639961"/>
            <a:ext cx="95250" cy="41909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1" name="Google Shape;168;p1"/>
          <p:cNvSpPr txBox="1"/>
          <p:nvPr/>
        </p:nvSpPr>
        <p:spPr>
          <a:xfrm>
            <a:off x="3125438" y="12928831"/>
            <a:ext cx="9400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 do businesses require finance?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2" name="Google Shape;169;p1"/>
          <p:cNvCxnSpPr/>
          <p:nvPr/>
        </p:nvCxnSpPr>
        <p:spPr>
          <a:xfrm rot="10800000" flipH="1">
            <a:off x="5347537" y="12703037"/>
            <a:ext cx="25922" cy="4199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3" name="Google Shape;170;p1"/>
          <p:cNvSpPr txBox="1"/>
          <p:nvPr/>
        </p:nvSpPr>
        <p:spPr>
          <a:xfrm>
            <a:off x="5066056" y="13099081"/>
            <a:ext cx="8969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sales process and customer service</a:t>
            </a:r>
            <a:endParaRPr dirty="0"/>
          </a:p>
        </p:txBody>
      </p:sp>
      <p:cxnSp>
        <p:nvCxnSpPr>
          <p:cNvPr id="74" name="Google Shape;174;p1"/>
          <p:cNvCxnSpPr/>
          <p:nvPr/>
        </p:nvCxnSpPr>
        <p:spPr>
          <a:xfrm flipH="1">
            <a:off x="1680156" y="11359819"/>
            <a:ext cx="318122" cy="1597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5" name="Google Shape;175;p1"/>
          <p:cNvSpPr txBox="1"/>
          <p:nvPr/>
        </p:nvSpPr>
        <p:spPr>
          <a:xfrm>
            <a:off x="1955311" y="11115450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Gross and net profit (margins)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" name="Google Shape;176;p1"/>
          <p:cNvSpPr txBox="1"/>
          <p:nvPr/>
        </p:nvSpPr>
        <p:spPr>
          <a:xfrm>
            <a:off x="66474" y="11709448"/>
            <a:ext cx="7793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Spreadsheet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7" name="Google Shape;177;p1"/>
          <p:cNvCxnSpPr/>
          <p:nvPr/>
        </p:nvCxnSpPr>
        <p:spPr>
          <a:xfrm rot="10800000" flipH="1">
            <a:off x="795823" y="12327468"/>
            <a:ext cx="575702" cy="33019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8" name="Google Shape;178;p1"/>
          <p:cNvCxnSpPr/>
          <p:nvPr/>
        </p:nvCxnSpPr>
        <p:spPr>
          <a:xfrm rot="10800000" flipH="1">
            <a:off x="821222" y="11945057"/>
            <a:ext cx="296317" cy="5221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9" name="Google Shape;179;p1"/>
          <p:cNvSpPr txBox="1"/>
          <p:nvPr/>
        </p:nvSpPr>
        <p:spPr>
          <a:xfrm>
            <a:off x="507779" y="12779549"/>
            <a:ext cx="90609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Financial ratios and ARR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0" name="Google Shape;180;p1"/>
          <p:cNvCxnSpPr/>
          <p:nvPr/>
        </p:nvCxnSpPr>
        <p:spPr>
          <a:xfrm>
            <a:off x="895301" y="10670434"/>
            <a:ext cx="294613" cy="2310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81" name="Google Shape;181;p1"/>
          <p:cNvSpPr txBox="1"/>
          <p:nvPr/>
        </p:nvSpPr>
        <p:spPr>
          <a:xfrm>
            <a:off x="210102" y="10341288"/>
            <a:ext cx="111514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Cash flow forecasts</a:t>
            </a:r>
            <a:endParaRPr lang="en-GB"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2" name="Google Shape;182;p1"/>
          <p:cNvCxnSpPr/>
          <p:nvPr/>
        </p:nvCxnSpPr>
        <p:spPr>
          <a:xfrm>
            <a:off x="602347" y="11320526"/>
            <a:ext cx="460243" cy="4257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83" name="Google Shape;183;p1"/>
          <p:cNvSpPr txBox="1"/>
          <p:nvPr/>
        </p:nvSpPr>
        <p:spPr>
          <a:xfrm>
            <a:off x="199499" y="11279162"/>
            <a:ext cx="7984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break-even?</a:t>
            </a:r>
          </a:p>
        </p:txBody>
      </p:sp>
      <p:sp>
        <p:nvSpPr>
          <p:cNvPr id="84" name="Google Shape;185;p1"/>
          <p:cNvSpPr txBox="1"/>
          <p:nvPr/>
        </p:nvSpPr>
        <p:spPr>
          <a:xfrm>
            <a:off x="1143582" y="9716617"/>
            <a:ext cx="111514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Interpreting financial data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5" name="Google Shape;188;p1"/>
          <p:cNvCxnSpPr/>
          <p:nvPr/>
        </p:nvCxnSpPr>
        <p:spPr>
          <a:xfrm>
            <a:off x="1747096" y="9991572"/>
            <a:ext cx="202034" cy="3096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87" name="Google Shape;192;p1"/>
          <p:cNvCxnSpPr/>
          <p:nvPr/>
        </p:nvCxnSpPr>
        <p:spPr>
          <a:xfrm rot="10800000">
            <a:off x="3570730" y="10678973"/>
            <a:ext cx="9888" cy="27918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88" name="Google Shape;193;p1"/>
          <p:cNvSpPr txBox="1"/>
          <p:nvPr/>
        </p:nvSpPr>
        <p:spPr>
          <a:xfrm>
            <a:off x="3011221" y="10917130"/>
            <a:ext cx="14054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Businesses’ impact on the environment </a:t>
            </a:r>
            <a:endParaRPr dirty="0"/>
          </a:p>
        </p:txBody>
      </p:sp>
      <p:cxnSp>
        <p:nvCxnSpPr>
          <p:cNvPr id="89" name="Google Shape;196;p1"/>
          <p:cNvCxnSpPr/>
          <p:nvPr/>
        </p:nvCxnSpPr>
        <p:spPr>
          <a:xfrm flipH="1">
            <a:off x="4317360" y="9968645"/>
            <a:ext cx="8467" cy="2709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0" name="Google Shape;197;p1"/>
          <p:cNvSpPr txBox="1"/>
          <p:nvPr/>
        </p:nvSpPr>
        <p:spPr>
          <a:xfrm>
            <a:off x="3809810" y="9673516"/>
            <a:ext cx="111514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Business ethics?</a:t>
            </a:r>
            <a:endParaRPr dirty="0"/>
          </a:p>
        </p:txBody>
      </p:sp>
      <p:cxnSp>
        <p:nvCxnSpPr>
          <p:cNvPr id="91" name="Google Shape;198;p1"/>
          <p:cNvCxnSpPr/>
          <p:nvPr/>
        </p:nvCxnSpPr>
        <p:spPr>
          <a:xfrm flipH="1" flipV="1">
            <a:off x="4872006" y="10678973"/>
            <a:ext cx="85606" cy="4276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92" name="Google Shape;199;p1"/>
          <p:cNvCxnSpPr/>
          <p:nvPr/>
        </p:nvCxnSpPr>
        <p:spPr>
          <a:xfrm>
            <a:off x="5567675" y="9956575"/>
            <a:ext cx="12488" cy="2708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3" name="Google Shape;202;p1"/>
          <p:cNvSpPr txBox="1"/>
          <p:nvPr/>
        </p:nvSpPr>
        <p:spPr>
          <a:xfrm>
            <a:off x="5065777" y="9498407"/>
            <a:ext cx="107607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sym typeface="Gill Sans"/>
              </a:rPr>
              <a:t>The concept and impact of globalisation</a:t>
            </a:r>
            <a:endParaRPr dirty="0"/>
          </a:p>
        </p:txBody>
      </p:sp>
      <p:cxnSp>
        <p:nvCxnSpPr>
          <p:cNvPr id="94" name="Google Shape;204;p1"/>
          <p:cNvCxnSpPr/>
          <p:nvPr/>
        </p:nvCxnSpPr>
        <p:spPr>
          <a:xfrm flipH="1" flipV="1">
            <a:off x="7354894" y="10640663"/>
            <a:ext cx="402225" cy="20531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5" name="Google Shape;206;p1"/>
          <p:cNvSpPr txBox="1"/>
          <p:nvPr/>
        </p:nvSpPr>
        <p:spPr>
          <a:xfrm>
            <a:off x="7524163" y="11002045"/>
            <a:ext cx="110076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business cycle</a:t>
            </a:r>
            <a:endParaRPr dirty="0"/>
          </a:p>
        </p:txBody>
      </p:sp>
      <p:cxnSp>
        <p:nvCxnSpPr>
          <p:cNvPr id="96" name="Google Shape;217;p1"/>
          <p:cNvCxnSpPr/>
          <p:nvPr/>
        </p:nvCxnSpPr>
        <p:spPr>
          <a:xfrm>
            <a:off x="832469" y="7325451"/>
            <a:ext cx="869331" cy="15149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" name="Google Shape;218;p1"/>
          <p:cNvCxnSpPr/>
          <p:nvPr/>
        </p:nvCxnSpPr>
        <p:spPr>
          <a:xfrm flipH="1">
            <a:off x="1902841" y="15989324"/>
            <a:ext cx="215491" cy="218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98" name="Google Shape;219;p1"/>
          <p:cNvCxnSpPr/>
          <p:nvPr/>
        </p:nvCxnSpPr>
        <p:spPr>
          <a:xfrm flipH="1">
            <a:off x="1126005" y="15987181"/>
            <a:ext cx="717732" cy="497418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9" name="Google Shape;220;p1"/>
          <p:cNvCxnSpPr/>
          <p:nvPr/>
        </p:nvCxnSpPr>
        <p:spPr>
          <a:xfrm>
            <a:off x="1269931" y="14630400"/>
            <a:ext cx="592634" cy="4826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" name="Google Shape;221;p1"/>
          <p:cNvCxnSpPr>
            <a:stCxn id="33" idx="2"/>
          </p:cNvCxnSpPr>
          <p:nvPr/>
        </p:nvCxnSpPr>
        <p:spPr>
          <a:xfrm>
            <a:off x="1123853" y="14336488"/>
            <a:ext cx="375448" cy="2285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1" name="Google Shape;222;p1"/>
          <p:cNvCxnSpPr/>
          <p:nvPr/>
        </p:nvCxnSpPr>
        <p:spPr>
          <a:xfrm>
            <a:off x="1934339" y="14126787"/>
            <a:ext cx="73852" cy="22265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2" name="Google Shape;223;p1"/>
          <p:cNvCxnSpPr/>
          <p:nvPr/>
        </p:nvCxnSpPr>
        <p:spPr>
          <a:xfrm flipH="1">
            <a:off x="7264138" y="12178473"/>
            <a:ext cx="430627" cy="738028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3" name="Google Shape;224;p1"/>
          <p:cNvCxnSpPr/>
          <p:nvPr/>
        </p:nvCxnSpPr>
        <p:spPr>
          <a:xfrm>
            <a:off x="4138115" y="12143336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4" name="Google Shape;225;p1"/>
          <p:cNvSpPr txBox="1"/>
          <p:nvPr/>
        </p:nvSpPr>
        <p:spPr>
          <a:xfrm>
            <a:off x="3821025" y="12873098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Recap on financial literacy</a:t>
            </a:r>
            <a:endParaRPr dirty="0"/>
          </a:p>
        </p:txBody>
      </p:sp>
      <p:cxnSp>
        <p:nvCxnSpPr>
          <p:cNvPr id="105" name="Google Shape;226;p1"/>
          <p:cNvCxnSpPr/>
          <p:nvPr/>
        </p:nvCxnSpPr>
        <p:spPr>
          <a:xfrm rot="10800000">
            <a:off x="3926764" y="12692443"/>
            <a:ext cx="41986" cy="2234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8" name="Google Shape;231;p1"/>
          <p:cNvSpPr txBox="1"/>
          <p:nvPr/>
        </p:nvSpPr>
        <p:spPr>
          <a:xfrm>
            <a:off x="2593805" y="11820768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Sources of finance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0" name="Google Shape;233;p1"/>
          <p:cNvSpPr txBox="1"/>
          <p:nvPr/>
        </p:nvSpPr>
        <p:spPr>
          <a:xfrm>
            <a:off x="4481134" y="11123781"/>
            <a:ext cx="144642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impact of the economic climate on businesses</a:t>
            </a:r>
            <a:endParaRPr dirty="0"/>
          </a:p>
        </p:txBody>
      </p:sp>
      <p:cxnSp>
        <p:nvCxnSpPr>
          <p:cNvPr id="111" name="Google Shape;235;p1"/>
          <p:cNvCxnSpPr/>
          <p:nvPr/>
        </p:nvCxnSpPr>
        <p:spPr>
          <a:xfrm rot="10800000">
            <a:off x="7099300" y="8572500"/>
            <a:ext cx="25400" cy="317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2" name="Google Shape;236;p1"/>
          <p:cNvSpPr txBox="1"/>
          <p:nvPr/>
        </p:nvSpPr>
        <p:spPr>
          <a:xfrm>
            <a:off x="7109469" y="7752408"/>
            <a:ext cx="948519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 research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" name="Google Shape;237;p1"/>
          <p:cNvSpPr txBox="1"/>
          <p:nvPr/>
        </p:nvSpPr>
        <p:spPr>
          <a:xfrm>
            <a:off x="6890513" y="8861035"/>
            <a:ext cx="67294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market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4" name="Google Shape;239;p1"/>
          <p:cNvCxnSpPr/>
          <p:nvPr/>
        </p:nvCxnSpPr>
        <p:spPr>
          <a:xfrm>
            <a:off x="5605727" y="7887490"/>
            <a:ext cx="194074" cy="3021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5" name="Google Shape;240;p1"/>
          <p:cNvCxnSpPr/>
          <p:nvPr/>
        </p:nvCxnSpPr>
        <p:spPr>
          <a:xfrm flipH="1">
            <a:off x="6587545" y="7731208"/>
            <a:ext cx="259805" cy="52002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6" name="Google Shape;243;p1"/>
          <p:cNvCxnSpPr/>
          <p:nvPr/>
        </p:nvCxnSpPr>
        <p:spPr>
          <a:xfrm>
            <a:off x="6286148" y="7686284"/>
            <a:ext cx="4169" cy="4682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7" name="Google Shape;244;p1"/>
          <p:cNvCxnSpPr/>
          <p:nvPr/>
        </p:nvCxnSpPr>
        <p:spPr>
          <a:xfrm flipH="1">
            <a:off x="6761196" y="7897798"/>
            <a:ext cx="369821" cy="3005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8" name="Google Shape;247;p1"/>
          <p:cNvCxnSpPr/>
          <p:nvPr/>
        </p:nvCxnSpPr>
        <p:spPr>
          <a:xfrm rot="10800000" flipH="1">
            <a:off x="6203950" y="8567544"/>
            <a:ext cx="188633" cy="28435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9" name="Google Shape;248;p1"/>
          <p:cNvSpPr txBox="1"/>
          <p:nvPr/>
        </p:nvSpPr>
        <p:spPr>
          <a:xfrm>
            <a:off x="6748147" y="7413065"/>
            <a:ext cx="65832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sym typeface="Gill Sans"/>
              </a:rPr>
              <a:t>Market positioning</a:t>
            </a:r>
            <a:endParaRPr dirty="0"/>
          </a:p>
        </p:txBody>
      </p:sp>
      <p:cxnSp>
        <p:nvCxnSpPr>
          <p:cNvPr id="120" name="Google Shape;249;p1"/>
          <p:cNvCxnSpPr/>
          <p:nvPr/>
        </p:nvCxnSpPr>
        <p:spPr>
          <a:xfrm>
            <a:off x="4690031" y="7896919"/>
            <a:ext cx="24317" cy="24303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1" name="Google Shape;251;p1"/>
          <p:cNvCxnSpPr/>
          <p:nvPr/>
        </p:nvCxnSpPr>
        <p:spPr>
          <a:xfrm rot="10800000" flipH="1">
            <a:off x="5194300" y="8623300"/>
            <a:ext cx="203200" cy="2540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2" name="Google Shape;255;p1"/>
          <p:cNvCxnSpPr/>
          <p:nvPr/>
        </p:nvCxnSpPr>
        <p:spPr>
          <a:xfrm>
            <a:off x="3417197" y="7887490"/>
            <a:ext cx="114383" cy="22486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3" name="Google Shape;259;p1"/>
          <p:cNvCxnSpPr/>
          <p:nvPr/>
        </p:nvCxnSpPr>
        <p:spPr>
          <a:xfrm flipH="1">
            <a:off x="2795750" y="7889642"/>
            <a:ext cx="38192" cy="1871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4" name="Google Shape;260;p1"/>
          <p:cNvSpPr txBox="1"/>
          <p:nvPr/>
        </p:nvSpPr>
        <p:spPr>
          <a:xfrm>
            <a:off x="5896069" y="7303802"/>
            <a:ext cx="8200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leading to a change in supply/demand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5" name="Google Shape;261;p1"/>
          <p:cNvCxnSpPr/>
          <p:nvPr/>
        </p:nvCxnSpPr>
        <p:spPr>
          <a:xfrm rot="10800000" flipH="1">
            <a:off x="767673" y="7400090"/>
            <a:ext cx="506860" cy="1529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6" name="Google Shape;262;p1"/>
          <p:cNvCxnSpPr/>
          <p:nvPr/>
        </p:nvCxnSpPr>
        <p:spPr>
          <a:xfrm flipH="1">
            <a:off x="2127973" y="7789132"/>
            <a:ext cx="235191" cy="27926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7" name="Google Shape;264;p1"/>
          <p:cNvSpPr txBox="1"/>
          <p:nvPr/>
        </p:nvSpPr>
        <p:spPr>
          <a:xfrm>
            <a:off x="69636" y="7425084"/>
            <a:ext cx="92636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Role of an entrepreneur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265;p1"/>
          <p:cNvSpPr/>
          <p:nvPr/>
        </p:nvSpPr>
        <p:spPr>
          <a:xfrm>
            <a:off x="2031217" y="7634507"/>
            <a:ext cx="99097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Leadership</a:t>
            </a:r>
            <a:endParaRPr dirty="0"/>
          </a:p>
        </p:txBody>
      </p:sp>
      <p:cxnSp>
        <p:nvCxnSpPr>
          <p:cNvPr id="129" name="Google Shape;266;p1"/>
          <p:cNvCxnSpPr/>
          <p:nvPr/>
        </p:nvCxnSpPr>
        <p:spPr>
          <a:xfrm>
            <a:off x="771295" y="6899408"/>
            <a:ext cx="342145" cy="24116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0" name="Google Shape;267;p1"/>
          <p:cNvSpPr txBox="1"/>
          <p:nvPr/>
        </p:nvSpPr>
        <p:spPr>
          <a:xfrm>
            <a:off x="80755" y="6614844"/>
            <a:ext cx="8553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Entrepreneurial motives and characteristics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" name="Google Shape;268;p1"/>
          <p:cNvSpPr txBox="1"/>
          <p:nvPr/>
        </p:nvSpPr>
        <p:spPr>
          <a:xfrm>
            <a:off x="73970" y="6304462"/>
            <a:ext cx="1282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objectives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2" name="Google Shape;269;p1"/>
          <p:cNvCxnSpPr/>
          <p:nvPr/>
        </p:nvCxnSpPr>
        <p:spPr>
          <a:xfrm>
            <a:off x="880036" y="6519587"/>
            <a:ext cx="355162" cy="3227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3" name="Google Shape;270;p1"/>
          <p:cNvCxnSpPr/>
          <p:nvPr/>
        </p:nvCxnSpPr>
        <p:spPr>
          <a:xfrm>
            <a:off x="1782482" y="5943600"/>
            <a:ext cx="92456" cy="3603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4" name="Google Shape;271;p1"/>
          <p:cNvCxnSpPr/>
          <p:nvPr/>
        </p:nvCxnSpPr>
        <p:spPr>
          <a:xfrm>
            <a:off x="2450263" y="5788635"/>
            <a:ext cx="112946" cy="25276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5" name="Google Shape;272;p1"/>
          <p:cNvSpPr txBox="1"/>
          <p:nvPr/>
        </p:nvSpPr>
        <p:spPr>
          <a:xfrm>
            <a:off x="1397271" y="5709285"/>
            <a:ext cx="88389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Internal finance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6" name="Google Shape;274;p1"/>
          <p:cNvCxnSpPr/>
          <p:nvPr/>
        </p:nvCxnSpPr>
        <p:spPr>
          <a:xfrm>
            <a:off x="3497966" y="5877445"/>
            <a:ext cx="188841" cy="30995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7" name="Google Shape;275;p1"/>
          <p:cNvCxnSpPr/>
          <p:nvPr/>
        </p:nvCxnSpPr>
        <p:spPr>
          <a:xfrm flipV="1">
            <a:off x="3663829" y="6522680"/>
            <a:ext cx="76692" cy="26779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8" name="Google Shape;276;p1"/>
          <p:cNvSpPr txBox="1"/>
          <p:nvPr/>
        </p:nvSpPr>
        <p:spPr>
          <a:xfrm>
            <a:off x="5456066" y="5639934"/>
            <a:ext cx="770559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Stock control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" name="Google Shape;277;p1"/>
          <p:cNvSpPr txBox="1"/>
          <p:nvPr/>
        </p:nvSpPr>
        <p:spPr>
          <a:xfrm>
            <a:off x="2954935" y="5564056"/>
            <a:ext cx="7983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Sales forecasting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0" name="Google Shape;278;p1"/>
          <p:cNvCxnSpPr/>
          <p:nvPr/>
        </p:nvCxnSpPr>
        <p:spPr>
          <a:xfrm>
            <a:off x="4000235" y="5835824"/>
            <a:ext cx="18786" cy="23338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1" name="Google Shape;279;p1"/>
          <p:cNvSpPr txBox="1"/>
          <p:nvPr/>
        </p:nvSpPr>
        <p:spPr>
          <a:xfrm>
            <a:off x="4020787" y="6904436"/>
            <a:ext cx="98880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Break-even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2" name="Google Shape;280;p1"/>
          <p:cNvCxnSpPr/>
          <p:nvPr/>
        </p:nvCxnSpPr>
        <p:spPr>
          <a:xfrm flipH="1" flipV="1">
            <a:off x="4159628" y="6557154"/>
            <a:ext cx="159391" cy="3314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3" name="Google Shape;281;p1"/>
          <p:cNvSpPr txBox="1"/>
          <p:nvPr/>
        </p:nvSpPr>
        <p:spPr>
          <a:xfrm>
            <a:off x="3678262" y="5625309"/>
            <a:ext cx="89809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Budgets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" name="Google Shape;282;p1"/>
          <p:cNvSpPr txBox="1"/>
          <p:nvPr/>
        </p:nvSpPr>
        <p:spPr>
          <a:xfrm>
            <a:off x="4255144" y="5641592"/>
            <a:ext cx="102509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Profit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283;p1"/>
          <p:cNvSpPr txBox="1"/>
          <p:nvPr/>
        </p:nvSpPr>
        <p:spPr>
          <a:xfrm>
            <a:off x="4708893" y="6820485"/>
            <a:ext cx="11702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Liquidity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6" name="Google Shape;284;p1"/>
          <p:cNvCxnSpPr/>
          <p:nvPr/>
        </p:nvCxnSpPr>
        <p:spPr>
          <a:xfrm rot="10800000">
            <a:off x="4985715" y="6566866"/>
            <a:ext cx="54430" cy="24492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7" name="Google Shape;285;p1"/>
          <p:cNvCxnSpPr/>
          <p:nvPr/>
        </p:nvCxnSpPr>
        <p:spPr>
          <a:xfrm>
            <a:off x="4520926" y="5854074"/>
            <a:ext cx="5909" cy="25713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8" name="Google Shape;286;p1"/>
          <p:cNvCxnSpPr/>
          <p:nvPr/>
        </p:nvCxnSpPr>
        <p:spPr>
          <a:xfrm>
            <a:off x="5123605" y="5868736"/>
            <a:ext cx="18143" cy="29028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9" name="Google Shape;287;p1"/>
          <p:cNvSpPr txBox="1"/>
          <p:nvPr/>
        </p:nvSpPr>
        <p:spPr>
          <a:xfrm>
            <a:off x="8664953" y="4425600"/>
            <a:ext cx="89045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Theories of corporate strategy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288;p1"/>
          <p:cNvSpPr txBox="1"/>
          <p:nvPr/>
        </p:nvSpPr>
        <p:spPr>
          <a:xfrm>
            <a:off x="5441648" y="6786972"/>
            <a:ext cx="86760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Production, productivity and efficiency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1" name="Google Shape;289;p1"/>
          <p:cNvCxnSpPr/>
          <p:nvPr/>
        </p:nvCxnSpPr>
        <p:spPr>
          <a:xfrm flipH="1" flipV="1">
            <a:off x="5823497" y="6562329"/>
            <a:ext cx="33782" cy="20736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2" name="Google Shape;290;p1"/>
          <p:cNvCxnSpPr/>
          <p:nvPr/>
        </p:nvCxnSpPr>
        <p:spPr>
          <a:xfrm rot="10800000">
            <a:off x="6439889" y="6551351"/>
            <a:ext cx="346540" cy="2104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3" name="Google Shape;291;p1"/>
          <p:cNvSpPr txBox="1"/>
          <p:nvPr/>
        </p:nvSpPr>
        <p:spPr>
          <a:xfrm>
            <a:off x="6443236" y="6767601"/>
            <a:ext cx="161475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Capacity utilisation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4" name="Google Shape;292;p1"/>
          <p:cNvSpPr txBox="1"/>
          <p:nvPr/>
        </p:nvSpPr>
        <p:spPr>
          <a:xfrm>
            <a:off x="6270957" y="5463080"/>
            <a:ext cx="745657" cy="340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Quality management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5" name="Google Shape;293;p1"/>
          <p:cNvCxnSpPr/>
          <p:nvPr/>
        </p:nvCxnSpPr>
        <p:spPr>
          <a:xfrm>
            <a:off x="5906723" y="5816986"/>
            <a:ext cx="78513" cy="19951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6" name="Google Shape;294;p1"/>
          <p:cNvSpPr txBox="1"/>
          <p:nvPr/>
        </p:nvSpPr>
        <p:spPr>
          <a:xfrm>
            <a:off x="8743309" y="4972365"/>
            <a:ext cx="76201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Corporate objectives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7" name="Google Shape;295;p1"/>
          <p:cNvCxnSpPr>
            <a:stCxn id="156" idx="1"/>
          </p:cNvCxnSpPr>
          <p:nvPr/>
        </p:nvCxnSpPr>
        <p:spPr>
          <a:xfrm flipH="1">
            <a:off x="8534809" y="5141622"/>
            <a:ext cx="208500" cy="936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8" name="Google Shape;296;p1"/>
          <p:cNvCxnSpPr/>
          <p:nvPr/>
        </p:nvCxnSpPr>
        <p:spPr>
          <a:xfrm flipH="1">
            <a:off x="8358888" y="4573332"/>
            <a:ext cx="277602" cy="16691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9" name="Google Shape;297;p1"/>
          <p:cNvCxnSpPr/>
          <p:nvPr/>
        </p:nvCxnSpPr>
        <p:spPr>
          <a:xfrm flipH="1">
            <a:off x="8226957" y="4206308"/>
            <a:ext cx="493689" cy="31336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0" name="Google Shape;298;p1"/>
          <p:cNvCxnSpPr/>
          <p:nvPr/>
        </p:nvCxnSpPr>
        <p:spPr>
          <a:xfrm rot="10800000" flipH="1">
            <a:off x="7551311" y="4717085"/>
            <a:ext cx="214013" cy="2887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1" name="Google Shape;299;p1"/>
          <p:cNvSpPr txBox="1"/>
          <p:nvPr/>
        </p:nvSpPr>
        <p:spPr>
          <a:xfrm>
            <a:off x="6281391" y="3452335"/>
            <a:ext cx="79971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Investment appraisal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2" name="Google Shape;301;p1"/>
          <p:cNvSpPr txBox="1"/>
          <p:nvPr/>
        </p:nvSpPr>
        <p:spPr>
          <a:xfrm>
            <a:off x="8463049" y="4018378"/>
            <a:ext cx="112902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SWOT analysis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3" name="Google Shape;302;p1"/>
          <p:cNvSpPr txBox="1"/>
          <p:nvPr/>
        </p:nvSpPr>
        <p:spPr>
          <a:xfrm>
            <a:off x="7013299" y="4828713"/>
            <a:ext cx="7347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 on external influences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" name="Google Shape;303;p1"/>
          <p:cNvSpPr txBox="1"/>
          <p:nvPr/>
        </p:nvSpPr>
        <p:spPr>
          <a:xfrm>
            <a:off x="7848078" y="3670828"/>
            <a:ext cx="16086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Mergers and takeovers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5" name="Google Shape;304;p1"/>
          <p:cNvCxnSpPr/>
          <p:nvPr/>
        </p:nvCxnSpPr>
        <p:spPr>
          <a:xfrm flipH="1">
            <a:off x="7708395" y="3872419"/>
            <a:ext cx="449783" cy="26229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6" name="Google Shape;305;p1"/>
          <p:cNvSpPr txBox="1"/>
          <p:nvPr/>
        </p:nvSpPr>
        <p:spPr>
          <a:xfrm>
            <a:off x="6435532" y="4675377"/>
            <a:ext cx="82551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7" name="Google Shape;306;p1"/>
          <p:cNvCxnSpPr/>
          <p:nvPr/>
        </p:nvCxnSpPr>
        <p:spPr>
          <a:xfrm rot="10800000" flipH="1">
            <a:off x="6768134" y="4444967"/>
            <a:ext cx="169335" cy="25929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8" name="Google Shape;307;p1"/>
          <p:cNvSpPr txBox="1"/>
          <p:nvPr/>
        </p:nvSpPr>
        <p:spPr>
          <a:xfrm>
            <a:off x="6862026" y="3273552"/>
            <a:ext cx="9683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Reasons for staying small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9" name="Google Shape;308;p1"/>
          <p:cNvCxnSpPr/>
          <p:nvPr/>
        </p:nvCxnSpPr>
        <p:spPr>
          <a:xfrm flipH="1">
            <a:off x="7284381" y="3670300"/>
            <a:ext cx="68919" cy="37868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0" name="Google Shape;309;p1"/>
          <p:cNvCxnSpPr/>
          <p:nvPr/>
        </p:nvCxnSpPr>
        <p:spPr>
          <a:xfrm>
            <a:off x="6731000" y="3759200"/>
            <a:ext cx="75750" cy="2907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1" name="Google Shape;311;p1"/>
          <p:cNvCxnSpPr/>
          <p:nvPr/>
        </p:nvCxnSpPr>
        <p:spPr>
          <a:xfrm rot="10800000" flipH="1">
            <a:off x="946769" y="3536551"/>
            <a:ext cx="945734" cy="677609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2" name="Google Shape;313;p1"/>
          <p:cNvSpPr txBox="1"/>
          <p:nvPr/>
        </p:nvSpPr>
        <p:spPr>
          <a:xfrm>
            <a:off x="3613819" y="3136118"/>
            <a:ext cx="95026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Shareholders vs stakeholders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3" name="Google Shape;314;p1"/>
          <p:cNvCxnSpPr/>
          <p:nvPr/>
        </p:nvCxnSpPr>
        <p:spPr>
          <a:xfrm rot="10800000" flipH="1">
            <a:off x="5726734" y="4483067"/>
            <a:ext cx="169335" cy="25929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4" name="Google Shape;315;p1"/>
          <p:cNvCxnSpPr/>
          <p:nvPr/>
        </p:nvCxnSpPr>
        <p:spPr>
          <a:xfrm rot="10800000" flipH="1">
            <a:off x="4690032" y="4445000"/>
            <a:ext cx="25400" cy="215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5" name="Google Shape;316;p1"/>
          <p:cNvCxnSpPr/>
          <p:nvPr/>
        </p:nvCxnSpPr>
        <p:spPr>
          <a:xfrm>
            <a:off x="6002287" y="3788785"/>
            <a:ext cx="42827" cy="27520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6" name="Google Shape;317;p1"/>
          <p:cNvSpPr txBox="1"/>
          <p:nvPr/>
        </p:nvSpPr>
        <p:spPr>
          <a:xfrm>
            <a:off x="5611771" y="3611678"/>
            <a:ext cx="78981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Decision trees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7" name="Google Shape;318;p1"/>
          <p:cNvSpPr txBox="1"/>
          <p:nvPr/>
        </p:nvSpPr>
        <p:spPr>
          <a:xfrm>
            <a:off x="5191590" y="4734560"/>
            <a:ext cx="9143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Quantitative sales forecasting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8" name="Google Shape;319;p1"/>
          <p:cNvCxnSpPr/>
          <p:nvPr/>
        </p:nvCxnSpPr>
        <p:spPr>
          <a:xfrm>
            <a:off x="5370411" y="3800880"/>
            <a:ext cx="59863" cy="24317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9" name="Google Shape;320;p1"/>
          <p:cNvSpPr txBox="1"/>
          <p:nvPr/>
        </p:nvSpPr>
        <p:spPr>
          <a:xfrm>
            <a:off x="4437761" y="4638194"/>
            <a:ext cx="6598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Corporate influences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0" name="Google Shape;321;p1"/>
          <p:cNvCxnSpPr/>
          <p:nvPr/>
        </p:nvCxnSpPr>
        <p:spPr>
          <a:xfrm>
            <a:off x="4560658" y="3694606"/>
            <a:ext cx="213798" cy="34020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1" name="Google Shape;322;p1"/>
          <p:cNvSpPr txBox="1"/>
          <p:nvPr/>
        </p:nvSpPr>
        <p:spPr>
          <a:xfrm>
            <a:off x="4169132" y="3497760"/>
            <a:ext cx="91213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Corporate culture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2" name="Google Shape;323;p1"/>
          <p:cNvCxnSpPr/>
          <p:nvPr/>
        </p:nvCxnSpPr>
        <p:spPr>
          <a:xfrm rot="10800000" flipH="1">
            <a:off x="3740894" y="4424215"/>
            <a:ext cx="330266" cy="4480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3" name="Google Shape;324;p1"/>
          <p:cNvSpPr txBox="1"/>
          <p:nvPr/>
        </p:nvSpPr>
        <p:spPr>
          <a:xfrm>
            <a:off x="3375189" y="4849631"/>
            <a:ext cx="116614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ethics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4" name="Google Shape;325;p1"/>
          <p:cNvCxnSpPr/>
          <p:nvPr/>
        </p:nvCxnSpPr>
        <p:spPr>
          <a:xfrm>
            <a:off x="3962570" y="3431363"/>
            <a:ext cx="136249" cy="67888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5" name="Google Shape;326;p1"/>
          <p:cNvCxnSpPr/>
          <p:nvPr/>
        </p:nvCxnSpPr>
        <p:spPr>
          <a:xfrm rot="10800000" flipH="1">
            <a:off x="2981163" y="4484250"/>
            <a:ext cx="330266" cy="4480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6" name="Google Shape;327;p1"/>
          <p:cNvCxnSpPr/>
          <p:nvPr/>
        </p:nvCxnSpPr>
        <p:spPr>
          <a:xfrm rot="10800000" flipH="1">
            <a:off x="1868758" y="4426058"/>
            <a:ext cx="392884" cy="48152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7" name="Google Shape;328;p1"/>
          <p:cNvCxnSpPr/>
          <p:nvPr/>
        </p:nvCxnSpPr>
        <p:spPr>
          <a:xfrm rot="10800000" flipH="1">
            <a:off x="1154597" y="4209462"/>
            <a:ext cx="404147" cy="31643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8" name="Google Shape;329;p1"/>
          <p:cNvCxnSpPr/>
          <p:nvPr/>
        </p:nvCxnSpPr>
        <p:spPr>
          <a:xfrm>
            <a:off x="3096904" y="3771537"/>
            <a:ext cx="97198" cy="22820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9" name="Google Shape;330;p1"/>
          <p:cNvCxnSpPr/>
          <p:nvPr/>
        </p:nvCxnSpPr>
        <p:spPr>
          <a:xfrm flipH="1">
            <a:off x="1989988" y="3764594"/>
            <a:ext cx="42059" cy="30532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0" name="Google Shape;331;p1"/>
          <p:cNvSpPr txBox="1"/>
          <p:nvPr/>
        </p:nvSpPr>
        <p:spPr>
          <a:xfrm>
            <a:off x="1067854" y="4901840"/>
            <a:ext cx="115469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Causes, effects and key factors  of change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1" name="Google Shape;332;p1"/>
          <p:cNvSpPr txBox="1"/>
          <p:nvPr/>
        </p:nvSpPr>
        <p:spPr>
          <a:xfrm>
            <a:off x="2759883" y="3452335"/>
            <a:ext cx="79245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Human Resources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2" name="Google Shape;333;p1"/>
          <p:cNvSpPr/>
          <p:nvPr/>
        </p:nvSpPr>
        <p:spPr>
          <a:xfrm>
            <a:off x="857542" y="4537298"/>
            <a:ext cx="109494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sym typeface="Gill Sans"/>
              </a:rPr>
              <a:t>Scenario Planning</a:t>
            </a:r>
            <a:endParaRPr dirty="0"/>
          </a:p>
        </p:txBody>
      </p:sp>
      <p:sp>
        <p:nvSpPr>
          <p:cNvPr id="193" name="Google Shape;334;p1"/>
          <p:cNvSpPr txBox="1"/>
          <p:nvPr/>
        </p:nvSpPr>
        <p:spPr>
          <a:xfrm>
            <a:off x="2458912" y="4914783"/>
            <a:ext cx="117151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Interpretation of financial statements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4" name="Google Shape;335;p1"/>
          <p:cNvSpPr txBox="1"/>
          <p:nvPr/>
        </p:nvSpPr>
        <p:spPr>
          <a:xfrm>
            <a:off x="1916080" y="3395615"/>
            <a:ext cx="68037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Growing economies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5" name="Google Shape;336;p1"/>
          <p:cNvCxnSpPr/>
          <p:nvPr/>
        </p:nvCxnSpPr>
        <p:spPr>
          <a:xfrm flipH="1">
            <a:off x="1820497" y="3247113"/>
            <a:ext cx="87860" cy="54370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6" name="Google Shape;337;p1"/>
          <p:cNvCxnSpPr/>
          <p:nvPr/>
        </p:nvCxnSpPr>
        <p:spPr>
          <a:xfrm>
            <a:off x="3521536" y="3151004"/>
            <a:ext cx="64281" cy="85531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7" name="Google Shape;338;p1"/>
          <p:cNvCxnSpPr/>
          <p:nvPr/>
        </p:nvCxnSpPr>
        <p:spPr>
          <a:xfrm flipV="1">
            <a:off x="1006297" y="3854798"/>
            <a:ext cx="153655" cy="22037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8" name="Google Shape;339;p1"/>
          <p:cNvCxnSpPr/>
          <p:nvPr/>
        </p:nvCxnSpPr>
        <p:spPr>
          <a:xfrm>
            <a:off x="676833" y="3079011"/>
            <a:ext cx="406406" cy="1796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9" name="Google Shape;340;p1"/>
          <p:cNvSpPr txBox="1"/>
          <p:nvPr/>
        </p:nvSpPr>
        <p:spPr>
          <a:xfrm>
            <a:off x="1803952" y="2791887"/>
            <a:ext cx="9302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International trade and business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0" name="Google Shape;341;p1"/>
          <p:cNvSpPr txBox="1"/>
          <p:nvPr/>
        </p:nvSpPr>
        <p:spPr>
          <a:xfrm>
            <a:off x="126608" y="2808832"/>
            <a:ext cx="80737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Conditions and prompt trade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1" name="Google Shape;342;p1"/>
          <p:cNvSpPr txBox="1"/>
          <p:nvPr/>
        </p:nvSpPr>
        <p:spPr>
          <a:xfrm>
            <a:off x="13200" y="510892"/>
            <a:ext cx="780237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</a:t>
            </a:r>
            <a:r>
              <a:rPr lang="en-GB" sz="40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</a:t>
            </a:r>
            <a:endParaRPr sz="4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2" name="Google Shape;3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3151" y="0"/>
            <a:ext cx="1692332" cy="18008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348;p1"/>
          <p:cNvCxnSpPr/>
          <p:nvPr/>
        </p:nvCxnSpPr>
        <p:spPr>
          <a:xfrm flipH="1">
            <a:off x="8303015" y="13389244"/>
            <a:ext cx="283502" cy="17879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8" name="Google Shape;349;p1"/>
          <p:cNvCxnSpPr/>
          <p:nvPr/>
        </p:nvCxnSpPr>
        <p:spPr>
          <a:xfrm flipV="1">
            <a:off x="7551310" y="13559381"/>
            <a:ext cx="260822" cy="21238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9" name="Google Shape;350;p1"/>
          <p:cNvCxnSpPr/>
          <p:nvPr/>
        </p:nvCxnSpPr>
        <p:spPr>
          <a:xfrm flipH="1">
            <a:off x="8111812" y="12530733"/>
            <a:ext cx="478921" cy="31434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1" name="Google Shape;352;p1"/>
          <p:cNvCxnSpPr/>
          <p:nvPr/>
        </p:nvCxnSpPr>
        <p:spPr>
          <a:xfrm flipH="1">
            <a:off x="6147546" y="11997557"/>
            <a:ext cx="59278" cy="29286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2" name="Google Shape;353;p1"/>
          <p:cNvCxnSpPr/>
          <p:nvPr/>
        </p:nvCxnSpPr>
        <p:spPr>
          <a:xfrm flipH="1" flipV="1">
            <a:off x="6152906" y="12693298"/>
            <a:ext cx="94565" cy="17458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3" name="Google Shape;354;p1"/>
          <p:cNvCxnSpPr>
            <a:stCxn id="65" idx="2"/>
          </p:cNvCxnSpPr>
          <p:nvPr/>
        </p:nvCxnSpPr>
        <p:spPr>
          <a:xfrm>
            <a:off x="4730239" y="12128742"/>
            <a:ext cx="147367" cy="18619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4" name="Google Shape;358;p1"/>
          <p:cNvCxnSpPr/>
          <p:nvPr/>
        </p:nvCxnSpPr>
        <p:spPr>
          <a:xfrm rot="10800000" flipH="1">
            <a:off x="5328494" y="12707796"/>
            <a:ext cx="25922" cy="4199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5" name="Google Shape;360;p1"/>
          <p:cNvCxnSpPr/>
          <p:nvPr/>
        </p:nvCxnSpPr>
        <p:spPr>
          <a:xfrm>
            <a:off x="3784426" y="12113103"/>
            <a:ext cx="209514" cy="14292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6" name="Google Shape;370;p1"/>
          <p:cNvSpPr txBox="1"/>
          <p:nvPr/>
        </p:nvSpPr>
        <p:spPr>
          <a:xfrm>
            <a:off x="2150096" y="6105157"/>
            <a:ext cx="522948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Theme 2: Managing Business Activities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7" name="Google Shape;372;p1"/>
          <p:cNvSpPr/>
          <p:nvPr/>
        </p:nvSpPr>
        <p:spPr>
          <a:xfrm rot="16662490">
            <a:off x="7319205" y="9193395"/>
            <a:ext cx="1353701" cy="397342"/>
          </a:xfrm>
          <a:prstGeom prst="rect">
            <a:avLst/>
          </a:prstGeom>
        </p:spPr>
        <p:txBody>
          <a:bodyPr>
            <a:prstTxWarp prst="textArchDown">
              <a:avLst>
                <a:gd name="adj" fmla="val 3"/>
              </a:avLst>
            </a:prstTxWarp>
          </a:bodyPr>
          <a:lstStyle/>
          <a:p>
            <a:pPr lvl="0" algn="l"/>
            <a:r>
              <a:rPr lang="en-GB" sz="2000" b="0" i="0" dirty="0" smtClean="0">
                <a:ln>
                  <a:noFill/>
                </a:ln>
                <a:solidFill>
                  <a:schemeClr val="lt1"/>
                </a:solidFill>
                <a:latin typeface="Gill Sans"/>
              </a:rPr>
              <a:t>Revision</a:t>
            </a:r>
            <a:endParaRPr sz="2000" b="0" i="0" dirty="0">
              <a:ln>
                <a:noFill/>
              </a:ln>
              <a:solidFill>
                <a:schemeClr val="lt1"/>
              </a:solidFill>
              <a:latin typeface="Gill Sans"/>
            </a:endParaRPr>
          </a:p>
        </p:txBody>
      </p:sp>
      <p:sp>
        <p:nvSpPr>
          <p:cNvPr id="218" name="Google Shape;375;p1"/>
          <p:cNvSpPr txBox="1"/>
          <p:nvPr/>
        </p:nvSpPr>
        <p:spPr>
          <a:xfrm rot="17457061">
            <a:off x="1137459" y="10566372"/>
            <a:ext cx="1911460" cy="1252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prstTxWarp prst="textArchUp">
              <a:avLst/>
            </a:prstTxWarp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Finance</a:t>
            </a:r>
            <a:endParaRPr sz="32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" name="Google Shape;374;p1"/>
          <p:cNvSpPr txBox="1"/>
          <p:nvPr/>
        </p:nvSpPr>
        <p:spPr>
          <a:xfrm>
            <a:off x="3374846" y="10163683"/>
            <a:ext cx="39332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Influences on business</a:t>
            </a:r>
            <a:endParaRPr sz="32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0" name="Google Shape;376;p1"/>
          <p:cNvSpPr txBox="1"/>
          <p:nvPr/>
        </p:nvSpPr>
        <p:spPr>
          <a:xfrm>
            <a:off x="4435255" y="12302588"/>
            <a:ext cx="294432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Technology in Production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1" name="Google Shape;377;p1"/>
          <p:cNvSpPr txBox="1"/>
          <p:nvPr/>
        </p:nvSpPr>
        <p:spPr>
          <a:xfrm>
            <a:off x="4732804" y="14325595"/>
            <a:ext cx="257841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People in Business 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2" name="Google Shape;378;p1"/>
          <p:cNvSpPr txBox="1"/>
          <p:nvPr/>
        </p:nvSpPr>
        <p:spPr>
          <a:xfrm>
            <a:off x="1700217" y="14358975"/>
            <a:ext cx="213949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People in Business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3" name="Google Shape;379;p1"/>
          <p:cNvSpPr txBox="1"/>
          <p:nvPr/>
        </p:nvSpPr>
        <p:spPr>
          <a:xfrm>
            <a:off x="1763382" y="16232062"/>
            <a:ext cx="22811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Enterprise Project &amp; Market Research 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4" name="Google Shape;380;p1"/>
          <p:cNvSpPr txBox="1"/>
          <p:nvPr/>
        </p:nvSpPr>
        <p:spPr>
          <a:xfrm>
            <a:off x="4360275" y="16436634"/>
            <a:ext cx="23165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is enterprise?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5" name="Google Shape;384;p1"/>
          <p:cNvSpPr/>
          <p:nvPr/>
        </p:nvSpPr>
        <p:spPr>
          <a:xfrm rot="16381509">
            <a:off x="965245" y="15200753"/>
            <a:ext cx="1109839" cy="440184"/>
          </a:xfrm>
          <a:prstGeom prst="rect">
            <a:avLst/>
          </a:prstGeom>
        </p:spPr>
        <p:txBody>
          <a:bodyPr>
            <a:prstTxWarp prst="textArchUp">
              <a:avLst/>
            </a:prstTxWarp>
          </a:bodyPr>
          <a:lstStyle/>
          <a:p>
            <a:pPr lvl="0" algn="l"/>
            <a:r>
              <a:rPr lang="en-GB" sz="2000" b="0" i="0" dirty="0" smtClean="0">
                <a:ln>
                  <a:noFill/>
                </a:ln>
                <a:solidFill>
                  <a:schemeClr val="lt1"/>
                </a:solidFill>
                <a:latin typeface="Gill Sans"/>
              </a:rPr>
              <a:t>Marketing</a:t>
            </a:r>
            <a:endParaRPr sz="2000" b="0" i="0" dirty="0">
              <a:ln>
                <a:noFill/>
              </a:ln>
              <a:solidFill>
                <a:schemeClr val="lt1"/>
              </a:solidFill>
              <a:latin typeface="Gill Sans"/>
            </a:endParaRPr>
          </a:p>
        </p:txBody>
      </p:sp>
      <p:sp>
        <p:nvSpPr>
          <p:cNvPr id="227" name="Google Shape;108;p1"/>
          <p:cNvSpPr txBox="1"/>
          <p:nvPr/>
        </p:nvSpPr>
        <p:spPr>
          <a:xfrm>
            <a:off x="1325244" y="17190437"/>
            <a:ext cx="136298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Enterprise competition- Micro Tyco 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28" name="Picture 2" descr="https://static.thenounproject.com/png/1693779-2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17" y="15580931"/>
            <a:ext cx="609739" cy="60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9" name="Picture 4" descr="https://static.thenounproject.com/png/995523-2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126" y="17024573"/>
            <a:ext cx="492436" cy="4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" name="Picture 6" descr="https://static.thenounproject.com/png/1983682-2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18" y="15649988"/>
            <a:ext cx="550606" cy="5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" name="Picture 8" descr="https://static.thenounproject.com/png/2906371-20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723" y="15722248"/>
            <a:ext cx="505994" cy="50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" name="Picture 10" descr="https://static.thenounproject.com/png/686572-20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45" y="14667939"/>
            <a:ext cx="583676" cy="58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12" descr="https://static.thenounproject.com/png/1710469-20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841" y="15050234"/>
            <a:ext cx="611889" cy="61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" name="Picture 14" descr="https://static.thenounproject.com/png/544347-20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423" y="13606913"/>
            <a:ext cx="629622" cy="62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" name="Picture 16" descr="https://static.thenounproject.com/png/2443679-20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817" y="13895352"/>
            <a:ext cx="570982" cy="57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" name="Picture 18" descr="https://static.thenounproject.com/png/1107003-20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481" y="12879708"/>
            <a:ext cx="735213" cy="73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7" name="Google Shape;149;p1"/>
          <p:cNvSpPr txBox="1"/>
          <p:nvPr/>
        </p:nvSpPr>
        <p:spPr>
          <a:xfrm>
            <a:off x="8454149" y="12211971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Markets, competition and funding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8" name="Picture 20" descr="https://static.thenounproject.com/png/1064024-200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448" y="15190520"/>
            <a:ext cx="625635" cy="62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9" name="TextBox 238"/>
          <p:cNvSpPr txBox="1"/>
          <p:nvPr/>
        </p:nvSpPr>
        <p:spPr>
          <a:xfrm rot="18228889">
            <a:off x="6384834" y="13497398"/>
            <a:ext cx="2501782" cy="52322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  <a:latin typeface="Gill Sans" panose="020B0604020202020204" charset="0"/>
              </a:rPr>
              <a:t>Analysing Business situations</a:t>
            </a:r>
            <a:endParaRPr lang="en-GB" sz="1600" dirty="0">
              <a:solidFill>
                <a:schemeClr val="bg1"/>
              </a:solidFill>
              <a:latin typeface="Gill Sans" panose="020B0604020202020204" charset="0"/>
            </a:endParaRPr>
          </a:p>
        </p:txBody>
      </p:sp>
      <p:pic>
        <p:nvPicPr>
          <p:cNvPr id="240" name="Picture 22" descr="https://static.thenounproject.com/png/1326810-200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047" y="13641790"/>
            <a:ext cx="499433" cy="49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" name="Picture 24" descr="https://static.thenounproject.com/png/1499239-200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46" y="12639961"/>
            <a:ext cx="599434" cy="59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2" name="Google Shape;153;p1"/>
          <p:cNvSpPr txBox="1"/>
          <p:nvPr/>
        </p:nvSpPr>
        <p:spPr>
          <a:xfrm>
            <a:off x="5782980" y="12905413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Production processes –Job, Batch, Flow</a:t>
            </a:r>
            <a:endParaRPr dirty="0"/>
          </a:p>
        </p:txBody>
      </p:sp>
      <p:pic>
        <p:nvPicPr>
          <p:cNvPr id="243" name="Picture 26" descr="https://static.thenounproject.com/png/848593-200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296" y="12878372"/>
            <a:ext cx="541337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28" descr="https://static.thenounproject.com/png/1320371-200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43" y="11626563"/>
            <a:ext cx="473656" cy="47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5" name="Google Shape;354;p1"/>
          <p:cNvCxnSpPr/>
          <p:nvPr/>
        </p:nvCxnSpPr>
        <p:spPr>
          <a:xfrm>
            <a:off x="5249583" y="11983591"/>
            <a:ext cx="163786" cy="2614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6" name="Google Shape;159;p1"/>
          <p:cNvSpPr txBox="1"/>
          <p:nvPr/>
        </p:nvSpPr>
        <p:spPr>
          <a:xfrm>
            <a:off x="4706051" y="11747012"/>
            <a:ext cx="1317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Box Game</a:t>
            </a:r>
            <a:endParaRPr b="1" dirty="0"/>
          </a:p>
        </p:txBody>
      </p:sp>
      <p:pic>
        <p:nvPicPr>
          <p:cNvPr id="247" name="Picture 30" descr="https://static.thenounproject.com/png/917603-200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61" y="12055967"/>
            <a:ext cx="580396" cy="58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32" descr="https://static.thenounproject.com/png/417230-200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932" y="11245961"/>
            <a:ext cx="717747" cy="71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34" descr="https://static.thenounproject.com/png/1264577-200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90" y="10540761"/>
            <a:ext cx="782978" cy="78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36" descr="https://static.thenounproject.com/png/2064102-200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5" y="9778398"/>
            <a:ext cx="609862" cy="6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1" name="Google Shape;196;p1"/>
          <p:cNvCxnSpPr/>
          <p:nvPr/>
        </p:nvCxnSpPr>
        <p:spPr>
          <a:xfrm flipH="1">
            <a:off x="3332067" y="9919664"/>
            <a:ext cx="8467" cy="2709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2" name="Google Shape;197;p1"/>
          <p:cNvSpPr txBox="1"/>
          <p:nvPr/>
        </p:nvSpPr>
        <p:spPr>
          <a:xfrm>
            <a:off x="2920285" y="9476067"/>
            <a:ext cx="11151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and environmental considerations</a:t>
            </a:r>
            <a:endParaRPr dirty="0"/>
          </a:p>
        </p:txBody>
      </p:sp>
      <p:pic>
        <p:nvPicPr>
          <p:cNvPr id="253" name="Picture 38" descr="https://static.thenounproject.com/png/1796825-200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116" y="10552095"/>
            <a:ext cx="484561" cy="48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40" descr="https://static.thenounproject.com/png/2451048-200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28" y="9025255"/>
            <a:ext cx="642690" cy="6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42" descr="https://static.thenounproject.com/png/1599560-200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55" y="9403953"/>
            <a:ext cx="593895" cy="5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44" descr="https://static.thenounproject.com/png/2336550-200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51" y="12988935"/>
            <a:ext cx="707096" cy="70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46" descr="https://static.thenounproject.com/png/2906216-200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282" y="11155010"/>
            <a:ext cx="504887" cy="5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Google Shape;370;p1"/>
          <p:cNvSpPr txBox="1"/>
          <p:nvPr/>
        </p:nvSpPr>
        <p:spPr>
          <a:xfrm>
            <a:off x="1771468" y="8118737"/>
            <a:ext cx="48204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Theme 1: Marketing and People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346;p1"/>
          <p:cNvSpPr txBox="1"/>
          <p:nvPr/>
        </p:nvSpPr>
        <p:spPr>
          <a:xfrm>
            <a:off x="8571813" y="7934071"/>
            <a:ext cx="1140372" cy="8309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*Themes taught concurrently at Year 12/13</a:t>
            </a:r>
            <a:endParaRPr sz="12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0" name="Google Shape;249;p1"/>
          <p:cNvCxnSpPr/>
          <p:nvPr/>
        </p:nvCxnSpPr>
        <p:spPr>
          <a:xfrm flipV="1">
            <a:off x="4514571" y="8605112"/>
            <a:ext cx="227915" cy="17289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1" name="Google Shape;255;p1"/>
          <p:cNvCxnSpPr/>
          <p:nvPr/>
        </p:nvCxnSpPr>
        <p:spPr>
          <a:xfrm flipV="1">
            <a:off x="3580619" y="8604615"/>
            <a:ext cx="85023" cy="20637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2" name="Google Shape;257;p1"/>
          <p:cNvCxnSpPr/>
          <p:nvPr/>
        </p:nvCxnSpPr>
        <p:spPr>
          <a:xfrm rot="10800000" flipH="1">
            <a:off x="2851861" y="8581892"/>
            <a:ext cx="260350" cy="2984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3" name="Google Shape;257;p1"/>
          <p:cNvCxnSpPr/>
          <p:nvPr/>
        </p:nvCxnSpPr>
        <p:spPr>
          <a:xfrm rot="10800000" flipH="1">
            <a:off x="1676846" y="8536833"/>
            <a:ext cx="260350" cy="2984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4" name="Google Shape;257;p1"/>
          <p:cNvCxnSpPr/>
          <p:nvPr/>
        </p:nvCxnSpPr>
        <p:spPr>
          <a:xfrm rot="10800000" flipH="1">
            <a:off x="1220814" y="8227851"/>
            <a:ext cx="260350" cy="2984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5" name="Google Shape;258;p1"/>
          <p:cNvSpPr txBox="1"/>
          <p:nvPr/>
        </p:nvSpPr>
        <p:spPr>
          <a:xfrm>
            <a:off x="5771548" y="8836297"/>
            <a:ext cx="83841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upply and demand diagrams</a:t>
            </a:r>
            <a:endParaRPr dirty="0"/>
          </a:p>
        </p:txBody>
      </p:sp>
      <p:pic>
        <p:nvPicPr>
          <p:cNvPr id="266" name="Picture 2" descr="https://static.thenounproject.com/png/707891-200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352" y="8724004"/>
            <a:ext cx="547805" cy="54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7" name="Google Shape;257;p1"/>
          <p:cNvCxnSpPr/>
          <p:nvPr/>
        </p:nvCxnSpPr>
        <p:spPr>
          <a:xfrm flipV="1">
            <a:off x="851400" y="7916771"/>
            <a:ext cx="342400" cy="7384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8" name="Google Shape;258;p1"/>
          <p:cNvSpPr txBox="1"/>
          <p:nvPr/>
        </p:nvSpPr>
        <p:spPr>
          <a:xfrm>
            <a:off x="269568" y="7969188"/>
            <a:ext cx="90973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Motivation in theory and practice</a:t>
            </a:r>
            <a:endParaRPr dirty="0"/>
          </a:p>
        </p:txBody>
      </p:sp>
      <p:sp>
        <p:nvSpPr>
          <p:cNvPr id="269" name="Google Shape;265;p1"/>
          <p:cNvSpPr/>
          <p:nvPr/>
        </p:nvSpPr>
        <p:spPr>
          <a:xfrm>
            <a:off x="4980893" y="7640319"/>
            <a:ext cx="99097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Price elasticity of demand</a:t>
            </a:r>
            <a:endParaRPr dirty="0"/>
          </a:p>
        </p:txBody>
      </p:sp>
      <p:sp>
        <p:nvSpPr>
          <p:cNvPr id="270" name="Google Shape;258;p1"/>
          <p:cNvSpPr txBox="1"/>
          <p:nvPr/>
        </p:nvSpPr>
        <p:spPr>
          <a:xfrm>
            <a:off x="4731264" y="8826064"/>
            <a:ext cx="90973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Income elasticity of demand</a:t>
            </a:r>
            <a:endParaRPr dirty="0"/>
          </a:p>
        </p:txBody>
      </p:sp>
      <p:sp>
        <p:nvSpPr>
          <p:cNvPr id="271" name="Google Shape;265;p1"/>
          <p:cNvSpPr/>
          <p:nvPr/>
        </p:nvSpPr>
        <p:spPr>
          <a:xfrm>
            <a:off x="4254607" y="7687340"/>
            <a:ext cx="99097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Product/service design</a:t>
            </a:r>
            <a:endParaRPr dirty="0"/>
          </a:p>
        </p:txBody>
      </p:sp>
      <p:sp>
        <p:nvSpPr>
          <p:cNvPr id="272" name="Google Shape;265;p1"/>
          <p:cNvSpPr/>
          <p:nvPr/>
        </p:nvSpPr>
        <p:spPr>
          <a:xfrm>
            <a:off x="4030231" y="8753461"/>
            <a:ext cx="99097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Branding and promotion</a:t>
            </a:r>
            <a:endParaRPr dirty="0"/>
          </a:p>
        </p:txBody>
      </p:sp>
      <p:sp>
        <p:nvSpPr>
          <p:cNvPr id="273" name="Google Shape;265;p1"/>
          <p:cNvSpPr/>
          <p:nvPr/>
        </p:nvSpPr>
        <p:spPr>
          <a:xfrm>
            <a:off x="3193993" y="7712691"/>
            <a:ext cx="99097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Pricing strategies</a:t>
            </a:r>
            <a:endParaRPr dirty="0"/>
          </a:p>
        </p:txBody>
      </p:sp>
      <p:sp>
        <p:nvSpPr>
          <p:cNvPr id="274" name="Google Shape;265;p1"/>
          <p:cNvSpPr/>
          <p:nvPr/>
        </p:nvSpPr>
        <p:spPr>
          <a:xfrm>
            <a:off x="3208134" y="8807066"/>
            <a:ext cx="99097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Distribution</a:t>
            </a:r>
            <a:endParaRPr dirty="0"/>
          </a:p>
        </p:txBody>
      </p:sp>
      <p:sp>
        <p:nvSpPr>
          <p:cNvPr id="275" name="Google Shape;265;p1"/>
          <p:cNvSpPr/>
          <p:nvPr/>
        </p:nvSpPr>
        <p:spPr>
          <a:xfrm>
            <a:off x="2476113" y="8872766"/>
            <a:ext cx="687534" cy="34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Marketing Strategy</a:t>
            </a:r>
            <a:endParaRPr dirty="0"/>
          </a:p>
        </p:txBody>
      </p:sp>
      <p:sp>
        <p:nvSpPr>
          <p:cNvPr id="276" name="Google Shape;265;p1"/>
          <p:cNvSpPr/>
          <p:nvPr/>
        </p:nvSpPr>
        <p:spPr>
          <a:xfrm>
            <a:off x="2601866" y="7587516"/>
            <a:ext cx="78089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Approaches to staffing</a:t>
            </a:r>
            <a:endParaRPr dirty="0"/>
          </a:p>
        </p:txBody>
      </p:sp>
      <p:sp>
        <p:nvSpPr>
          <p:cNvPr id="277" name="Google Shape;265;p1"/>
          <p:cNvSpPr/>
          <p:nvPr/>
        </p:nvSpPr>
        <p:spPr>
          <a:xfrm>
            <a:off x="1134128" y="8811406"/>
            <a:ext cx="13363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Recruitment, selection and training</a:t>
            </a:r>
            <a:endParaRPr dirty="0"/>
          </a:p>
        </p:txBody>
      </p:sp>
      <p:sp>
        <p:nvSpPr>
          <p:cNvPr id="278" name="Google Shape;265;p1"/>
          <p:cNvSpPr/>
          <p:nvPr/>
        </p:nvSpPr>
        <p:spPr>
          <a:xfrm>
            <a:off x="397449" y="8495321"/>
            <a:ext cx="1336325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Organisational design</a:t>
            </a:r>
            <a:endParaRPr dirty="0"/>
          </a:p>
        </p:txBody>
      </p:sp>
      <p:cxnSp>
        <p:nvCxnSpPr>
          <p:cNvPr id="279" name="Google Shape;269;p1"/>
          <p:cNvCxnSpPr/>
          <p:nvPr/>
        </p:nvCxnSpPr>
        <p:spPr>
          <a:xfrm flipH="1">
            <a:off x="1597321" y="7448825"/>
            <a:ext cx="305520" cy="340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0" name="Google Shape;267;p1"/>
          <p:cNvSpPr txBox="1"/>
          <p:nvPr/>
        </p:nvSpPr>
        <p:spPr>
          <a:xfrm>
            <a:off x="1904501" y="7210839"/>
            <a:ext cx="85538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Forms of business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1" name="Google Shape;269;p1"/>
          <p:cNvCxnSpPr/>
          <p:nvPr/>
        </p:nvCxnSpPr>
        <p:spPr>
          <a:xfrm flipH="1">
            <a:off x="1581928" y="6956320"/>
            <a:ext cx="305520" cy="340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2" name="Google Shape;267;p1"/>
          <p:cNvSpPr txBox="1"/>
          <p:nvPr/>
        </p:nvSpPr>
        <p:spPr>
          <a:xfrm>
            <a:off x="1861247" y="6840878"/>
            <a:ext cx="99061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choices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3" name="Google Shape;269;p1"/>
          <p:cNvCxnSpPr/>
          <p:nvPr/>
        </p:nvCxnSpPr>
        <p:spPr>
          <a:xfrm>
            <a:off x="1049851" y="6245103"/>
            <a:ext cx="355162" cy="3227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4" name="Google Shape;268;p1"/>
          <p:cNvSpPr txBox="1"/>
          <p:nvPr/>
        </p:nvSpPr>
        <p:spPr>
          <a:xfrm>
            <a:off x="50414" y="6030227"/>
            <a:ext cx="141546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From entrepreneur to leader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5" name="Google Shape;270;p1"/>
          <p:cNvCxnSpPr/>
          <p:nvPr/>
        </p:nvCxnSpPr>
        <p:spPr>
          <a:xfrm flipH="1" flipV="1">
            <a:off x="2113174" y="6561441"/>
            <a:ext cx="280571" cy="1063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6" name="Google Shape;272;p1"/>
          <p:cNvSpPr txBox="1"/>
          <p:nvPr/>
        </p:nvSpPr>
        <p:spPr>
          <a:xfrm>
            <a:off x="2020077" y="6620201"/>
            <a:ext cx="88389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External finance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7" name="Google Shape;272;p1"/>
          <p:cNvSpPr txBox="1"/>
          <p:nvPr/>
        </p:nvSpPr>
        <p:spPr>
          <a:xfrm>
            <a:off x="2149335" y="5610744"/>
            <a:ext cx="88389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Liability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8" name="Google Shape;271;p1"/>
          <p:cNvCxnSpPr/>
          <p:nvPr/>
        </p:nvCxnSpPr>
        <p:spPr>
          <a:xfrm flipH="1" flipV="1">
            <a:off x="2854370" y="6522477"/>
            <a:ext cx="194729" cy="20912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9" name="Google Shape;272;p1"/>
          <p:cNvSpPr txBox="1"/>
          <p:nvPr/>
        </p:nvSpPr>
        <p:spPr>
          <a:xfrm>
            <a:off x="2794120" y="6704276"/>
            <a:ext cx="883891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Planning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0" name="Google Shape;277;p1"/>
          <p:cNvSpPr txBox="1"/>
          <p:nvPr/>
        </p:nvSpPr>
        <p:spPr>
          <a:xfrm>
            <a:off x="3264464" y="6769691"/>
            <a:ext cx="7983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Sales, revenue and costs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1" name="Google Shape;283;p1"/>
          <p:cNvSpPr txBox="1"/>
          <p:nvPr/>
        </p:nvSpPr>
        <p:spPr>
          <a:xfrm>
            <a:off x="4698512" y="5675249"/>
            <a:ext cx="11702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failure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2" name="Google Shape;290;p1"/>
          <p:cNvCxnSpPr/>
          <p:nvPr/>
        </p:nvCxnSpPr>
        <p:spPr>
          <a:xfrm>
            <a:off x="6669713" y="5837149"/>
            <a:ext cx="219624" cy="21418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93" name="Google Shape;290;p1"/>
          <p:cNvCxnSpPr/>
          <p:nvPr/>
        </p:nvCxnSpPr>
        <p:spPr>
          <a:xfrm rot="10800000">
            <a:off x="7235867" y="6416579"/>
            <a:ext cx="346540" cy="2104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4" name="Google Shape;291;p1"/>
          <p:cNvSpPr txBox="1"/>
          <p:nvPr/>
        </p:nvSpPr>
        <p:spPr>
          <a:xfrm>
            <a:off x="7239214" y="6632829"/>
            <a:ext cx="161475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Economic influences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5" name="Google Shape;290;p1"/>
          <p:cNvCxnSpPr/>
          <p:nvPr/>
        </p:nvCxnSpPr>
        <p:spPr>
          <a:xfrm rot="10800000">
            <a:off x="7806068" y="6186110"/>
            <a:ext cx="346540" cy="2104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6" name="Google Shape;291;p1"/>
          <p:cNvSpPr txBox="1"/>
          <p:nvPr/>
        </p:nvSpPr>
        <p:spPr>
          <a:xfrm>
            <a:off x="7809415" y="6402360"/>
            <a:ext cx="161475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Legislation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" name="Google Shape;292;p1"/>
          <p:cNvSpPr txBox="1"/>
          <p:nvPr/>
        </p:nvSpPr>
        <p:spPr>
          <a:xfrm>
            <a:off x="6878170" y="5378016"/>
            <a:ext cx="7456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Competitive environment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8" name="Google Shape;290;p1"/>
          <p:cNvCxnSpPr/>
          <p:nvPr/>
        </p:nvCxnSpPr>
        <p:spPr>
          <a:xfrm>
            <a:off x="7276926" y="5752085"/>
            <a:ext cx="219624" cy="21418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9" name="Google Shape;370;p1"/>
          <p:cNvSpPr txBox="1"/>
          <p:nvPr/>
        </p:nvSpPr>
        <p:spPr>
          <a:xfrm>
            <a:off x="2137094" y="4016009"/>
            <a:ext cx="55841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Theme 3: Business decisions and strategy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0" name="Google Shape;370;p1"/>
          <p:cNvSpPr txBox="1"/>
          <p:nvPr/>
        </p:nvSpPr>
        <p:spPr>
          <a:xfrm>
            <a:off x="1657782" y="1919538"/>
            <a:ext cx="55841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Theme 4: Global business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17;p1"/>
          <p:cNvSpPr txBox="1"/>
          <p:nvPr/>
        </p:nvSpPr>
        <p:spPr>
          <a:xfrm>
            <a:off x="4876765" y="3556357"/>
            <a:ext cx="78981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Critical Path Analysis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2" name="Google Shape;332;p1"/>
          <p:cNvSpPr txBox="1"/>
          <p:nvPr/>
        </p:nvSpPr>
        <p:spPr>
          <a:xfrm>
            <a:off x="3046708" y="2931826"/>
            <a:ext cx="79245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Ratio analysis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3" name="Google Shape;333;p1"/>
          <p:cNvSpPr/>
          <p:nvPr/>
        </p:nvSpPr>
        <p:spPr>
          <a:xfrm>
            <a:off x="101321" y="3922743"/>
            <a:ext cx="10949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sym typeface="Gill Sans"/>
              </a:rPr>
              <a:t>Globalisation, protectionism and trading blocs</a:t>
            </a:r>
            <a:endParaRPr dirty="0"/>
          </a:p>
        </p:txBody>
      </p:sp>
      <p:cxnSp>
        <p:nvCxnSpPr>
          <p:cNvPr id="304" name="Google Shape;339;p1"/>
          <p:cNvCxnSpPr/>
          <p:nvPr/>
        </p:nvCxnSpPr>
        <p:spPr>
          <a:xfrm>
            <a:off x="685217" y="2655979"/>
            <a:ext cx="406406" cy="1796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5" name="Google Shape;341;p1"/>
          <p:cNvSpPr txBox="1"/>
          <p:nvPr/>
        </p:nvSpPr>
        <p:spPr>
          <a:xfrm>
            <a:off x="81119" y="2221320"/>
            <a:ext cx="8073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Assessment of a country as a market/production location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6" name="Google Shape;339;p1"/>
          <p:cNvCxnSpPr/>
          <p:nvPr/>
        </p:nvCxnSpPr>
        <p:spPr>
          <a:xfrm>
            <a:off x="1022433" y="2143696"/>
            <a:ext cx="406406" cy="1796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7" name="Google Shape;341;p1"/>
          <p:cNvSpPr txBox="1"/>
          <p:nvPr/>
        </p:nvSpPr>
        <p:spPr>
          <a:xfrm>
            <a:off x="472208" y="1873517"/>
            <a:ext cx="8073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mergers/JVs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8" name="Google Shape;339;p1"/>
          <p:cNvCxnSpPr/>
          <p:nvPr/>
        </p:nvCxnSpPr>
        <p:spPr>
          <a:xfrm flipH="1" flipV="1">
            <a:off x="1931642" y="2506626"/>
            <a:ext cx="379199" cy="5508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9" name="Google Shape;341;p1"/>
          <p:cNvSpPr txBox="1"/>
          <p:nvPr/>
        </p:nvSpPr>
        <p:spPr>
          <a:xfrm>
            <a:off x="2299554" y="2457310"/>
            <a:ext cx="90858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competitiveness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0" name="Google Shape;339;p1"/>
          <p:cNvCxnSpPr/>
          <p:nvPr/>
        </p:nvCxnSpPr>
        <p:spPr>
          <a:xfrm>
            <a:off x="1438720" y="1741300"/>
            <a:ext cx="406406" cy="1796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1" name="Google Shape;341;p1"/>
          <p:cNvSpPr txBox="1"/>
          <p:nvPr/>
        </p:nvSpPr>
        <p:spPr>
          <a:xfrm>
            <a:off x="888495" y="1471121"/>
            <a:ext cx="8073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marketing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2" name="Google Shape;339;p1"/>
          <p:cNvCxnSpPr/>
          <p:nvPr/>
        </p:nvCxnSpPr>
        <p:spPr>
          <a:xfrm>
            <a:off x="2031217" y="1569828"/>
            <a:ext cx="231183" cy="26389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3" name="Google Shape;341;p1"/>
          <p:cNvSpPr txBox="1"/>
          <p:nvPr/>
        </p:nvSpPr>
        <p:spPr>
          <a:xfrm>
            <a:off x="1585129" y="1349489"/>
            <a:ext cx="80737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Niche markets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4" name="Google Shape;339;p1"/>
          <p:cNvCxnSpPr>
            <a:stCxn id="315" idx="2"/>
          </p:cNvCxnSpPr>
          <p:nvPr/>
        </p:nvCxnSpPr>
        <p:spPr>
          <a:xfrm>
            <a:off x="2891305" y="1661743"/>
            <a:ext cx="81690" cy="19972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5" name="Google Shape;341;p1"/>
          <p:cNvSpPr txBox="1"/>
          <p:nvPr/>
        </p:nvSpPr>
        <p:spPr>
          <a:xfrm>
            <a:off x="2487617" y="1323229"/>
            <a:ext cx="8073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Cultural/social factors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6" name="Google Shape;339;p1"/>
          <p:cNvCxnSpPr/>
          <p:nvPr/>
        </p:nvCxnSpPr>
        <p:spPr>
          <a:xfrm flipV="1">
            <a:off x="3863488" y="2517479"/>
            <a:ext cx="44108" cy="10908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7" name="Google Shape;341;p1"/>
          <p:cNvSpPr txBox="1"/>
          <p:nvPr/>
        </p:nvSpPr>
        <p:spPr>
          <a:xfrm>
            <a:off x="3264785" y="2639382"/>
            <a:ext cx="145978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Multinational corporations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8" name="Google Shape;339;p1"/>
          <p:cNvCxnSpPr/>
          <p:nvPr/>
        </p:nvCxnSpPr>
        <p:spPr>
          <a:xfrm>
            <a:off x="4026305" y="1698898"/>
            <a:ext cx="406406" cy="1796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9" name="Google Shape;341;p1"/>
          <p:cNvSpPr txBox="1"/>
          <p:nvPr/>
        </p:nvSpPr>
        <p:spPr>
          <a:xfrm>
            <a:off x="3666519" y="1506945"/>
            <a:ext cx="80737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20" name="Picture 2" descr="https://static.thenounproject.com/png/2260343-200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74" y="4480294"/>
            <a:ext cx="594695" cy="59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Picture 4" descr="https://static.thenounproject.com/png/2743272-200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05" y="2880812"/>
            <a:ext cx="616084" cy="6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6" descr="https://static.thenounproject.com/png/2451041-200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543" y="2879879"/>
            <a:ext cx="720638" cy="72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Picture 8" descr="https://static.thenounproject.com/png/1666114-200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484" y="4887708"/>
            <a:ext cx="558346" cy="55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10" descr="https://static.thenounproject.com/png/2424484-200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093" y="2852021"/>
            <a:ext cx="663304" cy="66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Picture 12" descr="https://static.thenounproject.com/png/2023706-200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205" y="11544179"/>
            <a:ext cx="606795" cy="6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Picture 14" descr="https://static.thenounproject.com/png/126852-200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122" y="7209504"/>
            <a:ext cx="487203" cy="48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16" descr="https://static.thenounproject.com/png/2909348-200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226" y="7018620"/>
            <a:ext cx="582212" cy="5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Picture 18" descr="https://static.thenounproject.com/png/2248983-200.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11" y="6256484"/>
            <a:ext cx="564001" cy="56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0" descr="https://static.thenounproject.com/png/2244021-200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747" y="9146536"/>
            <a:ext cx="494226" cy="49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Picture 22" descr="https://static.thenounproject.com/png/371302-200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7" y="8706185"/>
            <a:ext cx="736474" cy="73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1" name="Google Shape;224;p1"/>
          <p:cNvCxnSpPr/>
          <p:nvPr/>
        </p:nvCxnSpPr>
        <p:spPr>
          <a:xfrm>
            <a:off x="7334711" y="10009200"/>
            <a:ext cx="289116" cy="624707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2" name="Rectangle 331"/>
          <p:cNvSpPr/>
          <p:nvPr/>
        </p:nvSpPr>
        <p:spPr>
          <a:xfrm>
            <a:off x="7793588" y="15842179"/>
            <a:ext cx="1630905" cy="15909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333" name="Picture 332" descr="Screen Shot 2019-10-12 at 12.46.35.png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7640" y="15942929"/>
            <a:ext cx="1431581" cy="1387728"/>
          </a:xfrm>
          <a:prstGeom prst="rect">
            <a:avLst/>
          </a:prstGeom>
        </p:spPr>
      </p:pic>
      <p:sp>
        <p:nvSpPr>
          <p:cNvPr id="334" name="TextBox 333"/>
          <p:cNvSpPr txBox="1"/>
          <p:nvPr/>
        </p:nvSpPr>
        <p:spPr>
          <a:xfrm>
            <a:off x="6959067" y="16291063"/>
            <a:ext cx="667880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>
                <a:latin typeface="Gill Sans MT" panose="020B0502020104020203" pitchFamily="34" charset="0"/>
              </a:rPr>
              <a:t>9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3835931" y="14231931"/>
            <a:ext cx="764955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10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2406023" y="10108918"/>
            <a:ext cx="764955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11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 rot="1926578">
            <a:off x="7287911" y="8247180"/>
            <a:ext cx="764955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12 *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338" name="TextBox 337"/>
          <p:cNvSpPr txBox="1"/>
          <p:nvPr/>
        </p:nvSpPr>
        <p:spPr>
          <a:xfrm rot="1471724">
            <a:off x="7746855" y="5270582"/>
            <a:ext cx="716885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13 *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208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1"/>
          <p:cNvCxnSpPr/>
          <p:nvPr/>
        </p:nvCxnSpPr>
        <p:spPr>
          <a:xfrm flipH="1">
            <a:off x="6508750" y="16018933"/>
            <a:ext cx="12700" cy="3873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1" name="Google Shape;91;p1"/>
          <p:cNvSpPr txBox="1"/>
          <p:nvPr/>
        </p:nvSpPr>
        <p:spPr>
          <a:xfrm>
            <a:off x="6162303" y="15631550"/>
            <a:ext cx="947166" cy="79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Identifying 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Entrepreneurial characteristics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965217" y="17219861"/>
            <a:ext cx="103505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purpose of business activity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" name="Google Shape;93;p1"/>
          <p:cNvCxnSpPr/>
          <p:nvPr/>
        </p:nvCxnSpPr>
        <p:spPr>
          <a:xfrm rot="10800000">
            <a:off x="6322482" y="16808450"/>
            <a:ext cx="0" cy="431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4" name="Google Shape;94;p1"/>
          <p:cNvSpPr txBox="1"/>
          <p:nvPr/>
        </p:nvSpPr>
        <p:spPr>
          <a:xfrm>
            <a:off x="5267564" y="15823463"/>
            <a:ext cx="85703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Financial literacy in business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5" name="Google Shape;95;p1"/>
          <p:cNvCxnSpPr/>
          <p:nvPr/>
        </p:nvCxnSpPr>
        <p:spPr>
          <a:xfrm flipH="1">
            <a:off x="5138908" y="16200594"/>
            <a:ext cx="186301" cy="2458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6" name="Google Shape;96;p1"/>
          <p:cNvSpPr txBox="1"/>
          <p:nvPr/>
        </p:nvSpPr>
        <p:spPr>
          <a:xfrm>
            <a:off x="4631062" y="17147856"/>
            <a:ext cx="961394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goes into a business plan?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7" name="Google Shape;97;p1"/>
          <p:cNvCxnSpPr/>
          <p:nvPr/>
        </p:nvCxnSpPr>
        <p:spPr>
          <a:xfrm>
            <a:off x="4159250" y="16217900"/>
            <a:ext cx="0" cy="215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98" name="Google Shape;98;p1"/>
          <p:cNvCxnSpPr>
            <a:stCxn id="96" idx="0"/>
          </p:cNvCxnSpPr>
          <p:nvPr/>
        </p:nvCxnSpPr>
        <p:spPr>
          <a:xfrm flipH="1" flipV="1">
            <a:off x="5109959" y="16865556"/>
            <a:ext cx="1800" cy="282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9" name="Google Shape;99;p1"/>
          <p:cNvSpPr txBox="1"/>
          <p:nvPr/>
        </p:nvSpPr>
        <p:spPr>
          <a:xfrm>
            <a:off x="3914385" y="15897588"/>
            <a:ext cx="109855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aims and objectives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3892550" y="16275050"/>
            <a:ext cx="0" cy="70485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1"/>
          <p:cNvSpPr txBox="1"/>
          <p:nvPr/>
        </p:nvSpPr>
        <p:spPr>
          <a:xfrm>
            <a:off x="2826414" y="15742909"/>
            <a:ext cx="12001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Who are stakeholders? Why might there be conflicts between them?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 flipH="1">
            <a:off x="3206314" y="16190670"/>
            <a:ext cx="125314" cy="14766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3" name="Google Shape;103;p1"/>
          <p:cNvCxnSpPr/>
          <p:nvPr/>
        </p:nvCxnSpPr>
        <p:spPr>
          <a:xfrm rot="10800000">
            <a:off x="2701606" y="16859482"/>
            <a:ext cx="1903" cy="2822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4" name="Google Shape;104;p1"/>
          <p:cNvSpPr txBox="1"/>
          <p:nvPr/>
        </p:nvSpPr>
        <p:spPr>
          <a:xfrm>
            <a:off x="2382536" y="17122017"/>
            <a:ext cx="127814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Creating your own business idea – Dragon’s Den style!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5" name="Google Shape;105;p1"/>
          <p:cNvCxnSpPr/>
          <p:nvPr/>
        </p:nvCxnSpPr>
        <p:spPr>
          <a:xfrm rot="10800000" flipH="1">
            <a:off x="1574899" y="16815627"/>
            <a:ext cx="372953" cy="38179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6" name="Google Shape;106;p1"/>
          <p:cNvSpPr txBox="1"/>
          <p:nvPr/>
        </p:nvSpPr>
        <p:spPr>
          <a:xfrm>
            <a:off x="1985351" y="15116496"/>
            <a:ext cx="57287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drinks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7" name="Google Shape;107;p1"/>
          <p:cNvCxnSpPr/>
          <p:nvPr/>
        </p:nvCxnSpPr>
        <p:spPr>
          <a:xfrm flipV="1">
            <a:off x="880274" y="16138245"/>
            <a:ext cx="410981" cy="623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8" name="Google Shape;108;p1"/>
          <p:cNvSpPr txBox="1"/>
          <p:nvPr/>
        </p:nvSpPr>
        <p:spPr>
          <a:xfrm>
            <a:off x="197390" y="16052707"/>
            <a:ext cx="9228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Primary and secondary research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9" name="Google Shape;109;p1"/>
          <p:cNvCxnSpPr/>
          <p:nvPr/>
        </p:nvCxnSpPr>
        <p:spPr>
          <a:xfrm flipH="1" flipV="1">
            <a:off x="3252300" y="14778702"/>
            <a:ext cx="124707" cy="2628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1" name="Google Shape;111;p1"/>
          <p:cNvSpPr txBox="1"/>
          <p:nvPr/>
        </p:nvSpPr>
        <p:spPr>
          <a:xfrm>
            <a:off x="1990725" y="15001875"/>
            <a:ext cx="1733550" cy="42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25582" y="14634482"/>
            <a:ext cx="111888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marketing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2798791" y="15055948"/>
            <a:ext cx="10834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i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 segmentation – how do businesses know who to sell to?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4" name="Google Shape;114;p1"/>
          <p:cNvCxnSpPr/>
          <p:nvPr/>
        </p:nvCxnSpPr>
        <p:spPr>
          <a:xfrm>
            <a:off x="1066169" y="14761726"/>
            <a:ext cx="231432" cy="140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5" name="Google Shape;115;p1"/>
          <p:cNvSpPr txBox="1"/>
          <p:nvPr/>
        </p:nvSpPr>
        <p:spPr>
          <a:xfrm>
            <a:off x="485445" y="27324950"/>
            <a:ext cx="134017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6" name="Google Shape;116;p1"/>
          <p:cNvCxnSpPr/>
          <p:nvPr/>
        </p:nvCxnSpPr>
        <p:spPr>
          <a:xfrm>
            <a:off x="1676423" y="14182145"/>
            <a:ext cx="205362" cy="22417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7" name="Google Shape;117;p1"/>
          <p:cNvSpPr txBox="1"/>
          <p:nvPr/>
        </p:nvSpPr>
        <p:spPr>
          <a:xfrm>
            <a:off x="835981" y="13592993"/>
            <a:ext cx="85137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the marketing mix? </a:t>
            </a: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(Product, Price, Place, Promotion)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2430187" y="13191164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Breakfast cereal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1" name="Google Shape;121;p1"/>
          <p:cNvCxnSpPr/>
          <p:nvPr/>
        </p:nvCxnSpPr>
        <p:spPr>
          <a:xfrm>
            <a:off x="3044722" y="13795254"/>
            <a:ext cx="357136" cy="5209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2" name="Google Shape;122;p1"/>
          <p:cNvSpPr txBox="1"/>
          <p:nvPr/>
        </p:nvSpPr>
        <p:spPr>
          <a:xfrm>
            <a:off x="3674564" y="13626417"/>
            <a:ext cx="8921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Why/how do businesses recruit people?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4965132" y="13690705"/>
            <a:ext cx="9278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recruitment and selection process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4" name="Google Shape;124;p1"/>
          <p:cNvCxnSpPr/>
          <p:nvPr/>
        </p:nvCxnSpPr>
        <p:spPr>
          <a:xfrm>
            <a:off x="7137843" y="13998753"/>
            <a:ext cx="102402" cy="23372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5" name="Google Shape;125;p1"/>
          <p:cNvSpPr txBox="1"/>
          <p:nvPr/>
        </p:nvSpPr>
        <p:spPr>
          <a:xfrm>
            <a:off x="3901271" y="15061646"/>
            <a:ext cx="118908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Job descriptions and person specifications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6" name="Google Shape;126;p1"/>
          <p:cNvCxnSpPr/>
          <p:nvPr/>
        </p:nvCxnSpPr>
        <p:spPr>
          <a:xfrm flipV="1">
            <a:off x="4483210" y="14796119"/>
            <a:ext cx="158332" cy="30567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7" name="Google Shape;127;p1"/>
          <p:cNvCxnSpPr>
            <a:stCxn id="142" idx="2"/>
          </p:cNvCxnSpPr>
          <p:nvPr/>
        </p:nvCxnSpPr>
        <p:spPr>
          <a:xfrm>
            <a:off x="6746940" y="12094130"/>
            <a:ext cx="0" cy="15167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8" name="Google Shape;128;p1"/>
          <p:cNvCxnSpPr/>
          <p:nvPr/>
        </p:nvCxnSpPr>
        <p:spPr>
          <a:xfrm rot="10800000" flipH="1">
            <a:off x="6233210" y="14761726"/>
            <a:ext cx="4006" cy="21983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9" name="Google Shape;129;p1"/>
          <p:cNvSpPr txBox="1"/>
          <p:nvPr/>
        </p:nvSpPr>
        <p:spPr>
          <a:xfrm>
            <a:off x="5731618" y="14986500"/>
            <a:ext cx="137085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CVs and mock job applications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6919777" y="13638049"/>
            <a:ext cx="6357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Interview role play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1" name="Google Shape;131;p1"/>
          <p:cNvCxnSpPr/>
          <p:nvPr/>
        </p:nvCxnSpPr>
        <p:spPr>
          <a:xfrm flipH="1" flipV="1">
            <a:off x="7854839" y="14560993"/>
            <a:ext cx="256147" cy="12508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4" name="Google Shape;134;p1"/>
          <p:cNvSpPr txBox="1"/>
          <p:nvPr/>
        </p:nvSpPr>
        <p:spPr>
          <a:xfrm>
            <a:off x="7856359" y="14709507"/>
            <a:ext cx="123589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Organisational structures - How are businesses organised into different functions?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5" name="Google Shape;135;p1"/>
          <p:cNvSpPr txBox="1"/>
          <p:nvPr/>
        </p:nvSpPr>
        <p:spPr>
          <a:xfrm>
            <a:off x="8432818" y="12688869"/>
            <a:ext cx="103988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human resources</a:t>
            </a:r>
            <a:endParaRPr dirty="0"/>
          </a:p>
        </p:txBody>
      </p:sp>
      <p:sp>
        <p:nvSpPr>
          <p:cNvPr id="136" name="Google Shape;136;p1"/>
          <p:cNvSpPr txBox="1"/>
          <p:nvPr/>
        </p:nvSpPr>
        <p:spPr>
          <a:xfrm>
            <a:off x="6483976" y="13038425"/>
            <a:ext cx="91233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Communication in business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7" name="Google Shape;137;p1"/>
          <p:cNvCxnSpPr/>
          <p:nvPr/>
        </p:nvCxnSpPr>
        <p:spPr>
          <a:xfrm flipH="1">
            <a:off x="8410432" y="13011116"/>
            <a:ext cx="361036" cy="13198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8" name="Google Shape;138;p1"/>
          <p:cNvCxnSpPr/>
          <p:nvPr/>
        </p:nvCxnSpPr>
        <p:spPr>
          <a:xfrm flipV="1">
            <a:off x="7228284" y="13054062"/>
            <a:ext cx="438306" cy="18915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9" name="Google Shape;139;p1"/>
          <p:cNvSpPr txBox="1"/>
          <p:nvPr/>
        </p:nvSpPr>
        <p:spPr>
          <a:xfrm>
            <a:off x="5353907" y="12828113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Training and development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0" name="Google Shape;140;p1"/>
          <p:cNvCxnSpPr/>
          <p:nvPr/>
        </p:nvCxnSpPr>
        <p:spPr>
          <a:xfrm flipH="1">
            <a:off x="15200234" y="24640656"/>
            <a:ext cx="163994" cy="68739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1" name="Google Shape;141;p1"/>
          <p:cNvCxnSpPr/>
          <p:nvPr/>
        </p:nvCxnSpPr>
        <p:spPr>
          <a:xfrm flipV="1">
            <a:off x="5981137" y="12705003"/>
            <a:ext cx="122424" cy="1959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2" name="Google Shape;142;p1"/>
          <p:cNvSpPr/>
          <p:nvPr/>
        </p:nvSpPr>
        <p:spPr>
          <a:xfrm>
            <a:off x="6410149" y="11632506"/>
            <a:ext cx="6735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are employees motivated?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3" name="Google Shape;143;p1"/>
          <p:cNvCxnSpPr/>
          <p:nvPr/>
        </p:nvCxnSpPr>
        <p:spPr>
          <a:xfrm>
            <a:off x="5574548" y="11905126"/>
            <a:ext cx="11229" cy="3348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4" name="Google Shape;144;p1"/>
          <p:cNvSpPr txBox="1"/>
          <p:nvPr/>
        </p:nvSpPr>
        <p:spPr>
          <a:xfrm>
            <a:off x="5244847" y="11632506"/>
            <a:ext cx="73517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Employment Law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3932694" y="11902192"/>
            <a:ext cx="107952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6" name="Google Shape;146;p1"/>
          <p:cNvCxnSpPr/>
          <p:nvPr/>
        </p:nvCxnSpPr>
        <p:spPr>
          <a:xfrm flipH="1">
            <a:off x="3663466" y="11910763"/>
            <a:ext cx="346726" cy="29571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7" name="Google Shape;147;p1"/>
          <p:cNvCxnSpPr/>
          <p:nvPr/>
        </p:nvCxnSpPr>
        <p:spPr>
          <a:xfrm flipH="1" flipV="1">
            <a:off x="3676126" y="12744425"/>
            <a:ext cx="215609" cy="27350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8" name="Google Shape;148;p1"/>
          <p:cNvSpPr txBox="1"/>
          <p:nvPr/>
        </p:nvSpPr>
        <p:spPr>
          <a:xfrm>
            <a:off x="3471143" y="13020112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business ownership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9" name="Google Shape;149;p1"/>
          <p:cNvSpPr txBox="1"/>
          <p:nvPr/>
        </p:nvSpPr>
        <p:spPr>
          <a:xfrm>
            <a:off x="764215" y="12628347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Internal and external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150;p1"/>
          <p:cNvSpPr txBox="1"/>
          <p:nvPr/>
        </p:nvSpPr>
        <p:spPr>
          <a:xfrm>
            <a:off x="2186487" y="11538518"/>
            <a:ext cx="107952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 and location – how do businesses decide where they are located?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1"/>
          <p:cNvSpPr txBox="1"/>
          <p:nvPr/>
        </p:nvSpPr>
        <p:spPr>
          <a:xfrm>
            <a:off x="4562660" y="23050555"/>
            <a:ext cx="235703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2" name="Google Shape;152;p1"/>
          <p:cNvCxnSpPr/>
          <p:nvPr/>
        </p:nvCxnSpPr>
        <p:spPr>
          <a:xfrm rot="10800000" flipH="1">
            <a:off x="1043146" y="25403328"/>
            <a:ext cx="101320" cy="390895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3" name="Google Shape;153;p1"/>
          <p:cNvSpPr txBox="1"/>
          <p:nvPr/>
        </p:nvSpPr>
        <p:spPr>
          <a:xfrm>
            <a:off x="2746071" y="9495661"/>
            <a:ext cx="10795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operations and production</a:t>
            </a:r>
            <a:endParaRPr dirty="0"/>
          </a:p>
        </p:txBody>
      </p:sp>
      <p:cxnSp>
        <p:nvCxnSpPr>
          <p:cNvPr id="154" name="Google Shape;154;p1"/>
          <p:cNvCxnSpPr/>
          <p:nvPr/>
        </p:nvCxnSpPr>
        <p:spPr>
          <a:xfrm>
            <a:off x="3299110" y="9900803"/>
            <a:ext cx="173736" cy="2099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6" name="Google Shape;156;p1"/>
          <p:cNvSpPr txBox="1"/>
          <p:nvPr/>
        </p:nvSpPr>
        <p:spPr>
          <a:xfrm>
            <a:off x="5306449" y="9538263"/>
            <a:ext cx="16829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Quality-what is quality control and quality assurance?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" name="Google Shape;159;p1"/>
          <p:cNvSpPr txBox="1"/>
          <p:nvPr/>
        </p:nvSpPr>
        <p:spPr>
          <a:xfrm>
            <a:off x="6903070" y="7666041"/>
            <a:ext cx="1317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Consumer Law</a:t>
            </a:r>
            <a:endParaRPr dirty="0"/>
          </a:p>
        </p:txBody>
      </p:sp>
      <p:sp>
        <p:nvSpPr>
          <p:cNvPr id="160" name="Google Shape;160;p1"/>
          <p:cNvSpPr txBox="1"/>
          <p:nvPr/>
        </p:nvSpPr>
        <p:spPr>
          <a:xfrm>
            <a:off x="3361510" y="7552584"/>
            <a:ext cx="107952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finance</a:t>
            </a:r>
            <a:endParaRPr dirty="0"/>
          </a:p>
        </p:txBody>
      </p:sp>
      <p:cxnSp>
        <p:nvCxnSpPr>
          <p:cNvPr id="163" name="Google Shape;163;p1"/>
          <p:cNvCxnSpPr/>
          <p:nvPr/>
        </p:nvCxnSpPr>
        <p:spPr>
          <a:xfrm>
            <a:off x="771551" y="6858812"/>
            <a:ext cx="294618" cy="1318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4" name="Google Shape;164;p1"/>
          <p:cNvSpPr txBox="1"/>
          <p:nvPr/>
        </p:nvSpPr>
        <p:spPr>
          <a:xfrm>
            <a:off x="1877347" y="7679051"/>
            <a:ext cx="133135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Revenues, costs and profits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5" name="Google Shape;165;p1"/>
          <p:cNvCxnSpPr/>
          <p:nvPr/>
        </p:nvCxnSpPr>
        <p:spPr>
          <a:xfrm flipV="1">
            <a:off x="977805" y="8266347"/>
            <a:ext cx="417120" cy="42384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7" name="Google Shape;167;p1"/>
          <p:cNvCxnSpPr/>
          <p:nvPr/>
        </p:nvCxnSpPr>
        <p:spPr>
          <a:xfrm flipH="1" flipV="1">
            <a:off x="1584782" y="7019930"/>
            <a:ext cx="371296" cy="16586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8" name="Google Shape;168;p1"/>
          <p:cNvSpPr txBox="1"/>
          <p:nvPr/>
        </p:nvSpPr>
        <p:spPr>
          <a:xfrm>
            <a:off x="175062" y="6347131"/>
            <a:ext cx="9400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 do businesses require finance?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9" name="Google Shape;169;p1"/>
          <p:cNvCxnSpPr/>
          <p:nvPr/>
        </p:nvCxnSpPr>
        <p:spPr>
          <a:xfrm flipH="1" flipV="1">
            <a:off x="8260726" y="10131424"/>
            <a:ext cx="495064" cy="51419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0" name="Google Shape;170;p1"/>
          <p:cNvSpPr txBox="1"/>
          <p:nvPr/>
        </p:nvSpPr>
        <p:spPr>
          <a:xfrm>
            <a:off x="8474309" y="10621697"/>
            <a:ext cx="8969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sales process and customer service</a:t>
            </a:r>
            <a:endParaRPr dirty="0"/>
          </a:p>
        </p:txBody>
      </p:sp>
      <p:cxnSp>
        <p:nvCxnSpPr>
          <p:cNvPr id="174" name="Google Shape;174;p1"/>
          <p:cNvCxnSpPr/>
          <p:nvPr/>
        </p:nvCxnSpPr>
        <p:spPr>
          <a:xfrm flipH="1" flipV="1">
            <a:off x="4901511" y="6562463"/>
            <a:ext cx="224667" cy="27964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5" name="Google Shape;175;p1"/>
          <p:cNvSpPr txBox="1"/>
          <p:nvPr/>
        </p:nvSpPr>
        <p:spPr>
          <a:xfrm>
            <a:off x="5037198" y="6845561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Gross and net profit (margins)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6" name="Google Shape;176;p1"/>
          <p:cNvSpPr txBox="1"/>
          <p:nvPr/>
        </p:nvSpPr>
        <p:spPr>
          <a:xfrm>
            <a:off x="1087818" y="5176075"/>
            <a:ext cx="7793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Spreadsheet project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7" name="Google Shape;177;p1"/>
          <p:cNvCxnSpPr/>
          <p:nvPr/>
        </p:nvCxnSpPr>
        <p:spPr>
          <a:xfrm rot="10800000" flipH="1">
            <a:off x="2589671" y="6466201"/>
            <a:ext cx="575702" cy="33019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8" name="Google Shape;178;p1"/>
          <p:cNvCxnSpPr/>
          <p:nvPr/>
        </p:nvCxnSpPr>
        <p:spPr>
          <a:xfrm>
            <a:off x="1779897" y="5786014"/>
            <a:ext cx="274404" cy="24356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9" name="Google Shape;179;p1"/>
          <p:cNvSpPr txBox="1"/>
          <p:nvPr/>
        </p:nvSpPr>
        <p:spPr>
          <a:xfrm>
            <a:off x="2502644" y="6764351"/>
            <a:ext cx="90609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Financial ratios and ARR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0" name="Google Shape;180;p1"/>
          <p:cNvCxnSpPr/>
          <p:nvPr/>
        </p:nvCxnSpPr>
        <p:spPr>
          <a:xfrm flipH="1" flipV="1">
            <a:off x="6616983" y="6537147"/>
            <a:ext cx="254394" cy="34077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1" name="Google Shape;181;p1"/>
          <p:cNvSpPr txBox="1"/>
          <p:nvPr/>
        </p:nvSpPr>
        <p:spPr>
          <a:xfrm>
            <a:off x="6930530" y="7116770"/>
            <a:ext cx="111514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Cash flow forecasts</a:t>
            </a:r>
            <a:endParaRPr lang="en-GB"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2" name="Google Shape;182;p1"/>
          <p:cNvCxnSpPr/>
          <p:nvPr/>
        </p:nvCxnSpPr>
        <p:spPr>
          <a:xfrm>
            <a:off x="4461690" y="5799537"/>
            <a:ext cx="240194" cy="1928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3" name="Google Shape;183;p1"/>
          <p:cNvSpPr txBox="1"/>
          <p:nvPr/>
        </p:nvSpPr>
        <p:spPr>
          <a:xfrm>
            <a:off x="3865740" y="5465223"/>
            <a:ext cx="7984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break-even?</a:t>
            </a:r>
          </a:p>
        </p:txBody>
      </p:sp>
      <p:sp>
        <p:nvSpPr>
          <p:cNvPr id="185" name="Google Shape;185;p1"/>
          <p:cNvSpPr txBox="1"/>
          <p:nvPr/>
        </p:nvSpPr>
        <p:spPr>
          <a:xfrm>
            <a:off x="6332295" y="5536299"/>
            <a:ext cx="111514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Interpreting financial data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8" name="Google Shape;188;p1"/>
          <p:cNvCxnSpPr/>
          <p:nvPr/>
        </p:nvCxnSpPr>
        <p:spPr>
          <a:xfrm>
            <a:off x="6935809" y="5811254"/>
            <a:ext cx="202034" cy="3096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2" name="Google Shape;192;p1"/>
          <p:cNvCxnSpPr/>
          <p:nvPr/>
        </p:nvCxnSpPr>
        <p:spPr>
          <a:xfrm rot="10800000">
            <a:off x="3570730" y="4470671"/>
            <a:ext cx="9888" cy="27918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3" name="Google Shape;193;p1"/>
          <p:cNvSpPr txBox="1"/>
          <p:nvPr/>
        </p:nvSpPr>
        <p:spPr>
          <a:xfrm>
            <a:off x="3011221" y="4708828"/>
            <a:ext cx="14054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Businesses’ impact on the environment </a:t>
            </a:r>
            <a:endParaRPr dirty="0"/>
          </a:p>
        </p:txBody>
      </p:sp>
      <p:cxnSp>
        <p:nvCxnSpPr>
          <p:cNvPr id="196" name="Google Shape;196;p1"/>
          <p:cNvCxnSpPr/>
          <p:nvPr/>
        </p:nvCxnSpPr>
        <p:spPr>
          <a:xfrm flipH="1">
            <a:off x="4317360" y="3760343"/>
            <a:ext cx="8467" cy="2709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7" name="Google Shape;197;p1"/>
          <p:cNvSpPr txBox="1"/>
          <p:nvPr/>
        </p:nvSpPr>
        <p:spPr>
          <a:xfrm>
            <a:off x="3809810" y="3465214"/>
            <a:ext cx="111514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Business ethics?</a:t>
            </a:r>
            <a:endParaRPr dirty="0"/>
          </a:p>
        </p:txBody>
      </p:sp>
      <p:cxnSp>
        <p:nvCxnSpPr>
          <p:cNvPr id="198" name="Google Shape;198;p1"/>
          <p:cNvCxnSpPr/>
          <p:nvPr/>
        </p:nvCxnSpPr>
        <p:spPr>
          <a:xfrm flipH="1" flipV="1">
            <a:off x="4872006" y="4470671"/>
            <a:ext cx="85606" cy="42767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9" name="Google Shape;199;p1"/>
          <p:cNvCxnSpPr/>
          <p:nvPr/>
        </p:nvCxnSpPr>
        <p:spPr>
          <a:xfrm>
            <a:off x="5567675" y="3748273"/>
            <a:ext cx="12488" cy="2708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02" name="Google Shape;202;p1"/>
          <p:cNvSpPr txBox="1"/>
          <p:nvPr/>
        </p:nvSpPr>
        <p:spPr>
          <a:xfrm>
            <a:off x="5065777" y="3290105"/>
            <a:ext cx="107607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sym typeface="Gill Sans"/>
              </a:rPr>
              <a:t>The concept and impact of globalisation</a:t>
            </a:r>
            <a:endParaRPr dirty="0"/>
          </a:p>
        </p:txBody>
      </p:sp>
      <p:cxnSp>
        <p:nvCxnSpPr>
          <p:cNvPr id="204" name="Google Shape;204;p1"/>
          <p:cNvCxnSpPr/>
          <p:nvPr/>
        </p:nvCxnSpPr>
        <p:spPr>
          <a:xfrm rot="10800000">
            <a:off x="6387620" y="4442449"/>
            <a:ext cx="29424" cy="2330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06" name="Google Shape;206;p1"/>
          <p:cNvSpPr txBox="1"/>
          <p:nvPr/>
        </p:nvSpPr>
        <p:spPr>
          <a:xfrm>
            <a:off x="5898984" y="4737702"/>
            <a:ext cx="110076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business cycle</a:t>
            </a:r>
            <a:endParaRPr dirty="0"/>
          </a:p>
        </p:txBody>
      </p:sp>
      <p:cxnSp>
        <p:nvCxnSpPr>
          <p:cNvPr id="218" name="Google Shape;218;p1"/>
          <p:cNvCxnSpPr/>
          <p:nvPr/>
        </p:nvCxnSpPr>
        <p:spPr>
          <a:xfrm flipH="1">
            <a:off x="1631066" y="15511500"/>
            <a:ext cx="401539" cy="8712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1" name="Google Shape;221;p1"/>
          <p:cNvCxnSpPr/>
          <p:nvPr/>
        </p:nvCxnSpPr>
        <p:spPr>
          <a:xfrm>
            <a:off x="4418859" y="14163131"/>
            <a:ext cx="173159" cy="1783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2" name="Google Shape;222;p1"/>
          <p:cNvCxnSpPr/>
          <p:nvPr/>
        </p:nvCxnSpPr>
        <p:spPr>
          <a:xfrm>
            <a:off x="5426964" y="14049179"/>
            <a:ext cx="73852" cy="22265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4" name="Google Shape;224;p1"/>
          <p:cNvCxnSpPr/>
          <p:nvPr/>
        </p:nvCxnSpPr>
        <p:spPr>
          <a:xfrm>
            <a:off x="4138115" y="12143336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5" name="Google Shape;225;p1"/>
          <p:cNvSpPr txBox="1"/>
          <p:nvPr/>
        </p:nvSpPr>
        <p:spPr>
          <a:xfrm>
            <a:off x="2511026" y="8886388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Recap on financial literacy</a:t>
            </a:r>
            <a:endParaRPr dirty="0"/>
          </a:p>
        </p:txBody>
      </p:sp>
      <p:cxnSp>
        <p:nvCxnSpPr>
          <p:cNvPr id="226" name="Google Shape;226;p1"/>
          <p:cNvCxnSpPr/>
          <p:nvPr/>
        </p:nvCxnSpPr>
        <p:spPr>
          <a:xfrm flipV="1">
            <a:off x="3050787" y="8598814"/>
            <a:ext cx="238297" cy="21826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8" name="Google Shape;228;p1"/>
          <p:cNvCxnSpPr/>
          <p:nvPr/>
        </p:nvCxnSpPr>
        <p:spPr>
          <a:xfrm>
            <a:off x="2794120" y="10019143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" name="Google Shape;229;p1"/>
          <p:cNvSpPr/>
          <p:nvPr/>
        </p:nvSpPr>
        <p:spPr>
          <a:xfrm>
            <a:off x="7793588" y="15842180"/>
            <a:ext cx="1630905" cy="159090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165848" y="8633371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Sources of finance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6976800" y="16292585"/>
            <a:ext cx="680089" cy="615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dirty="0"/>
          </a:p>
        </p:txBody>
      </p:sp>
      <p:sp>
        <p:nvSpPr>
          <p:cNvPr id="233" name="Google Shape;233;p1"/>
          <p:cNvSpPr txBox="1"/>
          <p:nvPr/>
        </p:nvSpPr>
        <p:spPr>
          <a:xfrm>
            <a:off x="4481134" y="4915479"/>
            <a:ext cx="144642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impact of the economic climate on businesses</a:t>
            </a:r>
            <a:endParaRPr dirty="0"/>
          </a:p>
        </p:txBody>
      </p:sp>
      <p:sp>
        <p:nvSpPr>
          <p:cNvPr id="342" name="Google Shape;342;p1"/>
          <p:cNvSpPr txBox="1"/>
          <p:nvPr/>
        </p:nvSpPr>
        <p:spPr>
          <a:xfrm>
            <a:off x="13200" y="368017"/>
            <a:ext cx="780237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</a:t>
            </a:r>
            <a:r>
              <a:rPr lang="en-GB" sz="40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KS4 curriculum</a:t>
            </a:r>
            <a:r>
              <a:rPr lang="en-GB" sz="40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</a:t>
            </a:r>
            <a:r>
              <a:rPr lang="en-GB" sz="40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Business</a:t>
            </a:r>
            <a:endParaRPr sz="4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3" name="Google Shape;3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3151" y="0"/>
            <a:ext cx="1692332" cy="180081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"/>
          <p:cNvSpPr txBox="1"/>
          <p:nvPr/>
        </p:nvSpPr>
        <p:spPr>
          <a:xfrm>
            <a:off x="7865420" y="4915479"/>
            <a:ext cx="683796" cy="6329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sz="1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8" name="Google Shape;348;p1"/>
          <p:cNvCxnSpPr/>
          <p:nvPr/>
        </p:nvCxnSpPr>
        <p:spPr>
          <a:xfrm flipV="1">
            <a:off x="1273752" y="12389647"/>
            <a:ext cx="239296" cy="2503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49" name="Google Shape;349;p1"/>
          <p:cNvCxnSpPr/>
          <p:nvPr/>
        </p:nvCxnSpPr>
        <p:spPr>
          <a:xfrm flipH="1" flipV="1">
            <a:off x="1646834" y="11413243"/>
            <a:ext cx="596206" cy="659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50" name="Google Shape;350;p1"/>
          <p:cNvCxnSpPr/>
          <p:nvPr/>
        </p:nvCxnSpPr>
        <p:spPr>
          <a:xfrm>
            <a:off x="1166005" y="10196354"/>
            <a:ext cx="221936" cy="38683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52" name="Google Shape;352;p1"/>
          <p:cNvCxnSpPr/>
          <p:nvPr/>
        </p:nvCxnSpPr>
        <p:spPr>
          <a:xfrm flipH="1">
            <a:off x="6127740" y="9805892"/>
            <a:ext cx="93650" cy="33784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53" name="Google Shape;353;p1"/>
          <p:cNvCxnSpPr/>
          <p:nvPr/>
        </p:nvCxnSpPr>
        <p:spPr>
          <a:xfrm flipH="1" flipV="1">
            <a:off x="4870567" y="10653214"/>
            <a:ext cx="94565" cy="17458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54" name="Google Shape;354;p1"/>
          <p:cNvCxnSpPr/>
          <p:nvPr/>
        </p:nvCxnSpPr>
        <p:spPr>
          <a:xfrm flipH="1">
            <a:off x="7055658" y="7836914"/>
            <a:ext cx="135812" cy="2312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0" name="Google Shape;360;p1"/>
          <p:cNvCxnSpPr/>
          <p:nvPr/>
        </p:nvCxnSpPr>
        <p:spPr>
          <a:xfrm flipH="1">
            <a:off x="3511926" y="7793181"/>
            <a:ext cx="171754" cy="30054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2" name="Google Shape;372;p1"/>
          <p:cNvSpPr/>
          <p:nvPr/>
        </p:nvSpPr>
        <p:spPr>
          <a:xfrm>
            <a:off x="2453855" y="1938138"/>
            <a:ext cx="2116888" cy="4290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lang="en-GB" sz="1000" b="0" i="0" dirty="0" smtClean="0">
                <a:ln>
                  <a:noFill/>
                </a:ln>
                <a:solidFill>
                  <a:schemeClr val="lt1"/>
                </a:solidFill>
                <a:latin typeface="Gill Sans"/>
              </a:rPr>
              <a:t>Revision</a:t>
            </a:r>
            <a:endParaRPr sz="1000" b="0" i="0" dirty="0">
              <a:ln>
                <a:noFill/>
              </a:ln>
              <a:solidFill>
                <a:schemeClr val="lt1"/>
              </a:solidFill>
              <a:latin typeface="Gill Sans"/>
            </a:endParaRPr>
          </a:p>
        </p:txBody>
      </p:sp>
      <p:sp>
        <p:nvSpPr>
          <p:cNvPr id="375" name="Google Shape;375;p1"/>
          <p:cNvSpPr txBox="1"/>
          <p:nvPr/>
        </p:nvSpPr>
        <p:spPr>
          <a:xfrm>
            <a:off x="3831431" y="5938135"/>
            <a:ext cx="207598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Finance</a:t>
            </a:r>
            <a:endParaRPr sz="4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4" name="Google Shape;374;p1"/>
          <p:cNvSpPr txBox="1"/>
          <p:nvPr/>
        </p:nvSpPr>
        <p:spPr>
          <a:xfrm>
            <a:off x="3034189" y="3894893"/>
            <a:ext cx="39332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Influences on business</a:t>
            </a:r>
            <a:endParaRPr sz="32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6" name="Google Shape;376;p1"/>
          <p:cNvSpPr txBox="1"/>
          <p:nvPr/>
        </p:nvSpPr>
        <p:spPr>
          <a:xfrm>
            <a:off x="3989292" y="10085456"/>
            <a:ext cx="439537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Technology in Production</a:t>
            </a:r>
            <a:endParaRPr sz="28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" name="Google Shape;378;p1"/>
          <p:cNvSpPr txBox="1"/>
          <p:nvPr/>
        </p:nvSpPr>
        <p:spPr>
          <a:xfrm>
            <a:off x="4917942" y="14341528"/>
            <a:ext cx="278091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People in Business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9" name="Google Shape;379;p1"/>
          <p:cNvSpPr txBox="1"/>
          <p:nvPr/>
        </p:nvSpPr>
        <p:spPr>
          <a:xfrm rot="571271">
            <a:off x="1402437" y="16194420"/>
            <a:ext cx="228117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Enterprise Project &amp; Market Research 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0" name="Google Shape;380;p1"/>
          <p:cNvSpPr txBox="1"/>
          <p:nvPr/>
        </p:nvSpPr>
        <p:spPr>
          <a:xfrm>
            <a:off x="4360275" y="16436634"/>
            <a:ext cx="231657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What is enterprise?</a:t>
            </a:r>
            <a:endParaRPr sz="2155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4" name="Google Shape;384;p1"/>
          <p:cNvSpPr/>
          <p:nvPr/>
        </p:nvSpPr>
        <p:spPr>
          <a:xfrm rot="20684327">
            <a:off x="1384654" y="14514141"/>
            <a:ext cx="1633192" cy="40011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lang="en-GB" b="0" i="0" dirty="0" smtClean="0">
                <a:ln>
                  <a:noFill/>
                </a:ln>
                <a:solidFill>
                  <a:schemeClr val="lt1"/>
                </a:solidFill>
                <a:latin typeface="Gill Sans"/>
              </a:rPr>
              <a:t>Marketing</a:t>
            </a:r>
            <a:endParaRPr b="0" i="0" dirty="0">
              <a:ln>
                <a:noFill/>
              </a:ln>
              <a:solidFill>
                <a:schemeClr val="lt1"/>
              </a:solidFill>
              <a:latin typeface="Gill Sans"/>
            </a:endParaRPr>
          </a:p>
        </p:txBody>
      </p:sp>
      <p:pic>
        <p:nvPicPr>
          <p:cNvPr id="385" name="Google Shape;38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904047" y="16029278"/>
            <a:ext cx="1396694" cy="13235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86" name="Google Shape;108;p1"/>
          <p:cNvSpPr txBox="1"/>
          <p:nvPr/>
        </p:nvSpPr>
        <p:spPr>
          <a:xfrm>
            <a:off x="819241" y="17199798"/>
            <a:ext cx="136298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Enterprise competition- Micro Tyco </a:t>
            </a:r>
            <a:endParaRPr sz="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6" name="Picture 2" descr="https://static.thenounproject.com/png/1693779-2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717" y="15580931"/>
            <a:ext cx="609739" cy="60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thenounproject.com/png/995523-2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126" y="17024573"/>
            <a:ext cx="492436" cy="4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atic.thenounproject.com/png/1983682-20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18" y="15649988"/>
            <a:ext cx="550606" cy="5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tatic.thenounproject.com/png/2906371-20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752" y="15522183"/>
            <a:ext cx="505994" cy="50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tatic.thenounproject.com/png/686572-200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872" y="13604261"/>
            <a:ext cx="583676" cy="58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tatic.thenounproject.com/png/1710469-20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295" y="14087943"/>
            <a:ext cx="611889" cy="61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tatic.thenounproject.com/png/544347-20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52" y="13660243"/>
            <a:ext cx="539147" cy="53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static.thenounproject.com/png/2443679-20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94" y="11295793"/>
            <a:ext cx="570982" cy="57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static.thenounproject.com/png/1107003-200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430" y="10776436"/>
            <a:ext cx="735213" cy="73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" name="Google Shape;149;p1"/>
          <p:cNvSpPr txBox="1"/>
          <p:nvPr/>
        </p:nvSpPr>
        <p:spPr>
          <a:xfrm>
            <a:off x="405349" y="9811729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Markets, competition and funding growth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44" name="Picture 20" descr="https://static.thenounproject.com/png/1064024-200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678" y="13055513"/>
            <a:ext cx="625635" cy="62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static.thenounproject.com/png/1326810-200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421" y="11583171"/>
            <a:ext cx="499433" cy="49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static.thenounproject.com/png/1499239-200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8" y="10220915"/>
            <a:ext cx="599434" cy="59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0" name="Google Shape;153;p1"/>
          <p:cNvSpPr txBox="1"/>
          <p:nvPr/>
        </p:nvSpPr>
        <p:spPr>
          <a:xfrm>
            <a:off x="4500641" y="10865329"/>
            <a:ext cx="107952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Production processes –Job, Batch, Flow</a:t>
            </a:r>
            <a:endParaRPr dirty="0"/>
          </a:p>
        </p:txBody>
      </p:sp>
      <p:pic>
        <p:nvPicPr>
          <p:cNvPr id="1050" name="Picture 26" descr="https://static.thenounproject.com/png/848593-200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457" y="10430528"/>
            <a:ext cx="541337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s://static.thenounproject.com/png/1320371-200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218" y="8430931"/>
            <a:ext cx="526409" cy="52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1" name="Google Shape;354;p1"/>
          <p:cNvCxnSpPr/>
          <p:nvPr/>
        </p:nvCxnSpPr>
        <p:spPr>
          <a:xfrm flipH="1">
            <a:off x="8260726" y="8371922"/>
            <a:ext cx="455689" cy="2614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92" name="Google Shape;159;p1"/>
          <p:cNvSpPr txBox="1"/>
          <p:nvPr/>
        </p:nvSpPr>
        <p:spPr>
          <a:xfrm>
            <a:off x="8248825" y="8158645"/>
            <a:ext cx="1317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Box Game</a:t>
            </a:r>
            <a:endParaRPr b="1" dirty="0"/>
          </a:p>
        </p:txBody>
      </p:sp>
      <p:pic>
        <p:nvPicPr>
          <p:cNvPr id="1054" name="Picture 30" descr="https://static.thenounproject.com/png/917603-200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005" y="5522594"/>
            <a:ext cx="580396" cy="58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static.thenounproject.com/png/417230-200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75" y="8058564"/>
            <a:ext cx="717747" cy="71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s://static.thenounproject.com/png/1264577-200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14" y="5223532"/>
            <a:ext cx="782978" cy="78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s://static.thenounproject.com/png/2064102-200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594" y="6584313"/>
            <a:ext cx="609862" cy="6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3" name="Google Shape;196;p1"/>
          <p:cNvCxnSpPr/>
          <p:nvPr/>
        </p:nvCxnSpPr>
        <p:spPr>
          <a:xfrm flipH="1">
            <a:off x="3332067" y="3711362"/>
            <a:ext cx="8467" cy="2709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94" name="Google Shape;197;p1"/>
          <p:cNvSpPr txBox="1"/>
          <p:nvPr/>
        </p:nvSpPr>
        <p:spPr>
          <a:xfrm>
            <a:off x="2920285" y="3267765"/>
            <a:ext cx="11151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and environmental considerations</a:t>
            </a:r>
            <a:endParaRPr dirty="0"/>
          </a:p>
        </p:txBody>
      </p:sp>
      <p:pic>
        <p:nvPicPr>
          <p:cNvPr id="1062" name="Picture 38" descr="https://static.thenounproject.com/png/1796825-200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084" y="4634470"/>
            <a:ext cx="484561" cy="48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s://static.thenounproject.com/png/2451048-200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28" y="2816953"/>
            <a:ext cx="642690" cy="64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ttps://static.thenounproject.com/png/1599560-200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555" y="3195651"/>
            <a:ext cx="593895" cy="5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https://static.thenounproject.com/png/2336550-200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823" y="7065294"/>
            <a:ext cx="620388" cy="62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https://static.thenounproject.com/png/2906216-200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061" y="9432368"/>
            <a:ext cx="571484" cy="57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s://static.thenounproject.com/png/2023706-200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468" y="9393505"/>
            <a:ext cx="636253" cy="63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5" name="Google Shape;375;p1"/>
          <p:cNvSpPr txBox="1"/>
          <p:nvPr/>
        </p:nvSpPr>
        <p:spPr>
          <a:xfrm>
            <a:off x="2385702" y="7948835"/>
            <a:ext cx="207598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Finance</a:t>
            </a:r>
            <a:endParaRPr sz="4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6" name="Google Shape;344;p1"/>
          <p:cNvSpPr txBox="1"/>
          <p:nvPr/>
        </p:nvSpPr>
        <p:spPr>
          <a:xfrm>
            <a:off x="7770831" y="13266554"/>
            <a:ext cx="717739" cy="6155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1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7" name="Google Shape;228;p1"/>
          <p:cNvCxnSpPr/>
          <p:nvPr/>
        </p:nvCxnSpPr>
        <p:spPr>
          <a:xfrm>
            <a:off x="6141624" y="7911490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9" name="Google Shape;228;p1"/>
          <p:cNvCxnSpPr/>
          <p:nvPr/>
        </p:nvCxnSpPr>
        <p:spPr>
          <a:xfrm>
            <a:off x="2316108" y="3854377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4" name="TextBox 363"/>
          <p:cNvSpPr txBox="1"/>
          <p:nvPr/>
        </p:nvSpPr>
        <p:spPr>
          <a:xfrm rot="3317752">
            <a:off x="666207" y="11569552"/>
            <a:ext cx="2501782" cy="52322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  <a:latin typeface="Gill Sans" panose="020B0604020202020204" charset="0"/>
              </a:rPr>
              <a:t>Analysing Business situations</a:t>
            </a:r>
            <a:endParaRPr lang="en-GB" sz="1600" dirty="0">
              <a:solidFill>
                <a:schemeClr val="bg1"/>
              </a:solidFill>
              <a:latin typeface="Gill Sans" panose="020B0604020202020204" charset="0"/>
            </a:endParaRPr>
          </a:p>
        </p:txBody>
      </p:sp>
      <p:sp>
        <p:nvSpPr>
          <p:cNvPr id="371" name="Google Shape;377;p1"/>
          <p:cNvSpPr txBox="1"/>
          <p:nvPr/>
        </p:nvSpPr>
        <p:spPr>
          <a:xfrm>
            <a:off x="5306449" y="12268804"/>
            <a:ext cx="257841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People in Business </a:t>
            </a:r>
            <a:endParaRPr sz="2400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96" name="Google Shape;224;p1"/>
          <p:cNvCxnSpPr/>
          <p:nvPr/>
        </p:nvCxnSpPr>
        <p:spPr>
          <a:xfrm>
            <a:off x="3900349" y="14172258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8" name="Google Shape;224;p1"/>
          <p:cNvCxnSpPr/>
          <p:nvPr/>
        </p:nvCxnSpPr>
        <p:spPr>
          <a:xfrm>
            <a:off x="926309" y="15546540"/>
            <a:ext cx="761050" cy="23386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8726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906</Words>
  <Application>Microsoft Office PowerPoint</Application>
  <PresentationFormat>Custom</PresentationFormat>
  <Paragraphs>236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Gill Sans</vt:lpstr>
      <vt:lpstr>Arial</vt:lpstr>
      <vt:lpstr>Gill Sans MT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40</cp:revision>
  <dcterms:created xsi:type="dcterms:W3CDTF">2018-02-08T08:28:53Z</dcterms:created>
  <dcterms:modified xsi:type="dcterms:W3CDTF">2020-06-24T09:22:43Z</dcterms:modified>
</cp:coreProperties>
</file>