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"/>
  </p:notesMasterIdLst>
  <p:sldIdLst>
    <p:sldId id="257" r:id="rId2"/>
  </p:sldIdLst>
  <p:sldSz cx="9720263" cy="17640300"/>
  <p:notesSz cx="6797675" cy="9926638"/>
  <p:defaultTextStyle>
    <a:defPPr>
      <a:defRPr lang="en-US"/>
    </a:defPPr>
    <a:lvl1pPr marL="0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1pPr>
    <a:lvl2pPr marL="547237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2pPr>
    <a:lvl3pPr marL="1094475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3pPr>
    <a:lvl4pPr marL="1641713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4pPr>
    <a:lvl5pPr marL="2188951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5pPr>
    <a:lvl6pPr marL="2736188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6pPr>
    <a:lvl7pPr marL="3283426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7pPr>
    <a:lvl8pPr marL="3830663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8pPr>
    <a:lvl9pPr marL="4377902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56">
          <p15:clr>
            <a:srgbClr val="A4A3A4"/>
          </p15:clr>
        </p15:guide>
        <p15:guide id="2" pos="30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4856"/>
    <a:srgbClr val="091774"/>
    <a:srgbClr val="33AAE8"/>
    <a:srgbClr val="2B91C4"/>
    <a:srgbClr val="175A68"/>
    <a:srgbClr val="FE5E00"/>
    <a:srgbClr val="F8B308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0000" autoAdjust="0"/>
    <p:restoredTop sz="93042" autoAdjust="0"/>
  </p:normalViewPr>
  <p:slideViewPr>
    <p:cSldViewPr snapToGrid="0">
      <p:cViewPr>
        <p:scale>
          <a:sx n="125" d="100"/>
          <a:sy n="125" d="100"/>
        </p:scale>
        <p:origin x="210" y="318"/>
      </p:cViewPr>
      <p:guideLst>
        <p:guide orient="horz" pos="5556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EA94C-77A3-2040-8584-2856F8330D11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76500" y="1241425"/>
            <a:ext cx="18446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A575A-FE42-F34E-BE8D-35435E3FEA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48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1pPr>
    <a:lvl2pPr marL="465338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2pPr>
    <a:lvl3pPr marL="930676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3pPr>
    <a:lvl4pPr marL="1396014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4pPr>
    <a:lvl5pPr marL="1861353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5pPr>
    <a:lvl6pPr marL="2326691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6pPr>
    <a:lvl7pPr marL="2792029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7pPr>
    <a:lvl8pPr marL="3257367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8pPr>
    <a:lvl9pPr marL="3722705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6500" y="1241425"/>
            <a:ext cx="184467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A575A-FE42-F34E-BE8D-35435E3FEA7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475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</p:spPr>
        <p:txBody>
          <a:bodyPr anchor="b"/>
          <a:lstStyle>
            <a:lvl1pPr algn="ctr"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</p:spPr>
        <p:txBody>
          <a:bodyPr/>
          <a:lstStyle>
            <a:lvl1pPr marL="0" indent="0" algn="ctr">
              <a:buNone/>
              <a:defRPr sz="2551"/>
            </a:lvl1pPr>
            <a:lvl2pPr marL="486004" indent="0" algn="ctr">
              <a:buNone/>
              <a:defRPr sz="2126"/>
            </a:lvl2pPr>
            <a:lvl3pPr marL="972007" indent="0" algn="ctr">
              <a:buNone/>
              <a:defRPr sz="1913"/>
            </a:lvl3pPr>
            <a:lvl4pPr marL="1458011" indent="0" algn="ctr">
              <a:buNone/>
              <a:defRPr sz="1701"/>
            </a:lvl4pPr>
            <a:lvl5pPr marL="1944014" indent="0" algn="ctr">
              <a:buNone/>
              <a:defRPr sz="1701"/>
            </a:lvl5pPr>
            <a:lvl6pPr marL="2430018" indent="0" algn="ctr">
              <a:buNone/>
              <a:defRPr sz="1701"/>
            </a:lvl6pPr>
            <a:lvl7pPr marL="2916022" indent="0" algn="ctr">
              <a:buNone/>
              <a:defRPr sz="1701"/>
            </a:lvl7pPr>
            <a:lvl8pPr marL="3402025" indent="0" algn="ctr">
              <a:buNone/>
              <a:defRPr sz="1701"/>
            </a:lvl8pPr>
            <a:lvl9pPr marL="3888029" indent="0" algn="ctr">
              <a:buNone/>
              <a:defRPr sz="170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24/06/2020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983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24/06/2020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4520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</p:spPr>
        <p:txBody>
          <a:bodyPr anchor="b"/>
          <a:lstStyle>
            <a:lvl1pPr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</p:spPr>
        <p:txBody>
          <a:bodyPr/>
          <a:lstStyle>
            <a:lvl1pPr marL="0" indent="0">
              <a:buNone/>
              <a:defRPr sz="2551">
                <a:solidFill>
                  <a:schemeClr val="tx1"/>
                </a:solidFill>
              </a:defRPr>
            </a:lvl1pPr>
            <a:lvl2pPr marL="486004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2pPr>
            <a:lvl3pPr marL="972007" indent="0">
              <a:buNone/>
              <a:defRPr sz="1913">
                <a:solidFill>
                  <a:schemeClr val="tx1">
                    <a:tint val="75000"/>
                  </a:schemeClr>
                </a:solidFill>
              </a:defRPr>
            </a:lvl3pPr>
            <a:lvl4pPr marL="1458011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4pPr>
            <a:lvl5pPr marL="194401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5pPr>
            <a:lvl6pPr marL="2430018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6pPr>
            <a:lvl7pPr marL="2916022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7pPr>
            <a:lvl8pPr marL="3402025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8pPr>
            <a:lvl9pPr marL="3888029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24/06/2020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3705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24/06/2020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3587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6443610"/>
            <a:ext cx="4112126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4" y="4324325"/>
            <a:ext cx="4132378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4" y="6443610"/>
            <a:ext cx="4132378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24/06/2020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5038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24/06/2020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5762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24/06/2020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8011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2539880"/>
            <a:ext cx="4920883" cy="12536047"/>
          </a:xfrm>
        </p:spPr>
        <p:txBody>
          <a:bodyPr/>
          <a:lstStyle>
            <a:lvl1pPr>
              <a:defRPr sz="3402"/>
            </a:lvl1pPr>
            <a:lvl2pPr>
              <a:defRPr sz="2976"/>
            </a:lvl2pPr>
            <a:lvl3pPr>
              <a:defRPr sz="2551"/>
            </a:lvl3pPr>
            <a:lvl4pPr>
              <a:defRPr sz="2126"/>
            </a:lvl4pPr>
            <a:lvl5pPr>
              <a:defRPr sz="2126"/>
            </a:lvl5pPr>
            <a:lvl6pPr>
              <a:defRPr sz="2126"/>
            </a:lvl6pPr>
            <a:lvl7pPr>
              <a:defRPr sz="2126"/>
            </a:lvl7pPr>
            <a:lvl8pPr>
              <a:defRPr sz="2126"/>
            </a:lvl8pPr>
            <a:lvl9pPr>
              <a:defRPr sz="212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24/06/2020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9296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32378" y="2539880"/>
            <a:ext cx="4920883" cy="12536047"/>
          </a:xfrm>
        </p:spPr>
        <p:txBody>
          <a:bodyPr anchor="t"/>
          <a:lstStyle>
            <a:lvl1pPr marL="0" indent="0">
              <a:buNone/>
              <a:defRPr sz="3402"/>
            </a:lvl1pPr>
            <a:lvl2pPr marL="486004" indent="0">
              <a:buNone/>
              <a:defRPr sz="2976"/>
            </a:lvl2pPr>
            <a:lvl3pPr marL="972007" indent="0">
              <a:buNone/>
              <a:defRPr sz="2551"/>
            </a:lvl3pPr>
            <a:lvl4pPr marL="1458011" indent="0">
              <a:buNone/>
              <a:defRPr sz="2126"/>
            </a:lvl4pPr>
            <a:lvl5pPr marL="1944014" indent="0">
              <a:buNone/>
              <a:defRPr sz="2126"/>
            </a:lvl5pPr>
            <a:lvl6pPr marL="2430018" indent="0">
              <a:buNone/>
              <a:defRPr sz="2126"/>
            </a:lvl6pPr>
            <a:lvl7pPr marL="2916022" indent="0">
              <a:buNone/>
              <a:defRPr sz="2126"/>
            </a:lvl7pPr>
            <a:lvl8pPr marL="3402025" indent="0">
              <a:buNone/>
              <a:defRPr sz="2126"/>
            </a:lvl8pPr>
            <a:lvl9pPr marL="3888029" indent="0">
              <a:buNone/>
              <a:defRPr sz="2126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24/06/2020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055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24/06/2020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885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4" y="939183"/>
            <a:ext cx="2095932" cy="149493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9" y="939183"/>
            <a:ext cx="6166292" cy="149493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24/06/2020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678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CC7FA-4DC8-4AC2-8BC3-7D8537098B71}" type="datetimeFigureOut">
              <a:rPr lang="en-GB" smtClean="0"/>
              <a:t>24/06/2020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223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72007" rtl="0" eaLnBrk="1" latinLnBrk="0" hangingPunct="1">
        <a:lnSpc>
          <a:spcPct val="90000"/>
        </a:lnSpc>
        <a:spcBef>
          <a:spcPct val="0"/>
        </a:spcBef>
        <a:buNone/>
        <a:defRPr sz="46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002" indent="-243002" algn="l" defTabSz="972007" rtl="0" eaLnBrk="1" latinLnBrk="0" hangingPunct="1">
        <a:lnSpc>
          <a:spcPct val="90000"/>
        </a:lnSpc>
        <a:spcBef>
          <a:spcPts val="1063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29005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2pPr>
      <a:lvl3pPr marL="1215009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70101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2187016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315902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645027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4131031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1pPr>
      <a:lvl2pPr marL="48600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2pPr>
      <a:lvl3pPr marL="972007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3pPr>
      <a:lvl4pPr marL="1458011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194401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430018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916022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402025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888029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5.png"/><Relationship Id="rId26" Type="http://schemas.microsoft.com/office/2007/relationships/hdphoto" Target="../media/hdphoto5.wdp"/><Relationship Id="rId3" Type="http://schemas.openxmlformats.org/officeDocument/2006/relationships/image" Target="../media/image1.png"/><Relationship Id="rId21" Type="http://schemas.openxmlformats.org/officeDocument/2006/relationships/image" Target="../media/image17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17" Type="http://schemas.microsoft.com/office/2007/relationships/hdphoto" Target="../media/hdphoto1.wdp"/><Relationship Id="rId25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microsoft.com/office/2007/relationships/hdphoto" Target="../media/hdphoto4.wdp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18.png"/><Relationship Id="rId28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microsoft.com/office/2007/relationships/hdphoto" Target="../media/hdphoto3.wdp"/><Relationship Id="rId27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248" y="10542471"/>
            <a:ext cx="376339" cy="3763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556473" flipV="1">
            <a:off x="6746369" y="16930294"/>
            <a:ext cx="591237" cy="534654"/>
          </a:xfrm>
          <a:prstGeom prst="rect">
            <a:avLst/>
          </a:prstGeom>
        </p:spPr>
      </p:pic>
      <p:pic>
        <p:nvPicPr>
          <p:cNvPr id="399" name="Picture 39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49" y="-285657"/>
            <a:ext cx="8437473" cy="17197726"/>
          </a:xfrm>
          <a:prstGeom prst="rect">
            <a:avLst/>
          </a:prstGeom>
          <a:ln>
            <a:noFill/>
          </a:ln>
        </p:spPr>
      </p:pic>
      <p:cxnSp>
        <p:nvCxnSpPr>
          <p:cNvPr id="299" name="Straight Connector 298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6470222" y="15847500"/>
            <a:ext cx="12700" cy="387350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913501" y="15514641"/>
            <a:ext cx="171921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What is the role of magic, fantasy and the supernatural in our lives nowadays</a:t>
            </a:r>
            <a:r>
              <a:rPr lang="en-GB" sz="8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?</a:t>
            </a:r>
            <a:endParaRPr lang="en-GB" sz="800" dirty="0">
              <a:solidFill>
                <a:srgbClr val="FF0000"/>
              </a:solidFill>
              <a:latin typeface="Gill Sans MT" panose="020B05020201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04370" y="17026979"/>
            <a:ext cx="10350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Enjoyment of storytelling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cxnSp>
        <p:nvCxnSpPr>
          <p:cNvPr id="310" name="Straight Connector 309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V="1">
            <a:off x="6560664" y="16590460"/>
            <a:ext cx="0" cy="431800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419636" y="17032057"/>
            <a:ext cx="1227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Insight and justification of points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cxnSp>
        <p:nvCxnSpPr>
          <p:cNvPr id="319" name="Straight Connector 318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5252153" y="15884082"/>
            <a:ext cx="1758" cy="217948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537323" y="16944130"/>
            <a:ext cx="9613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dirty="0">
                <a:latin typeface="Gill Sans MT" panose="020B0502020104020203" pitchFamily="34" charset="0"/>
              </a:rPr>
              <a:t>Interpretation of maps and photos</a:t>
            </a:r>
          </a:p>
          <a:p>
            <a:endParaRPr lang="en-US" sz="1000" dirty="0">
              <a:latin typeface="Gill Sans MT" panose="020B0502020104020203" pitchFamily="34" charset="0"/>
            </a:endParaRPr>
          </a:p>
        </p:txBody>
      </p:sp>
      <p:cxnSp>
        <p:nvCxnSpPr>
          <p:cNvPr id="325" name="Straight Connector 324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4257088" y="15982176"/>
            <a:ext cx="0" cy="215900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Straight Connector 329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4998233" y="16618107"/>
            <a:ext cx="1903" cy="282257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Straight Connector 357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3282701" y="16032888"/>
            <a:ext cx="1758" cy="217948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Connector 359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V="1">
            <a:off x="2934125" y="16547333"/>
            <a:ext cx="49313" cy="532459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Straight Connector 363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4702591" y="15713017"/>
            <a:ext cx="5060" cy="36831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7" name="Straight Connector 376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V="1">
            <a:off x="1244533" y="16419605"/>
            <a:ext cx="550463" cy="44599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6" name="Straight Connector 435"/>
          <p:cNvCxnSpPr/>
          <p:nvPr/>
        </p:nvCxnSpPr>
        <p:spPr>
          <a:xfrm>
            <a:off x="7244562" y="13961474"/>
            <a:ext cx="232706" cy="627075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990725" y="15001875"/>
            <a:ext cx="1733550" cy="423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latin typeface="Gill Sans MT" panose="020B0502020104020203" pitchFamily="34" charset="0"/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V="1">
            <a:off x="987167" y="15901357"/>
            <a:ext cx="304783" cy="846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865638" y="15195205"/>
            <a:ext cx="266024" cy="560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3370494" y="13793864"/>
            <a:ext cx="16925" cy="351652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6354180" y="13823275"/>
            <a:ext cx="20712" cy="322241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V="1">
            <a:off x="2290236" y="16558615"/>
            <a:ext cx="133538" cy="469014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V="1">
            <a:off x="3558089" y="14520235"/>
            <a:ext cx="5276" cy="222198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4582577" y="13684049"/>
            <a:ext cx="3002" cy="470990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6147939" y="14547767"/>
            <a:ext cx="7171" cy="285585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15200234" y="24640656"/>
            <a:ext cx="163994" cy="68739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V="1">
            <a:off x="4636312" y="14520791"/>
            <a:ext cx="6431" cy="259132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V="1">
            <a:off x="7079559" y="14512967"/>
            <a:ext cx="1" cy="389903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1935199" y="14892429"/>
            <a:ext cx="296279" cy="157479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6856057" y="13924648"/>
            <a:ext cx="34153" cy="399631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5193146" y="13871728"/>
            <a:ext cx="6244" cy="179014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8455884" y="12942651"/>
            <a:ext cx="251198" cy="198053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7543916" y="11907196"/>
            <a:ext cx="2738" cy="253679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V="1">
            <a:off x="5252153" y="12499523"/>
            <a:ext cx="16987" cy="17674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6532358" y="11636025"/>
            <a:ext cx="263773" cy="391127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Connector 222"/>
          <p:cNvCxnSpPr/>
          <p:nvPr/>
        </p:nvCxnSpPr>
        <p:spPr>
          <a:xfrm>
            <a:off x="3804052" y="9849054"/>
            <a:ext cx="1843" cy="958274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  <a:stCxn id="220" idx="2"/>
          </p:cNvCxnSpPr>
          <p:nvPr/>
        </p:nvCxnSpPr>
        <p:spPr>
          <a:xfrm flipH="1">
            <a:off x="5346977" y="11880129"/>
            <a:ext cx="20829" cy="152904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4123223" y="11798945"/>
            <a:ext cx="1637" cy="226534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4783618" y="11596341"/>
            <a:ext cx="1173" cy="395011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894040" y="10980493"/>
            <a:ext cx="206567" cy="0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Connector 248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1670371" y="11250974"/>
            <a:ext cx="236252" cy="0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Connector 268"/>
          <p:cNvCxnSpPr/>
          <p:nvPr/>
        </p:nvCxnSpPr>
        <p:spPr>
          <a:xfrm flipH="1">
            <a:off x="7228953" y="7992533"/>
            <a:ext cx="483761" cy="884997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Connector 274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2566286" y="12459869"/>
            <a:ext cx="16897" cy="17106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Connector 28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2565411" y="11887550"/>
            <a:ext cx="49748" cy="180145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Connector 328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5653942" y="9370322"/>
            <a:ext cx="36217" cy="560524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Straight Connector 333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2265427" y="9544678"/>
            <a:ext cx="158347" cy="394664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Connector 335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922784" y="11555321"/>
            <a:ext cx="177823" cy="1399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Connector 338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1660265" y="9888382"/>
            <a:ext cx="73453" cy="299609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6" name="Straight Connector 345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V="1">
            <a:off x="1078836" y="11853739"/>
            <a:ext cx="251570" cy="203631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Straight Connector 347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6282216" y="10425090"/>
            <a:ext cx="171844" cy="231858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Straight Connector 350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6342256" y="9749566"/>
            <a:ext cx="61275" cy="224931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Straight Connector 352"/>
          <p:cNvCxnSpPr/>
          <p:nvPr/>
        </p:nvCxnSpPr>
        <p:spPr>
          <a:xfrm flipV="1">
            <a:off x="1413090" y="7531633"/>
            <a:ext cx="522109" cy="472118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Connector 250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2306547" y="15900394"/>
            <a:ext cx="41423" cy="276908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Connector 253"/>
          <p:cNvCxnSpPr/>
          <p:nvPr/>
        </p:nvCxnSpPr>
        <p:spPr>
          <a:xfrm flipH="1">
            <a:off x="3684274" y="16051785"/>
            <a:ext cx="6184" cy="636212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Connector 266"/>
          <p:cNvCxnSpPr/>
          <p:nvPr/>
        </p:nvCxnSpPr>
        <p:spPr>
          <a:xfrm>
            <a:off x="1245867" y="14666496"/>
            <a:ext cx="592634" cy="482600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1286863" y="14139333"/>
            <a:ext cx="255550" cy="436271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Connector 275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2023642" y="13782956"/>
            <a:ext cx="8465" cy="457200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Connector 326"/>
          <p:cNvCxnSpPr/>
          <p:nvPr/>
        </p:nvCxnSpPr>
        <p:spPr>
          <a:xfrm flipH="1">
            <a:off x="6831705" y="11930838"/>
            <a:ext cx="6151" cy="624861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6" name="Straight Connector 355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4131558" y="12469467"/>
            <a:ext cx="41986" cy="223457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Connector 360"/>
          <p:cNvCxnSpPr/>
          <p:nvPr/>
        </p:nvCxnSpPr>
        <p:spPr>
          <a:xfrm>
            <a:off x="1100607" y="10624656"/>
            <a:ext cx="736916" cy="355837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7" name="Rectangle 1056"/>
          <p:cNvSpPr/>
          <p:nvPr/>
        </p:nvSpPr>
        <p:spPr>
          <a:xfrm>
            <a:off x="7793588" y="15842179"/>
            <a:ext cx="1630905" cy="159090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ill Sans MT" panose="020B0502020104020203" pitchFamily="34" charset="0"/>
            </a:endParaRPr>
          </a:p>
        </p:txBody>
      </p:sp>
      <p:pic>
        <p:nvPicPr>
          <p:cNvPr id="159" name="Picture 158" descr="Screen Shot 2019-10-12 at 12.46.35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87640" y="15942929"/>
            <a:ext cx="1431581" cy="1387728"/>
          </a:xfrm>
          <a:prstGeom prst="rect">
            <a:avLst/>
          </a:prstGeom>
        </p:spPr>
      </p:pic>
      <p:cxnSp>
        <p:nvCxnSpPr>
          <p:cNvPr id="370" name="Straight Connector 369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8325728" y="12339486"/>
            <a:ext cx="155552" cy="234440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Straight Connector 425"/>
          <p:cNvCxnSpPr/>
          <p:nvPr/>
        </p:nvCxnSpPr>
        <p:spPr>
          <a:xfrm flipH="1">
            <a:off x="4367381" y="7806267"/>
            <a:ext cx="1177" cy="935796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4" name="Straight Connector 453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4656804" y="10418323"/>
            <a:ext cx="79710" cy="263677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2" name="Straight Connector 47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8181711" y="10055021"/>
            <a:ext cx="244048" cy="85980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6" name="Straight Connector 475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4462301" y="9700851"/>
            <a:ext cx="5114" cy="250470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2" name="Straight Connector 46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7664517" y="10241062"/>
            <a:ext cx="150869" cy="233120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2" name="Straight Connector 45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5689461" y="10427436"/>
            <a:ext cx="101144" cy="412372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7" name="Straight Connector 486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8644190" y="9188088"/>
            <a:ext cx="215506" cy="24359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2" name="Straight Connector 49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7470833" y="9706017"/>
            <a:ext cx="156234" cy="217301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8" name="Straight Connector 497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4988877" y="7629890"/>
            <a:ext cx="22671" cy="305058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2" name="Straight Connector 50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V="1">
            <a:off x="7301978" y="8602179"/>
            <a:ext cx="461348" cy="341240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8" name="Straight Connector 507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8128341" y="7987844"/>
            <a:ext cx="363783" cy="316377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9" name="Straight Connector 518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4828111" y="8345366"/>
            <a:ext cx="49918" cy="174112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2" name="Straight Connector 52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V="1">
            <a:off x="6257357" y="8357273"/>
            <a:ext cx="20967" cy="159071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8" name="Straight Connector 527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6183389" y="7719630"/>
            <a:ext cx="22291" cy="229282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2" name="Straight Connector 53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V="1">
            <a:off x="654656" y="6993969"/>
            <a:ext cx="506860" cy="152965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3" name="Straight Connector 532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V="1">
            <a:off x="1655174" y="8224367"/>
            <a:ext cx="297677" cy="261409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1" name="Straight Connector 540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883146" y="6381494"/>
            <a:ext cx="342145" cy="24116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7" name="Straight Connector 546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1591624" y="5567485"/>
            <a:ext cx="190500" cy="495300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0" name="Straight Connector 549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3205601" y="5357387"/>
            <a:ext cx="28029" cy="48570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2" name="Straight Connector 55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3007428" y="6256167"/>
            <a:ext cx="236019" cy="277284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2" name="Straight Connector 56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  <a:stCxn id="304" idx="0"/>
          </p:cNvCxnSpPr>
          <p:nvPr/>
        </p:nvCxnSpPr>
        <p:spPr>
          <a:xfrm flipH="1" flipV="1">
            <a:off x="2463555" y="8281292"/>
            <a:ext cx="322245" cy="303488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4" name="Straight Connector 563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V="1">
            <a:off x="1095838" y="8047049"/>
            <a:ext cx="561193" cy="175674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6" name="Straight Connector 575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2615159" y="7679672"/>
            <a:ext cx="18126" cy="180041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2" name="Straight Connector 58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3892183" y="7669290"/>
            <a:ext cx="30717" cy="256698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8" name="Straight Connector 587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7232169" y="7651483"/>
            <a:ext cx="18143" cy="290283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9" name="Straight Connector 598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V="1">
            <a:off x="3850278" y="8345341"/>
            <a:ext cx="111963" cy="203319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7" name="Straight Connector 606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4991853" y="5538439"/>
            <a:ext cx="2977" cy="30410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0" name="Straight Connector 609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6760705" y="6254476"/>
            <a:ext cx="207804" cy="336605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2" name="Straight Connector 61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  <a:stCxn id="320" idx="1"/>
          </p:cNvCxnSpPr>
          <p:nvPr/>
        </p:nvCxnSpPr>
        <p:spPr>
          <a:xfrm flipH="1">
            <a:off x="1652302" y="7252517"/>
            <a:ext cx="472261" cy="237425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1" name="Straight Connector 620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7954355" y="5945422"/>
            <a:ext cx="439259" cy="303884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4" name="Straight Connector 623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6188408" y="3413227"/>
            <a:ext cx="26624" cy="391607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2" name="Straight Connector 64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7656285" y="3614737"/>
            <a:ext cx="298534" cy="279435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8" name="Straight Connector 647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4687271" y="4200581"/>
            <a:ext cx="50090" cy="235031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4" name="Straight Connector 653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V="1">
            <a:off x="7201732" y="4270602"/>
            <a:ext cx="336586" cy="496934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7" name="Straight Connector 656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3506630" y="3495948"/>
            <a:ext cx="127110" cy="251099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9" name="Straight Connector 678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2487834" y="4092767"/>
            <a:ext cx="311896" cy="467280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0" name="Straight Connector 679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1135818" y="1681730"/>
            <a:ext cx="445651" cy="482828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4" name="Straight Connector 683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V="1">
            <a:off x="1426729" y="3952757"/>
            <a:ext cx="268928" cy="93745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2" name="Straight Connector 69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1591902" y="3091173"/>
            <a:ext cx="626208" cy="233577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7" name="Straight Connector 696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2396496" y="2107884"/>
            <a:ext cx="188310" cy="601910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0" name="Straight Connector 699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2987251" y="1306516"/>
            <a:ext cx="174643" cy="380841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3" name="Straight Connector 702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3816652" y="2094174"/>
            <a:ext cx="173567" cy="467211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4" name="TextBox 643"/>
          <p:cNvSpPr txBox="1"/>
          <p:nvPr/>
        </p:nvSpPr>
        <p:spPr>
          <a:xfrm>
            <a:off x="1244533" y="130196"/>
            <a:ext cx="78023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Gill Sans MT" panose="020B0502020104020203" pitchFamily="34" charset="0"/>
              </a:rPr>
              <a:t>The Five Year curriculum: English</a:t>
            </a:r>
            <a:endParaRPr lang="en-US" sz="4000" dirty="0">
              <a:latin typeface="Gill Sans MT" panose="020B05020201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807" y="1201185"/>
            <a:ext cx="1692332" cy="1800815"/>
          </a:xfrm>
          <a:prstGeom prst="rect">
            <a:avLst/>
          </a:prstGeom>
        </p:spPr>
      </p:pic>
      <p:sp>
        <p:nvSpPr>
          <p:cNvPr id="413" name="TextBox 412"/>
          <p:cNvSpPr txBox="1"/>
          <p:nvPr/>
        </p:nvSpPr>
        <p:spPr>
          <a:xfrm>
            <a:off x="6491444" y="9852189"/>
            <a:ext cx="737509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latin typeface="Gill Sans MT" panose="020B0502020104020203" pitchFamily="34" charset="0"/>
              </a:rPr>
              <a:t>Year</a:t>
            </a:r>
          </a:p>
          <a:p>
            <a:pPr algn="ctr"/>
            <a:r>
              <a:rPr lang="en-US" sz="1800" b="1" dirty="0" smtClean="0">
                <a:latin typeface="Gill Sans MT" panose="020B0502020104020203" pitchFamily="34" charset="0"/>
              </a:rPr>
              <a:t>10</a:t>
            </a:r>
            <a:endParaRPr lang="en-US" sz="1800" b="1" dirty="0">
              <a:latin typeface="Gill Sans MT" panose="020B0502020104020203" pitchFamily="34" charset="0"/>
            </a:endParaRPr>
          </a:p>
        </p:txBody>
      </p:sp>
      <p:cxnSp>
        <p:nvCxnSpPr>
          <p:cNvPr id="418" name="Straight Connector 417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  <a:stCxn id="396" idx="1"/>
          </p:cNvCxnSpPr>
          <p:nvPr/>
        </p:nvCxnSpPr>
        <p:spPr>
          <a:xfrm flipH="1" flipV="1">
            <a:off x="7749162" y="14483518"/>
            <a:ext cx="234223" cy="391249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1" name="Straight Connector 420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2746670" y="13900130"/>
            <a:ext cx="165" cy="193104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Straight Connector 424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8106046" y="14149050"/>
            <a:ext cx="368220" cy="6736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2" name="Straight Connector 43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>
            <a:off x="7514721" y="13526157"/>
            <a:ext cx="228645" cy="233371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3" name="Straight Connector 432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8383858" y="13535068"/>
            <a:ext cx="338026" cy="38801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8" name="Straight Connector 437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  <a:stCxn id="404" idx="0"/>
          </p:cNvCxnSpPr>
          <p:nvPr/>
        </p:nvCxnSpPr>
        <p:spPr>
          <a:xfrm flipV="1">
            <a:off x="7220521" y="12560656"/>
            <a:ext cx="197144" cy="363535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9" name="Straight Connector 438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6282216" y="12491230"/>
            <a:ext cx="41986" cy="223457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 rot="17470495">
            <a:off x="968280" y="2406696"/>
            <a:ext cx="1363162" cy="53232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en-GB" sz="18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Mocks 2  </a:t>
            </a:r>
            <a:endParaRPr lang="en-GB" sz="18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02914" y="1678436"/>
            <a:ext cx="1520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Revision </a:t>
            </a:r>
            <a:endParaRPr lang="en-GB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45" name="TextBox 444"/>
          <p:cNvSpPr txBox="1"/>
          <p:nvPr/>
        </p:nvSpPr>
        <p:spPr>
          <a:xfrm>
            <a:off x="3201441" y="3718143"/>
            <a:ext cx="2844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FOCUS: Language Papers </a:t>
            </a:r>
            <a:endParaRPr lang="en-GB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56" name="TextBox 455"/>
          <p:cNvSpPr txBox="1"/>
          <p:nvPr/>
        </p:nvSpPr>
        <p:spPr>
          <a:xfrm>
            <a:off x="4802569" y="5821466"/>
            <a:ext cx="2909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Revision Lang and Lit 1  </a:t>
            </a:r>
            <a:endParaRPr lang="en-GB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58" name="TextBox 457"/>
          <p:cNvSpPr txBox="1"/>
          <p:nvPr/>
        </p:nvSpPr>
        <p:spPr>
          <a:xfrm rot="19813441">
            <a:off x="1293224" y="6038920"/>
            <a:ext cx="2311535" cy="133781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</a:t>
            </a:r>
            <a:r>
              <a:rPr lang="en-GB" sz="16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hakespeare and poetry  </a:t>
            </a:r>
            <a:endParaRPr lang="en-GB" sz="16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59" name="TextBox 458"/>
          <p:cNvSpPr txBox="1"/>
          <p:nvPr/>
        </p:nvSpPr>
        <p:spPr>
          <a:xfrm>
            <a:off x="2006482" y="7902979"/>
            <a:ext cx="2266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Shakespeare and poetry  </a:t>
            </a:r>
            <a:endParaRPr lang="en-GB" sz="16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60" name="TextBox 459"/>
          <p:cNvSpPr txBox="1"/>
          <p:nvPr/>
        </p:nvSpPr>
        <p:spPr>
          <a:xfrm>
            <a:off x="4817718" y="7889992"/>
            <a:ext cx="2302946" cy="423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Poetry and Lang 2 </a:t>
            </a:r>
            <a:endParaRPr lang="en-GB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61" name="TextBox 460"/>
          <p:cNvSpPr txBox="1"/>
          <p:nvPr/>
        </p:nvSpPr>
        <p:spPr>
          <a:xfrm rot="15868410">
            <a:off x="6968190" y="4502364"/>
            <a:ext cx="1653521" cy="92504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2078900"/>
              </a:avLst>
            </a:prstTxWarp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MOCKS 1</a:t>
            </a:r>
            <a:endParaRPr lang="en-GB" sz="18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66" name="TextBox 465"/>
          <p:cNvSpPr txBox="1"/>
          <p:nvPr/>
        </p:nvSpPr>
        <p:spPr>
          <a:xfrm>
            <a:off x="4070840" y="9931617"/>
            <a:ext cx="2196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Lang Paper 1 skills </a:t>
            </a:r>
            <a:endParaRPr lang="en-GB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78" name="TextBox 477"/>
          <p:cNvSpPr txBox="1"/>
          <p:nvPr/>
        </p:nvSpPr>
        <p:spPr>
          <a:xfrm>
            <a:off x="2142702" y="14358974"/>
            <a:ext cx="1109173" cy="423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83" name="TextBox 482"/>
          <p:cNvSpPr txBox="1"/>
          <p:nvPr/>
        </p:nvSpPr>
        <p:spPr>
          <a:xfrm>
            <a:off x="4545230" y="16157183"/>
            <a:ext cx="1868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Myth and magic </a:t>
            </a:r>
            <a:endParaRPr lang="en-GB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84" name="TextBox 483"/>
          <p:cNvSpPr txBox="1"/>
          <p:nvPr/>
        </p:nvSpPr>
        <p:spPr>
          <a:xfrm rot="16200000">
            <a:off x="6893178" y="12802427"/>
            <a:ext cx="1736002" cy="825612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26319"/>
              </a:avLst>
            </a:prstTxWarp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Shakespeare</a:t>
            </a:r>
            <a:endParaRPr lang="en-GB" sz="18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90" name="TextBox 489"/>
          <p:cNvSpPr txBox="1"/>
          <p:nvPr/>
        </p:nvSpPr>
        <p:spPr>
          <a:xfrm rot="15220773">
            <a:off x="1079226" y="15280831"/>
            <a:ext cx="1109173" cy="40011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Heroes </a:t>
            </a:r>
            <a:endParaRPr lang="en-GB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01" name="TextBox 300"/>
          <p:cNvSpPr txBox="1"/>
          <p:nvPr/>
        </p:nvSpPr>
        <p:spPr>
          <a:xfrm>
            <a:off x="4930014" y="15705633"/>
            <a:ext cx="1227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Heaney’s ‘Blackberry Picking’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cxnSp>
        <p:nvCxnSpPr>
          <p:cNvPr id="302" name="Straight Connector 30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4117930" y="16590460"/>
            <a:ext cx="13860" cy="509075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3" name="TextBox 302"/>
          <p:cNvSpPr txBox="1"/>
          <p:nvPr/>
        </p:nvSpPr>
        <p:spPr>
          <a:xfrm>
            <a:off x="3576898" y="17195757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err="1" smtClean="0">
                <a:latin typeface="Gill Sans MT" panose="020B0502020104020203" pitchFamily="34" charset="0"/>
              </a:rPr>
              <a:t>Propp’s</a:t>
            </a:r>
            <a:r>
              <a:rPr lang="en-GB" sz="800" dirty="0" smtClean="0">
                <a:latin typeface="Gill Sans MT" panose="020B0502020104020203" pitchFamily="34" charset="0"/>
              </a:rPr>
              <a:t> Theory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16" name="TextBox 315"/>
          <p:cNvSpPr txBox="1"/>
          <p:nvPr/>
        </p:nvSpPr>
        <p:spPr>
          <a:xfrm>
            <a:off x="2561700" y="17167282"/>
            <a:ext cx="1227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Literary heroes and villains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17" name="TextBox 316"/>
          <p:cNvSpPr txBox="1"/>
          <p:nvPr/>
        </p:nvSpPr>
        <p:spPr>
          <a:xfrm>
            <a:off x="2624410" y="15619252"/>
            <a:ext cx="1227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One person’s hero is another person’s villain. Do you agree?</a:t>
            </a:r>
            <a:endParaRPr lang="en-GB" sz="800" dirty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57" name="TextBox 356"/>
          <p:cNvSpPr txBox="1"/>
          <p:nvPr/>
        </p:nvSpPr>
        <p:spPr>
          <a:xfrm>
            <a:off x="3636608" y="15827295"/>
            <a:ext cx="122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Cultural </a:t>
            </a:r>
            <a:r>
              <a:rPr lang="en-GB" sz="800" dirty="0" smtClean="0">
                <a:latin typeface="Gill Sans MT" panose="020B0502020104020203" pitchFamily="34" charset="0"/>
              </a:rPr>
              <a:t>beliefs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362" name="TextBox 361"/>
          <p:cNvSpPr txBox="1"/>
          <p:nvPr/>
        </p:nvSpPr>
        <p:spPr>
          <a:xfrm rot="10800000" flipV="1">
            <a:off x="198987" y="15054534"/>
            <a:ext cx="7666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Narrative sequencing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65" name="TextBox 364"/>
          <p:cNvSpPr txBox="1"/>
          <p:nvPr/>
        </p:nvSpPr>
        <p:spPr>
          <a:xfrm>
            <a:off x="397122" y="15768338"/>
            <a:ext cx="672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err="1" smtClean="0">
                <a:latin typeface="Gill Sans MT" panose="020B0502020104020203" pitchFamily="34" charset="0"/>
              </a:rPr>
              <a:t>Oracy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66" name="TextBox 365"/>
          <p:cNvSpPr txBox="1"/>
          <p:nvPr/>
        </p:nvSpPr>
        <p:spPr>
          <a:xfrm>
            <a:off x="5192584" y="16849239"/>
            <a:ext cx="1034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Oral traditions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67" name="TextBox 366"/>
          <p:cNvSpPr txBox="1"/>
          <p:nvPr/>
        </p:nvSpPr>
        <p:spPr>
          <a:xfrm>
            <a:off x="538190" y="16862327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19</a:t>
            </a:r>
            <a:r>
              <a:rPr lang="en-GB" sz="800" baseline="30000" dirty="0" smtClean="0">
                <a:latin typeface="Gill Sans MT" panose="020B0502020104020203" pitchFamily="34" charset="0"/>
              </a:rPr>
              <a:t>th</a:t>
            </a:r>
            <a:r>
              <a:rPr lang="en-GB" sz="800" dirty="0" smtClean="0">
                <a:latin typeface="Gill Sans MT" panose="020B0502020104020203" pitchFamily="34" charset="0"/>
              </a:rPr>
              <a:t> Century Texts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68" name="TextBox 367"/>
          <p:cNvSpPr txBox="1"/>
          <p:nvPr/>
        </p:nvSpPr>
        <p:spPr>
          <a:xfrm>
            <a:off x="1801341" y="15731438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Shakespeare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69" name="TextBox 368"/>
          <p:cNvSpPr txBox="1"/>
          <p:nvPr/>
        </p:nvSpPr>
        <p:spPr>
          <a:xfrm>
            <a:off x="4110445" y="15543366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err="1" smtClean="0">
                <a:latin typeface="Gill Sans MT" panose="020B0502020104020203" pitchFamily="34" charset="0"/>
              </a:rPr>
              <a:t>Labov’s</a:t>
            </a:r>
            <a:r>
              <a:rPr lang="en-GB" sz="800" dirty="0" smtClean="0">
                <a:latin typeface="Gill Sans MT" panose="020B0502020104020203" pitchFamily="34" charset="0"/>
              </a:rPr>
              <a:t> natural theory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72" name="TextBox 371"/>
          <p:cNvSpPr txBox="1"/>
          <p:nvPr/>
        </p:nvSpPr>
        <p:spPr>
          <a:xfrm>
            <a:off x="6897888" y="11715605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Genre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73" name="TextBox 372"/>
          <p:cNvSpPr txBox="1"/>
          <p:nvPr/>
        </p:nvSpPr>
        <p:spPr>
          <a:xfrm>
            <a:off x="547716" y="13712660"/>
            <a:ext cx="1227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How do challenges and opportunities present themselves?</a:t>
            </a:r>
            <a:endParaRPr lang="en-GB" sz="800" dirty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cxnSp>
        <p:nvCxnSpPr>
          <p:cNvPr id="376" name="Straight Connector 375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5689461" y="16610707"/>
            <a:ext cx="9008" cy="256172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Straight Connector 377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1681317" y="15565209"/>
            <a:ext cx="308671" cy="8219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" name="TextBox 378"/>
          <p:cNvSpPr txBox="1"/>
          <p:nvPr/>
        </p:nvSpPr>
        <p:spPr>
          <a:xfrm>
            <a:off x="1842189" y="15440196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Context of writing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80" name="TextBox 379"/>
          <p:cNvSpPr txBox="1"/>
          <p:nvPr/>
        </p:nvSpPr>
        <p:spPr>
          <a:xfrm>
            <a:off x="2983050" y="14703689"/>
            <a:ext cx="122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Pre/post war Britain</a:t>
            </a:r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81" name="TextBox 380"/>
          <p:cNvSpPr txBox="1"/>
          <p:nvPr/>
        </p:nvSpPr>
        <p:spPr>
          <a:xfrm>
            <a:off x="2299471" y="13737685"/>
            <a:ext cx="9542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Other </a:t>
            </a:r>
            <a:r>
              <a:rPr lang="en-GB" sz="800" dirty="0" smtClean="0">
                <a:latin typeface="Gill Sans MT" panose="020B0502020104020203" pitchFamily="34" charset="0"/>
              </a:rPr>
              <a:t>cultures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382" name="TextBox 381"/>
          <p:cNvSpPr txBox="1"/>
          <p:nvPr/>
        </p:nvSpPr>
        <p:spPr>
          <a:xfrm>
            <a:off x="3025403" y="13608341"/>
            <a:ext cx="8460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Class </a:t>
            </a:r>
            <a:r>
              <a:rPr lang="en-GB" sz="800" dirty="0" smtClean="0">
                <a:latin typeface="Gill Sans MT" panose="020B0502020104020203" pitchFamily="34" charset="0"/>
              </a:rPr>
              <a:t>systems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383" name="TextBox 382"/>
          <p:cNvSpPr txBox="1"/>
          <p:nvPr/>
        </p:nvSpPr>
        <p:spPr>
          <a:xfrm>
            <a:off x="2020857" y="14901277"/>
            <a:ext cx="1227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How are modern problems presented in Literature?</a:t>
            </a:r>
            <a:endParaRPr lang="en-GB" sz="800" dirty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85" name="TextBox 384"/>
          <p:cNvSpPr txBox="1"/>
          <p:nvPr/>
        </p:nvSpPr>
        <p:spPr>
          <a:xfrm>
            <a:off x="4617471" y="13677676"/>
            <a:ext cx="122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Grammar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388" name="TextBox 387"/>
          <p:cNvSpPr txBox="1"/>
          <p:nvPr/>
        </p:nvSpPr>
        <p:spPr>
          <a:xfrm>
            <a:off x="3679493" y="13384930"/>
            <a:ext cx="18847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What impact does conflict have on the way we live our lives?</a:t>
            </a: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89" name="TextBox 388"/>
          <p:cNvSpPr txBox="1"/>
          <p:nvPr/>
        </p:nvSpPr>
        <p:spPr>
          <a:xfrm>
            <a:off x="4809100" y="15146470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WW1 Poetry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90" name="TextBox 389"/>
          <p:cNvSpPr txBox="1"/>
          <p:nvPr/>
        </p:nvSpPr>
        <p:spPr>
          <a:xfrm>
            <a:off x="5497696" y="13580674"/>
            <a:ext cx="1227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000" dirty="0" smtClean="0">
                <a:latin typeface="Gill Sans MT" panose="020B0502020104020203" pitchFamily="34" charset="0"/>
              </a:rPr>
              <a:t>Literary cultural capital</a:t>
            </a:r>
            <a:endParaRPr lang="en-GB" sz="10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92" name="TextBox 391"/>
          <p:cNvSpPr txBox="1"/>
          <p:nvPr/>
        </p:nvSpPr>
        <p:spPr>
          <a:xfrm>
            <a:off x="4002361" y="14774677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Etymology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93" name="TextBox 392"/>
          <p:cNvSpPr txBox="1"/>
          <p:nvPr/>
        </p:nvSpPr>
        <p:spPr>
          <a:xfrm>
            <a:off x="5564212" y="14858588"/>
            <a:ext cx="1227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19</a:t>
            </a:r>
            <a:r>
              <a:rPr lang="en-GB" sz="800" baseline="30000" dirty="0" smtClean="0">
                <a:latin typeface="Gill Sans MT" panose="020B0502020104020203" pitchFamily="34" charset="0"/>
              </a:rPr>
              <a:t>th</a:t>
            </a:r>
            <a:r>
              <a:rPr lang="en-GB" sz="800" dirty="0" smtClean="0">
                <a:latin typeface="Gill Sans MT" panose="020B0502020104020203" pitchFamily="34" charset="0"/>
              </a:rPr>
              <a:t> C. and modern non-fiction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94" name="TextBox 393"/>
          <p:cNvSpPr txBox="1"/>
          <p:nvPr/>
        </p:nvSpPr>
        <p:spPr>
          <a:xfrm>
            <a:off x="6730527" y="14917155"/>
            <a:ext cx="122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>
                <a:latin typeface="Gill Sans MT" panose="020B0502020104020203" pitchFamily="34" charset="0"/>
              </a:rPr>
              <a:t>E</a:t>
            </a:r>
            <a:r>
              <a:rPr lang="en-GB" sz="800" dirty="0" smtClean="0">
                <a:latin typeface="Gill Sans MT" panose="020B0502020104020203" pitchFamily="34" charset="0"/>
              </a:rPr>
              <a:t>thos</a:t>
            </a:r>
            <a:r>
              <a:rPr lang="en-GB" sz="800" dirty="0">
                <a:latin typeface="Gill Sans MT" panose="020B0502020104020203" pitchFamily="34" charset="0"/>
              </a:rPr>
              <a:t>, pathos, logos, anaphora, antithesis, oxymoron, paradox, rhetorical question, triad </a:t>
            </a:r>
            <a:endParaRPr lang="en-US" sz="800" dirty="0">
              <a:latin typeface="Gill Sans MT" panose="020B0502020104020203" pitchFamily="34" charset="0"/>
            </a:endParaRPr>
          </a:p>
        </p:txBody>
      </p:sp>
      <p:sp>
        <p:nvSpPr>
          <p:cNvPr id="395" name="TextBox 394"/>
          <p:cNvSpPr txBox="1"/>
          <p:nvPr/>
        </p:nvSpPr>
        <p:spPr>
          <a:xfrm>
            <a:off x="6518269" y="13499765"/>
            <a:ext cx="93886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How to spot/define/justify attitudes in texts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96" name="TextBox 395"/>
          <p:cNvSpPr txBox="1"/>
          <p:nvPr/>
        </p:nvSpPr>
        <p:spPr>
          <a:xfrm>
            <a:off x="7983385" y="14566990"/>
            <a:ext cx="1227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What are the features of a Utopian and Dystopian society?</a:t>
            </a:r>
            <a:endParaRPr lang="en-GB" sz="800" dirty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98" name="TextBox 397"/>
          <p:cNvSpPr txBox="1"/>
          <p:nvPr/>
        </p:nvSpPr>
        <p:spPr>
          <a:xfrm>
            <a:off x="6861916" y="13314717"/>
            <a:ext cx="1031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Religion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400" name="TextBox 399"/>
          <p:cNvSpPr txBox="1"/>
          <p:nvPr/>
        </p:nvSpPr>
        <p:spPr>
          <a:xfrm>
            <a:off x="8326899" y="14039703"/>
            <a:ext cx="1227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Define attitudes in non-fiction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401" name="TextBox 400"/>
          <p:cNvSpPr txBox="1"/>
          <p:nvPr/>
        </p:nvSpPr>
        <p:spPr>
          <a:xfrm>
            <a:off x="7958127" y="12034290"/>
            <a:ext cx="122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Exploration of other versions of </a:t>
            </a:r>
            <a:r>
              <a:rPr lang="en-GB" sz="800" dirty="0" smtClean="0">
                <a:latin typeface="Gill Sans MT" panose="020B0502020104020203" pitchFamily="34" charset="0"/>
              </a:rPr>
              <a:t>society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402" name="TextBox 401"/>
          <p:cNvSpPr txBox="1"/>
          <p:nvPr/>
        </p:nvSpPr>
        <p:spPr>
          <a:xfrm>
            <a:off x="8509473" y="12749974"/>
            <a:ext cx="122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Summary and </a:t>
            </a:r>
            <a:r>
              <a:rPr lang="en-GB" sz="800" dirty="0" smtClean="0">
                <a:latin typeface="Gill Sans MT" panose="020B0502020104020203" pitchFamily="34" charset="0"/>
              </a:rPr>
              <a:t>synthesis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403" name="TextBox 402"/>
          <p:cNvSpPr txBox="1"/>
          <p:nvPr/>
        </p:nvSpPr>
        <p:spPr>
          <a:xfrm>
            <a:off x="8538313" y="13426356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Government policy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404" name="TextBox 403"/>
          <p:cNvSpPr txBox="1"/>
          <p:nvPr/>
        </p:nvSpPr>
        <p:spPr>
          <a:xfrm>
            <a:off x="6606721" y="12924191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Persuasive writing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406" name="TextBox 405"/>
          <p:cNvSpPr txBox="1"/>
          <p:nvPr/>
        </p:nvSpPr>
        <p:spPr>
          <a:xfrm>
            <a:off x="6486548" y="11404288"/>
            <a:ext cx="17584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Why are we so fascinated by crime</a:t>
            </a:r>
            <a:r>
              <a:rPr lang="en-GB" sz="7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?</a:t>
            </a:r>
            <a:endParaRPr lang="en-GB" sz="800" dirty="0" smtClean="0">
              <a:solidFill>
                <a:srgbClr val="FF0000"/>
              </a:solidFill>
              <a:latin typeface="Gill Sans MT" panose="020B0502020104020203" pitchFamily="34" charset="0"/>
            </a:endParaRPr>
          </a:p>
        </p:txBody>
      </p:sp>
      <p:sp>
        <p:nvSpPr>
          <p:cNvPr id="408" name="TextBox 407"/>
          <p:cNvSpPr txBox="1"/>
          <p:nvPr/>
        </p:nvSpPr>
        <p:spPr>
          <a:xfrm>
            <a:off x="1516944" y="13361926"/>
            <a:ext cx="122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How do challenges and opportunities influence our behaviour</a:t>
            </a:r>
            <a:r>
              <a:rPr lang="en-GB" sz="800" dirty="0" smtClean="0">
                <a:latin typeface="Gill Sans MT" panose="020B0502020104020203" pitchFamily="34" charset="0"/>
              </a:rPr>
              <a:t>?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  <a:stCxn id="389" idx="0"/>
          </p:cNvCxnSpPr>
          <p:nvPr/>
        </p:nvCxnSpPr>
        <p:spPr>
          <a:xfrm flipV="1">
            <a:off x="5422900" y="14520235"/>
            <a:ext cx="47764" cy="626235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TextBox 210"/>
          <p:cNvSpPr txBox="1"/>
          <p:nvPr/>
        </p:nvSpPr>
        <p:spPr>
          <a:xfrm rot="16200000">
            <a:off x="7157679" y="8801467"/>
            <a:ext cx="1363162" cy="796516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19</a:t>
            </a:r>
            <a:r>
              <a:rPr lang="en-GB" sz="2400" baseline="300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th</a:t>
            </a:r>
            <a:r>
              <a:rPr lang="en-GB" sz="2400" dirty="0">
                <a:solidFill>
                  <a:schemeClr val="bg1"/>
                </a:solidFill>
                <a:latin typeface="Gill Sans MT" panose="020B0502020104020203" pitchFamily="34" charset="0"/>
              </a:rPr>
              <a:t> </a:t>
            </a:r>
            <a:r>
              <a:rPr lang="en-GB" sz="2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C  Novel </a:t>
            </a:r>
            <a:endParaRPr lang="en-GB" sz="18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4754006" y="11541575"/>
            <a:ext cx="122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Victorian attitudes to poverty and </a:t>
            </a:r>
            <a:r>
              <a:rPr lang="en-GB" sz="800" dirty="0" smtClean="0">
                <a:latin typeface="Gill Sans MT" panose="020B0502020104020203" pitchFamily="34" charset="0"/>
              </a:rPr>
              <a:t>crime</a:t>
            </a:r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4537323" y="12623649"/>
            <a:ext cx="1227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Modern desensitisation towards violence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5706692" y="12691557"/>
            <a:ext cx="1227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What does this fascination say about us?</a:t>
            </a:r>
            <a:endParaRPr lang="en-GB" sz="800" dirty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4142514" y="11370360"/>
            <a:ext cx="122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Media </a:t>
            </a:r>
            <a:r>
              <a:rPr lang="en-GB" sz="800" dirty="0" smtClean="0">
                <a:latin typeface="Gill Sans MT" panose="020B0502020104020203" pitchFamily="34" charset="0"/>
              </a:rPr>
              <a:t>manipulation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3562445" y="12687902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Media language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3643100" y="11600881"/>
            <a:ext cx="973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Youth </a:t>
            </a:r>
            <a:r>
              <a:rPr lang="en-GB" sz="800" dirty="0" smtClean="0">
                <a:latin typeface="Gill Sans MT" panose="020B0502020104020203" pitchFamily="34" charset="0"/>
              </a:rPr>
              <a:t>language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1938896" y="11483714"/>
            <a:ext cx="11826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050" dirty="0" smtClean="0">
                <a:latin typeface="Gill Sans MT" panose="020B0502020104020203" pitchFamily="34" charset="0"/>
              </a:rPr>
              <a:t>Plot</a:t>
            </a:r>
            <a:r>
              <a:rPr lang="en-GB" sz="1050" dirty="0" smtClean="0">
                <a:latin typeface="Gill Sans MT" panose="020B0502020104020203" pitchFamily="34" charset="0"/>
              </a:rPr>
              <a:t>, theme, character </a:t>
            </a:r>
            <a:endParaRPr lang="en-GB" sz="1050" dirty="0">
              <a:latin typeface="Gill Sans MT" panose="020B0502020104020203" pitchFamily="34" charset="0"/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16933" y="11798945"/>
            <a:ext cx="122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Dramatic techniques including iambic pentameter/ prose  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1701681" y="11152733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Literary influences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-63894" y="11347462"/>
            <a:ext cx="122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Language change and use of verse/ prose 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2035173" y="12738544"/>
            <a:ext cx="17747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Gill Sans MT" panose="020B0502020104020203" pitchFamily="34" charset="0"/>
              </a:rPr>
              <a:t>Pathetic fallacy; foreshadowing; simile; </a:t>
            </a:r>
            <a:r>
              <a:rPr lang="en-GB" sz="800" dirty="0" smtClean="0">
                <a:latin typeface="Gill Sans MT" panose="020B0502020104020203" pitchFamily="34" charset="0"/>
              </a:rPr>
              <a:t>metaphor; </a:t>
            </a:r>
            <a:r>
              <a:rPr lang="en-GB" sz="800" dirty="0" smtClean="0">
                <a:latin typeface="Gill Sans MT" panose="020B0502020104020203" pitchFamily="34" charset="0"/>
              </a:rPr>
              <a:t>personification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2909764" y="11475232"/>
            <a:ext cx="8219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Colons and semi-colons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-152305" y="10798306"/>
            <a:ext cx="1227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Mastery of sentences and paragraphs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238" name="TextBox 237"/>
          <p:cNvSpPr txBox="1"/>
          <p:nvPr/>
        </p:nvSpPr>
        <p:spPr>
          <a:xfrm>
            <a:off x="80313" y="9388902"/>
            <a:ext cx="1227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2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What themes does Shakespeare explore and how are they relevant today?</a:t>
            </a:r>
            <a:endParaRPr lang="en-GB" sz="1200" dirty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pPr algn="ctr"/>
            <a:endParaRPr lang="en-US" sz="1200" dirty="0">
              <a:latin typeface="Gill Sans MT" panose="020B0502020104020203" pitchFamily="34" charset="0"/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1075729" y="9585219"/>
            <a:ext cx="122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Shakespeare text chosen by </a:t>
            </a:r>
            <a:r>
              <a:rPr lang="en-GB" sz="800" dirty="0" smtClean="0">
                <a:latin typeface="Gill Sans MT" panose="020B0502020104020203" pitchFamily="34" charset="0"/>
              </a:rPr>
              <a:t>teacher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240" name="TextBox 239"/>
          <p:cNvSpPr txBox="1"/>
          <p:nvPr/>
        </p:nvSpPr>
        <p:spPr>
          <a:xfrm>
            <a:off x="1720669" y="10790588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Plot and character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241" name="TextBox 240"/>
          <p:cNvSpPr txBox="1"/>
          <p:nvPr/>
        </p:nvSpPr>
        <p:spPr>
          <a:xfrm>
            <a:off x="3093393" y="8966681"/>
            <a:ext cx="122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Gill Sans MT" panose="020B0502020104020203" pitchFamily="34" charset="0"/>
              </a:rPr>
              <a:t>Techniques of plot and pace to engage, manipulate and further impact </a:t>
            </a:r>
            <a:r>
              <a:rPr lang="en-GB" sz="800" dirty="0" smtClean="0">
                <a:latin typeface="Gill Sans MT" panose="020B0502020104020203" pitchFamily="34" charset="0"/>
              </a:rPr>
              <a:t>drama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242" name="TextBox 241"/>
          <p:cNvSpPr txBox="1"/>
          <p:nvPr/>
        </p:nvSpPr>
        <p:spPr>
          <a:xfrm>
            <a:off x="2725690" y="10611747"/>
            <a:ext cx="122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How tragedy and comedy are elements of human </a:t>
            </a:r>
            <a:r>
              <a:rPr lang="en-GB" sz="800" dirty="0" smtClean="0">
                <a:latin typeface="Gill Sans MT" panose="020B0502020104020203" pitchFamily="34" charset="0"/>
              </a:rPr>
              <a:t>nature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243" name="TextBox 242"/>
          <p:cNvSpPr txBox="1"/>
          <p:nvPr/>
        </p:nvSpPr>
        <p:spPr>
          <a:xfrm>
            <a:off x="1665671" y="9079751"/>
            <a:ext cx="122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Social, historical and cultural context of studied </a:t>
            </a:r>
            <a:r>
              <a:rPr lang="en-GB" sz="800" dirty="0" smtClean="0">
                <a:latin typeface="Gill Sans MT" panose="020B0502020104020203" pitchFamily="34" charset="0"/>
              </a:rPr>
              <a:t>text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244" name="TextBox 243"/>
          <p:cNvSpPr txBox="1"/>
          <p:nvPr/>
        </p:nvSpPr>
        <p:spPr>
          <a:xfrm>
            <a:off x="2328946" y="9544584"/>
            <a:ext cx="122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Language coinage and </a:t>
            </a:r>
            <a:r>
              <a:rPr lang="en-GB" sz="800" dirty="0" smtClean="0">
                <a:latin typeface="Gill Sans MT" panose="020B0502020104020203" pitchFamily="34" charset="0"/>
              </a:rPr>
              <a:t>creativity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246" name="TextBox 245"/>
          <p:cNvSpPr txBox="1"/>
          <p:nvPr/>
        </p:nvSpPr>
        <p:spPr>
          <a:xfrm>
            <a:off x="4067697" y="9365204"/>
            <a:ext cx="15246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9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How do I detect a writer’s viewpoint and how can I replicate it</a:t>
            </a:r>
            <a:r>
              <a:rPr lang="en-GB" sz="9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?</a:t>
            </a:r>
            <a:endParaRPr lang="en-GB" sz="900" dirty="0">
              <a:solidFill>
                <a:srgbClr val="FF0000"/>
              </a:solidFill>
              <a:latin typeface="Gill Sans MT" panose="020B0502020104020203" pitchFamily="34" charset="0"/>
            </a:endParaRPr>
          </a:p>
        </p:txBody>
      </p:sp>
      <p:sp>
        <p:nvSpPr>
          <p:cNvPr id="250" name="TextBox 249"/>
          <p:cNvSpPr txBox="1"/>
          <p:nvPr/>
        </p:nvSpPr>
        <p:spPr>
          <a:xfrm>
            <a:off x="3095710" y="11918747"/>
            <a:ext cx="737509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latin typeface="Gill Sans MT" panose="020B0502020104020203" pitchFamily="34" charset="0"/>
              </a:rPr>
              <a:t>Year</a:t>
            </a:r>
          </a:p>
          <a:p>
            <a:pPr algn="ctr"/>
            <a:r>
              <a:rPr lang="en-US" sz="1800" b="1" dirty="0">
                <a:latin typeface="Gill Sans MT" panose="020B0502020104020203" pitchFamily="34" charset="0"/>
              </a:rPr>
              <a:t>9</a:t>
            </a:r>
          </a:p>
        </p:txBody>
      </p:sp>
      <p:sp>
        <p:nvSpPr>
          <p:cNvPr id="252" name="TextBox 251"/>
          <p:cNvSpPr txBox="1"/>
          <p:nvPr/>
        </p:nvSpPr>
        <p:spPr>
          <a:xfrm>
            <a:off x="3740231" y="13979253"/>
            <a:ext cx="737509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latin typeface="Gill Sans MT" panose="020B0502020104020203" pitchFamily="34" charset="0"/>
              </a:rPr>
              <a:t>Year</a:t>
            </a:r>
          </a:p>
          <a:p>
            <a:pPr algn="ctr"/>
            <a:r>
              <a:rPr lang="en-US" sz="1800" b="1" dirty="0" smtClean="0">
                <a:latin typeface="Gill Sans MT" panose="020B0502020104020203" pitchFamily="34" charset="0"/>
              </a:rPr>
              <a:t>8</a:t>
            </a:r>
            <a:endParaRPr lang="en-US" sz="1800" b="1" dirty="0">
              <a:latin typeface="Gill Sans MT" panose="020B0502020104020203" pitchFamily="34" charset="0"/>
            </a:endParaRPr>
          </a:p>
        </p:txBody>
      </p:sp>
      <p:sp>
        <p:nvSpPr>
          <p:cNvPr id="253" name="TextBox 252"/>
          <p:cNvSpPr txBox="1"/>
          <p:nvPr/>
        </p:nvSpPr>
        <p:spPr>
          <a:xfrm>
            <a:off x="7000778" y="16051785"/>
            <a:ext cx="737509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latin typeface="Gill Sans MT" panose="020B0502020104020203" pitchFamily="34" charset="0"/>
              </a:rPr>
              <a:t>Year</a:t>
            </a:r>
          </a:p>
          <a:p>
            <a:pPr algn="ctr"/>
            <a:r>
              <a:rPr lang="en-US" sz="1800" b="1" dirty="0" smtClean="0">
                <a:latin typeface="Gill Sans MT" panose="020B0502020104020203" pitchFamily="34" charset="0"/>
              </a:rPr>
              <a:t>7</a:t>
            </a:r>
            <a:endParaRPr lang="en-US" sz="1800" b="1" dirty="0">
              <a:latin typeface="Gill Sans MT" panose="020B0502020104020203" pitchFamily="34" charset="0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3558089" y="5719549"/>
            <a:ext cx="737509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latin typeface="Gill Sans MT" panose="020B0502020104020203" pitchFamily="34" charset="0"/>
              </a:rPr>
              <a:t>Year</a:t>
            </a:r>
          </a:p>
          <a:p>
            <a:pPr algn="ctr"/>
            <a:r>
              <a:rPr lang="en-US" sz="1800" b="1" dirty="0" smtClean="0">
                <a:latin typeface="Gill Sans MT" panose="020B0502020104020203" pitchFamily="34" charset="0"/>
              </a:rPr>
              <a:t>11</a:t>
            </a:r>
            <a:endParaRPr lang="en-US" sz="1800" b="1" dirty="0">
              <a:latin typeface="Gill Sans MT" panose="020B0502020104020203" pitchFamily="34" charset="0"/>
            </a:endParaRPr>
          </a:p>
        </p:txBody>
      </p:sp>
      <p:cxnSp>
        <p:nvCxnSpPr>
          <p:cNvPr id="277" name="Straight Connector 276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  <a:stCxn id="241" idx="2"/>
          </p:cNvCxnSpPr>
          <p:nvPr/>
        </p:nvCxnSpPr>
        <p:spPr>
          <a:xfrm flipH="1">
            <a:off x="3568268" y="9551456"/>
            <a:ext cx="138925" cy="59426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Connector 277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3212725" y="9747109"/>
            <a:ext cx="17334" cy="19721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Connector 282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 flipV="1">
            <a:off x="3492992" y="10436216"/>
            <a:ext cx="18611" cy="179922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Connector 285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  <a:stCxn id="240" idx="0"/>
          </p:cNvCxnSpPr>
          <p:nvPr/>
        </p:nvCxnSpPr>
        <p:spPr>
          <a:xfrm flipH="1" flipV="1">
            <a:off x="2045661" y="10653155"/>
            <a:ext cx="288808" cy="137433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9" name="TextBox 288"/>
          <p:cNvSpPr txBox="1"/>
          <p:nvPr/>
        </p:nvSpPr>
        <p:spPr>
          <a:xfrm>
            <a:off x="4286858" y="10688037"/>
            <a:ext cx="122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What themes are being explored and how are they relevant today</a:t>
            </a:r>
            <a:r>
              <a:rPr lang="en-GB" sz="8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?</a:t>
            </a:r>
            <a:endParaRPr lang="en-GB" sz="800" dirty="0">
              <a:solidFill>
                <a:srgbClr val="FF0000"/>
              </a:solidFill>
              <a:latin typeface="Gill Sans MT" panose="020B0502020104020203" pitchFamily="34" charset="0"/>
            </a:endParaRPr>
          </a:p>
        </p:txBody>
      </p:sp>
      <p:sp>
        <p:nvSpPr>
          <p:cNvPr id="290" name="TextBox 289"/>
          <p:cNvSpPr txBox="1"/>
          <p:nvPr/>
        </p:nvSpPr>
        <p:spPr>
          <a:xfrm>
            <a:off x="5316783" y="10835610"/>
            <a:ext cx="122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I have a dream</a:t>
            </a:r>
            <a:r>
              <a:rPr lang="en-GB" sz="800" dirty="0" smtClean="0">
                <a:latin typeface="Gill Sans MT" panose="020B0502020104020203" pitchFamily="34" charset="0"/>
              </a:rPr>
              <a:t>…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5865211" y="9437180"/>
            <a:ext cx="1113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Facts/statistics/opinion as </a:t>
            </a:r>
            <a:r>
              <a:rPr lang="en-GB" sz="800" dirty="0" smtClean="0">
                <a:latin typeface="Gill Sans MT" panose="020B0502020104020203" pitchFamily="34" charset="0"/>
              </a:rPr>
              <a:t>fact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4872071" y="9059217"/>
            <a:ext cx="1364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Following an argument and constructing your </a:t>
            </a:r>
            <a:r>
              <a:rPr lang="en-GB" sz="800" dirty="0" smtClean="0">
                <a:latin typeface="Gill Sans MT" panose="020B0502020104020203" pitchFamily="34" charset="0"/>
              </a:rPr>
              <a:t>own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6105586" y="10635283"/>
            <a:ext cx="122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Discourse </a:t>
            </a:r>
            <a:r>
              <a:rPr lang="en-GB" sz="800" dirty="0" smtClean="0">
                <a:latin typeface="Gill Sans MT" panose="020B0502020104020203" pitchFamily="34" charset="0"/>
              </a:rPr>
              <a:t>markers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295" name="TextBox 294"/>
          <p:cNvSpPr txBox="1"/>
          <p:nvPr/>
        </p:nvSpPr>
        <p:spPr>
          <a:xfrm>
            <a:off x="4385620" y="5297386"/>
            <a:ext cx="1304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Lit AO1, 2 and 3 for Lit 1 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296" name="TextBox 295"/>
          <p:cNvSpPr txBox="1"/>
          <p:nvPr/>
        </p:nvSpPr>
        <p:spPr>
          <a:xfrm>
            <a:off x="4217087" y="7249532"/>
            <a:ext cx="15280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050" dirty="0" smtClean="0">
                <a:latin typeface="Gill Sans MT" panose="020B0502020104020203" pitchFamily="34" charset="0"/>
              </a:rPr>
              <a:t>Unseen Non-fiction texts from 1800 - </a:t>
            </a:r>
            <a:r>
              <a:rPr lang="en-GB" sz="1050" dirty="0" smtClean="0">
                <a:latin typeface="Gill Sans MT" panose="020B0502020104020203" pitchFamily="34" charset="0"/>
              </a:rPr>
              <a:t>today</a:t>
            </a:r>
            <a:endParaRPr lang="en-GB" sz="1050" dirty="0">
              <a:latin typeface="Gill Sans MT" panose="020B0502020104020203" pitchFamily="34" charset="0"/>
            </a:endParaRPr>
          </a:p>
        </p:txBody>
      </p:sp>
      <p:sp>
        <p:nvSpPr>
          <p:cNvPr id="297" name="TextBox 296"/>
          <p:cNvSpPr txBox="1"/>
          <p:nvPr/>
        </p:nvSpPr>
        <p:spPr>
          <a:xfrm>
            <a:off x="2061020" y="7498009"/>
            <a:ext cx="122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Unseen Fiction </a:t>
            </a:r>
            <a:r>
              <a:rPr lang="en-GB" sz="800" dirty="0" smtClean="0">
                <a:latin typeface="Gill Sans MT" panose="020B0502020104020203" pitchFamily="34" charset="0"/>
              </a:rPr>
              <a:t>texts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298" name="TextBox 297"/>
          <p:cNvSpPr txBox="1"/>
          <p:nvPr/>
        </p:nvSpPr>
        <p:spPr>
          <a:xfrm>
            <a:off x="1390995" y="4999915"/>
            <a:ext cx="8757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Unseen contemporary poetry : how to access/ how to answer 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300" name="TextBox 299"/>
          <p:cNvSpPr txBox="1"/>
          <p:nvPr/>
        </p:nvSpPr>
        <p:spPr>
          <a:xfrm>
            <a:off x="6702154" y="9454554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Jekyll and Hyde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14" name="TextBox 313"/>
          <p:cNvSpPr txBox="1"/>
          <p:nvPr/>
        </p:nvSpPr>
        <p:spPr>
          <a:xfrm>
            <a:off x="6205680" y="6563275"/>
            <a:ext cx="1992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Lit Paper 1 tests: themes; plot; characters. How to answer Qs; key phrases and points  to include for clarity and development 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318" name="TextBox 317"/>
          <p:cNvSpPr txBox="1"/>
          <p:nvPr/>
        </p:nvSpPr>
        <p:spPr>
          <a:xfrm>
            <a:off x="6327075" y="4817273"/>
            <a:ext cx="1227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Lit Paper 2 texts: poetry revision ; mind maps and models 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21" name="TextBox 320"/>
          <p:cNvSpPr txBox="1"/>
          <p:nvPr/>
        </p:nvSpPr>
        <p:spPr>
          <a:xfrm>
            <a:off x="7773091" y="3254681"/>
            <a:ext cx="165435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Lit Paper 2 texts : AIC revision; poetry essays and unseen poetry responses – models in class 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22" name="TextBox 321"/>
          <p:cNvSpPr txBox="1"/>
          <p:nvPr/>
        </p:nvSpPr>
        <p:spPr>
          <a:xfrm>
            <a:off x="5491786" y="2986696"/>
            <a:ext cx="122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Analysis : key terms and phrases </a:t>
            </a:r>
          </a:p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AO1 and </a:t>
            </a:r>
            <a:r>
              <a:rPr lang="en-GB" sz="800" dirty="0" smtClean="0">
                <a:latin typeface="Gill Sans MT" panose="020B0502020104020203" pitchFamily="34" charset="0"/>
              </a:rPr>
              <a:t>AO2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323" name="TextBox 322"/>
          <p:cNvSpPr txBox="1"/>
          <p:nvPr/>
        </p:nvSpPr>
        <p:spPr>
          <a:xfrm>
            <a:off x="4002361" y="4429965"/>
            <a:ext cx="16004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Lang 2 comparatives and defining thoughts/ feelings  key words and phrases for Lang 2 Q2 and Q4 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26" name="TextBox 325"/>
          <p:cNvSpPr txBox="1"/>
          <p:nvPr/>
        </p:nvSpPr>
        <p:spPr>
          <a:xfrm>
            <a:off x="3353077" y="3003613"/>
            <a:ext cx="122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en-GB" sz="800" dirty="0">
              <a:latin typeface="Gill Sans MT" panose="020B0502020104020203" pitchFamily="34" charset="0"/>
            </a:endParaRPr>
          </a:p>
          <a:p>
            <a:pPr algn="ctr"/>
            <a:r>
              <a:rPr lang="en-US" sz="1000" dirty="0" smtClean="0">
                <a:latin typeface="Gill Sans MT" panose="020B0502020104020203" pitchFamily="34" charset="0"/>
              </a:rPr>
              <a:t>Decoding questions: skills </a:t>
            </a:r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28" name="TextBox 327"/>
          <p:cNvSpPr txBox="1"/>
          <p:nvPr/>
        </p:nvSpPr>
        <p:spPr>
          <a:xfrm>
            <a:off x="2473534" y="4697065"/>
            <a:ext cx="122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Decoding and actively reading texts in language: how to access/ how to add to perceptive points 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332" name="TextBox 331"/>
          <p:cNvSpPr txBox="1"/>
          <p:nvPr/>
        </p:nvSpPr>
        <p:spPr>
          <a:xfrm>
            <a:off x="105676" y="3881134"/>
            <a:ext cx="1464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Lit Paper 2: revise themes; plot and characters of AIC; poetry unseen</a:t>
            </a:r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33" name="TextBox 332"/>
          <p:cNvSpPr txBox="1"/>
          <p:nvPr/>
        </p:nvSpPr>
        <p:spPr>
          <a:xfrm>
            <a:off x="2173591" y="3097348"/>
            <a:ext cx="1227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Timed Practice with teacher models and feedback : Lang Papers 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35" name="TextBox 334"/>
          <p:cNvSpPr txBox="1"/>
          <p:nvPr/>
        </p:nvSpPr>
        <p:spPr>
          <a:xfrm>
            <a:off x="201263" y="1251252"/>
            <a:ext cx="122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Timed practice : Lit P1 </a:t>
            </a:r>
          </a:p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Key terms/ techniques for both questions 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337" name="TextBox 336"/>
          <p:cNvSpPr txBox="1"/>
          <p:nvPr/>
        </p:nvSpPr>
        <p:spPr>
          <a:xfrm>
            <a:off x="2037383" y="2667983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>
                <a:latin typeface="Gill Sans MT" panose="020B0502020104020203" pitchFamily="34" charset="0"/>
              </a:rPr>
              <a:t>T</a:t>
            </a:r>
            <a:r>
              <a:rPr lang="en-GB" sz="800" dirty="0" smtClean="0">
                <a:latin typeface="Gill Sans MT" panose="020B0502020104020203" pitchFamily="34" charset="0"/>
              </a:rPr>
              <a:t>imed practice Lang P1 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40" name="TextBox 339"/>
          <p:cNvSpPr txBox="1"/>
          <p:nvPr/>
        </p:nvSpPr>
        <p:spPr>
          <a:xfrm>
            <a:off x="3427785" y="2557596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Timed Practice Lang P2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41" name="TextBox 340"/>
          <p:cNvSpPr txBox="1"/>
          <p:nvPr/>
        </p:nvSpPr>
        <p:spPr>
          <a:xfrm>
            <a:off x="7441002" y="10524223"/>
            <a:ext cx="122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A Christmas </a:t>
            </a:r>
            <a:r>
              <a:rPr lang="en-GB" sz="800" dirty="0" smtClean="0">
                <a:latin typeface="Gill Sans MT" panose="020B0502020104020203" pitchFamily="34" charset="0"/>
              </a:rPr>
              <a:t>Carol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343" name="TextBox 342"/>
          <p:cNvSpPr txBox="1"/>
          <p:nvPr/>
        </p:nvSpPr>
        <p:spPr>
          <a:xfrm>
            <a:off x="8379602" y="10073173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Crafting narrative writing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45" name="TextBox 344"/>
          <p:cNvSpPr txBox="1"/>
          <p:nvPr/>
        </p:nvSpPr>
        <p:spPr>
          <a:xfrm>
            <a:off x="3291744" y="7464649"/>
            <a:ext cx="122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Macbeth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347" name="TextBox 346"/>
          <p:cNvSpPr txBox="1"/>
          <p:nvPr/>
        </p:nvSpPr>
        <p:spPr>
          <a:xfrm>
            <a:off x="3252443" y="8571481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Romeo and Juliet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49" name="TextBox 348"/>
          <p:cNvSpPr txBox="1"/>
          <p:nvPr/>
        </p:nvSpPr>
        <p:spPr>
          <a:xfrm>
            <a:off x="6746807" y="7441071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An Inspector Calls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59" name="TextBox 358"/>
          <p:cNvSpPr txBox="1"/>
          <p:nvPr/>
        </p:nvSpPr>
        <p:spPr>
          <a:xfrm>
            <a:off x="4313777" y="8561954"/>
            <a:ext cx="1227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Crafting non fiction writing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256" name="TextBox 255"/>
          <p:cNvSpPr txBox="1"/>
          <p:nvPr/>
        </p:nvSpPr>
        <p:spPr>
          <a:xfrm>
            <a:off x="6342283" y="8896459"/>
            <a:ext cx="1107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Analysing effects of linguistic </a:t>
            </a:r>
            <a:r>
              <a:rPr lang="en-GB" sz="800" dirty="0" smtClean="0">
                <a:latin typeface="Gill Sans MT" panose="020B0502020104020203" pitchFamily="34" charset="0"/>
              </a:rPr>
              <a:t>devices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8694945" y="8995197"/>
            <a:ext cx="100705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Analysing structural choices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8223057" y="7756015"/>
            <a:ext cx="122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To what extent do you agree</a:t>
            </a:r>
            <a:r>
              <a:rPr lang="en-GB" sz="800" dirty="0" smtClean="0">
                <a:latin typeface="Gill Sans MT" panose="020B0502020104020203" pitchFamily="34" charset="0"/>
              </a:rPr>
              <a:t>…?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279" name="TextBox 278"/>
          <p:cNvSpPr txBox="1"/>
          <p:nvPr/>
        </p:nvSpPr>
        <p:spPr>
          <a:xfrm>
            <a:off x="5647330" y="7520361"/>
            <a:ext cx="1227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050" dirty="0" smtClean="0">
                <a:latin typeface="Gill Sans MT" panose="020B0502020104020203" pitchFamily="34" charset="0"/>
              </a:rPr>
              <a:t>Summary </a:t>
            </a:r>
            <a:r>
              <a:rPr lang="en-GB" sz="1050" dirty="0" smtClean="0">
                <a:latin typeface="Gill Sans MT" panose="020B0502020104020203" pitchFamily="34" charset="0"/>
              </a:rPr>
              <a:t>skills</a:t>
            </a:r>
            <a:endParaRPr lang="en-GB" sz="1050" dirty="0">
              <a:latin typeface="Gill Sans MT" panose="020B0502020104020203" pitchFamily="34" charset="0"/>
            </a:endParaRPr>
          </a:p>
        </p:txBody>
      </p:sp>
      <p:sp>
        <p:nvSpPr>
          <p:cNvPr id="280" name="TextBox 279"/>
          <p:cNvSpPr txBox="1"/>
          <p:nvPr/>
        </p:nvSpPr>
        <p:spPr>
          <a:xfrm>
            <a:off x="5580163" y="8520397"/>
            <a:ext cx="122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Comparison and tracking of opposing arguments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304" name="TextBox 303"/>
          <p:cNvSpPr txBox="1"/>
          <p:nvPr/>
        </p:nvSpPr>
        <p:spPr>
          <a:xfrm>
            <a:off x="2172000" y="8584780"/>
            <a:ext cx="1227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Elizabethan and Jacobean belief systems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05" name="TextBox 304"/>
          <p:cNvSpPr txBox="1"/>
          <p:nvPr/>
        </p:nvSpPr>
        <p:spPr>
          <a:xfrm>
            <a:off x="740116" y="8483304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The great chain of being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06" name="TextBox 305"/>
          <p:cNvSpPr txBox="1"/>
          <p:nvPr/>
        </p:nvSpPr>
        <p:spPr>
          <a:xfrm>
            <a:off x="37026" y="8189321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Contemporary relevance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20" name="TextBox 319"/>
          <p:cNvSpPr txBox="1"/>
          <p:nvPr/>
        </p:nvSpPr>
        <p:spPr>
          <a:xfrm>
            <a:off x="2124563" y="7067851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Construction of meaning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31" name="TextBox 330"/>
          <p:cNvSpPr txBox="1"/>
          <p:nvPr/>
        </p:nvSpPr>
        <p:spPr>
          <a:xfrm>
            <a:off x="6907" y="6059375"/>
            <a:ext cx="122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Voice and tonal shift;</a:t>
            </a:r>
          </a:p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Stagecraft; significance of extracts 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350" name="TextBox 349"/>
          <p:cNvSpPr txBox="1"/>
          <p:nvPr/>
        </p:nvSpPr>
        <p:spPr>
          <a:xfrm>
            <a:off x="-142420" y="7162651"/>
            <a:ext cx="122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Decoding skills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52" name="TextBox 351"/>
          <p:cNvSpPr txBox="1"/>
          <p:nvPr/>
        </p:nvSpPr>
        <p:spPr>
          <a:xfrm>
            <a:off x="46100" y="5171057"/>
            <a:ext cx="13148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800" dirty="0" smtClean="0">
                <a:latin typeface="Gill Sans MT" panose="020B0502020104020203" pitchFamily="34" charset="0"/>
              </a:rPr>
              <a:t>Intertextuality</a:t>
            </a:r>
            <a:endParaRPr lang="en-GB" sz="800" dirty="0">
              <a:latin typeface="Gill Sans MT" panose="020B0502020104020203" pitchFamily="34" charset="0"/>
            </a:endParaRPr>
          </a:p>
          <a:p>
            <a:pPr algn="ctr"/>
            <a:r>
              <a:rPr lang="en-US" sz="1000" dirty="0">
                <a:latin typeface="Gill Sans MT" panose="020B0502020104020203" pitchFamily="34" charset="0"/>
              </a:rPr>
              <a:t>W</a:t>
            </a:r>
            <a:r>
              <a:rPr lang="en-US" sz="1000" dirty="0" smtClean="0">
                <a:latin typeface="Gill Sans MT" panose="020B0502020104020203" pitchFamily="34" charset="0"/>
              </a:rPr>
              <a:t>ider reading for challenge – critical wider reading </a:t>
            </a:r>
            <a:endParaRPr lang="en-US" sz="1000" dirty="0">
              <a:latin typeface="Gill Sans MT" panose="020B0502020104020203" pitchFamily="34" charset="0"/>
            </a:endParaRPr>
          </a:p>
        </p:txBody>
      </p:sp>
      <p:sp>
        <p:nvSpPr>
          <p:cNvPr id="363" name="TextBox 362"/>
          <p:cNvSpPr txBox="1"/>
          <p:nvPr/>
        </p:nvSpPr>
        <p:spPr>
          <a:xfrm>
            <a:off x="4112118" y="1716273"/>
            <a:ext cx="1407845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latin typeface="Gill Sans MT" panose="020B0502020104020203" pitchFamily="34" charset="0"/>
              </a:rPr>
              <a:t>A-Level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27874" y="837285"/>
            <a:ext cx="1939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Timed practice: </a:t>
            </a:r>
          </a:p>
          <a:p>
            <a:r>
              <a:rPr lang="en-GB" sz="1600" dirty="0"/>
              <a:t>A</a:t>
            </a:r>
            <a:r>
              <a:rPr lang="en-GB" sz="1600" dirty="0" smtClean="0"/>
              <a:t>ll Papers </a:t>
            </a:r>
            <a:endParaRPr lang="en-GB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8382136" y="6018430"/>
            <a:ext cx="1309541" cy="755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LANG P1 </a:t>
            </a:r>
          </a:p>
          <a:p>
            <a:r>
              <a:rPr lang="en-GB" dirty="0" smtClean="0"/>
              <a:t>Revision 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4580118" y="6572858"/>
            <a:ext cx="1503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Mind Maps </a:t>
            </a:r>
            <a:r>
              <a:rPr lang="en-GB" sz="1600" dirty="0"/>
              <a:t>t</a:t>
            </a:r>
            <a:r>
              <a:rPr lang="en-GB" sz="1600" dirty="0" smtClean="0"/>
              <a:t>hemes</a:t>
            </a:r>
            <a:endParaRPr lang="en-GB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1824762" y="10015897"/>
            <a:ext cx="1915469" cy="423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AIC GCSE text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2926595">
            <a:off x="1086668" y="11690947"/>
            <a:ext cx="1908763" cy="423962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Shakespeare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5137757" y="14095502"/>
            <a:ext cx="1093759" cy="423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</a:t>
            </a:r>
            <a:r>
              <a:rPr lang="en-GB" dirty="0" smtClean="0">
                <a:solidFill>
                  <a:schemeClr val="bg1"/>
                </a:solidFill>
              </a:rPr>
              <a:t>onflict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11691" y="12049732"/>
            <a:ext cx="2549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solidFill>
                  <a:schemeClr val="bg1"/>
                </a:solidFill>
              </a:rPr>
              <a:t>Lit/</a:t>
            </a:r>
            <a:r>
              <a:rPr lang="en-GB" sz="1800" dirty="0">
                <a:solidFill>
                  <a:schemeClr val="bg1"/>
                </a:solidFill>
              </a:rPr>
              <a:t>L</a:t>
            </a:r>
            <a:r>
              <a:rPr lang="en-GB" sz="1800" dirty="0" smtClean="0">
                <a:solidFill>
                  <a:schemeClr val="bg1"/>
                </a:solidFill>
              </a:rPr>
              <a:t>ang history to Gothic</a:t>
            </a:r>
            <a:endParaRPr lang="en-GB" sz="18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1916" y="12397237"/>
            <a:ext cx="991215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000" i="1" dirty="0" smtClean="0">
                <a:solidFill>
                  <a:srgbClr val="091774"/>
                </a:solidFill>
              </a:rPr>
              <a:t>S/L:  group presentation of scene with evaluation  </a:t>
            </a:r>
            <a:endParaRPr lang="en-GB" sz="1000" i="1" dirty="0">
              <a:solidFill>
                <a:srgbClr val="091774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76115" y="11373642"/>
            <a:ext cx="144705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000" i="1" dirty="0" smtClean="0">
                <a:solidFill>
                  <a:srgbClr val="002060"/>
                </a:solidFill>
              </a:rPr>
              <a:t>S/L: role play;  discussion/presentation based on different views in texts</a:t>
            </a:r>
            <a:endParaRPr lang="en-GB" sz="1000" i="1" dirty="0">
              <a:solidFill>
                <a:srgbClr val="00206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94996" y="14134925"/>
            <a:ext cx="1776868" cy="423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    Challenges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-1160" y="14192106"/>
            <a:ext cx="1097217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000" i="1" dirty="0" smtClean="0">
                <a:solidFill>
                  <a:schemeClr val="tx2"/>
                </a:solidFill>
              </a:rPr>
              <a:t>S/L  group performance of poem/descriptive piece </a:t>
            </a:r>
            <a:endParaRPr lang="en-GB" sz="1000" i="1" dirty="0">
              <a:solidFill>
                <a:schemeClr val="tx2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02519" y="6568570"/>
            <a:ext cx="120203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rgbClr val="002060"/>
                </a:solidFill>
              </a:rPr>
              <a:t>NEA task: presentation on A03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88207" y="3946172"/>
            <a:ext cx="977007" cy="55399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NEA tasks: group discussions</a:t>
            </a:r>
            <a:endParaRPr lang="en-GB" sz="1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8797" y="17063946"/>
            <a:ext cx="539990" cy="42093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grayscl/>
          </a:blip>
          <a:stretch>
            <a:fillRect/>
          </a:stretch>
        </p:blipFill>
        <p:spPr>
          <a:xfrm>
            <a:off x="3137598" y="16738286"/>
            <a:ext cx="559935" cy="41941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11441" y="16610347"/>
            <a:ext cx="448158" cy="38519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grayscl/>
          </a:blip>
          <a:stretch>
            <a:fillRect/>
          </a:stretch>
        </p:blipFill>
        <p:spPr>
          <a:xfrm>
            <a:off x="280763" y="16043726"/>
            <a:ext cx="642021" cy="63916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2774" y="14678790"/>
            <a:ext cx="430574" cy="40273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0800000" flipV="1">
            <a:off x="2950870" y="15263446"/>
            <a:ext cx="1171574" cy="31803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68168" y="14982282"/>
            <a:ext cx="817509" cy="81750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44067" y="13648827"/>
            <a:ext cx="456812" cy="43695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66957" y="12242251"/>
            <a:ext cx="471707" cy="47170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967091" y="11192860"/>
            <a:ext cx="429173" cy="65319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86255" y="11305349"/>
            <a:ext cx="437032" cy="29135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88459" y="13212303"/>
            <a:ext cx="772205" cy="345763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271" y="13039150"/>
            <a:ext cx="615513" cy="59132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9574"/>
          <a:stretch/>
        </p:blipFill>
        <p:spPr>
          <a:xfrm>
            <a:off x="3130381" y="13087328"/>
            <a:ext cx="599254" cy="58452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7">
            <a:biLevel thresh="25000"/>
          </a:blip>
          <a:stretch>
            <a:fillRect/>
          </a:stretch>
        </p:blipFill>
        <p:spPr>
          <a:xfrm>
            <a:off x="8603856" y="10424348"/>
            <a:ext cx="973421" cy="87484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560909" y="8925951"/>
            <a:ext cx="282445" cy="481141"/>
          </a:xfrm>
          <a:prstGeom prst="rect">
            <a:avLst/>
          </a:prstGeom>
        </p:spPr>
      </p:pic>
      <p:cxnSp>
        <p:nvCxnSpPr>
          <p:cNvPr id="307" name="Straight Connector 306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2984118" y="11798945"/>
            <a:ext cx="136286" cy="187757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68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13180</TotalTime>
  <Words>723</Words>
  <Application>Microsoft Office PowerPoint</Application>
  <PresentationFormat>Custom</PresentationFormat>
  <Paragraphs>146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Gill Sans MT</vt:lpstr>
      <vt:lpstr>Office Theme</vt:lpstr>
      <vt:lpstr>PowerPoint Presentation</vt:lpstr>
    </vt:vector>
  </TitlesOfParts>
  <Company>St Mary's Catholic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Peachey</dc:creator>
  <cp:lastModifiedBy>Fabien Massonnet</cp:lastModifiedBy>
  <cp:revision>349</cp:revision>
  <cp:lastPrinted>2018-09-02T17:44:52Z</cp:lastPrinted>
  <dcterms:created xsi:type="dcterms:W3CDTF">2018-02-08T08:28:53Z</dcterms:created>
  <dcterms:modified xsi:type="dcterms:W3CDTF">2020-06-24T10:32:38Z</dcterms:modified>
</cp:coreProperties>
</file>