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720263" cy="17640300"/>
  <p:notesSz cx="6797675" cy="9926638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Gill Sans" panose="020B0502020104020203" pitchFamily="34" charset="-79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gxwXzq/OMexG3OoCXbWoUuwKql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708" autoAdjust="0"/>
    <p:restoredTop sz="94558" autoAdjust="0"/>
  </p:normalViewPr>
  <p:slideViewPr>
    <p:cSldViewPr snapToGrid="0">
      <p:cViewPr>
        <p:scale>
          <a:sx n="360" d="100"/>
          <a:sy n="360" d="100"/>
        </p:scale>
        <p:origin x="-48" y="-15896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customschemas.google.com/relationships/presentationmetadata" Target="meta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42" Type="http://schemas.openxmlformats.org/officeDocument/2006/relationships/image" Target="../media/image4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645" y="4888"/>
            <a:ext cx="8437473" cy="17197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" name="Google Shape;90;p1"/>
          <p:cNvCxnSpPr/>
          <p:nvPr/>
        </p:nvCxnSpPr>
        <p:spPr>
          <a:xfrm>
            <a:off x="6716923" y="16097258"/>
            <a:ext cx="1377" cy="30291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1" name="Google Shape;91;p1"/>
          <p:cNvSpPr txBox="1"/>
          <p:nvPr/>
        </p:nvSpPr>
        <p:spPr>
          <a:xfrm>
            <a:off x="5126932" y="15656898"/>
            <a:ext cx="79375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Identifying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continents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and oceans</a:t>
            </a:r>
            <a:endParaRPr sz="2155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6601657" y="16987575"/>
            <a:ext cx="103505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is Geography?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Environmental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Human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Physical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3" name="Google Shape;93;p1"/>
          <p:cNvCxnSpPr/>
          <p:nvPr/>
        </p:nvCxnSpPr>
        <p:spPr>
          <a:xfrm rot="10800000" flipH="1">
            <a:off x="6864970" y="16802439"/>
            <a:ext cx="2571" cy="17363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4" name="Google Shape;94;p1"/>
          <p:cNvSpPr txBox="1"/>
          <p:nvPr/>
        </p:nvSpPr>
        <p:spPr>
          <a:xfrm>
            <a:off x="5822611" y="15796720"/>
            <a:ext cx="752605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Longitude and Latitude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5" name="Google Shape;95;p1"/>
          <p:cNvCxnSpPr/>
          <p:nvPr/>
        </p:nvCxnSpPr>
        <p:spPr>
          <a:xfrm>
            <a:off x="6146925" y="16082245"/>
            <a:ext cx="1758" cy="21794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6" name="Google Shape;96;p1"/>
          <p:cNvSpPr txBox="1"/>
          <p:nvPr/>
        </p:nvSpPr>
        <p:spPr>
          <a:xfrm>
            <a:off x="6456772" y="15802261"/>
            <a:ext cx="961394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Compass and Atlas Skills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7" name="Google Shape;97;p1"/>
          <p:cNvCxnSpPr/>
          <p:nvPr/>
        </p:nvCxnSpPr>
        <p:spPr>
          <a:xfrm rot="10800000">
            <a:off x="6141541" y="16881801"/>
            <a:ext cx="18478" cy="2158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98" name="Google Shape;98;p1"/>
          <p:cNvCxnSpPr/>
          <p:nvPr/>
        </p:nvCxnSpPr>
        <p:spPr>
          <a:xfrm rot="10800000">
            <a:off x="4994430" y="16889257"/>
            <a:ext cx="0" cy="34835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99" name="Google Shape;99;p1"/>
          <p:cNvSpPr txBox="1"/>
          <p:nvPr/>
        </p:nvSpPr>
        <p:spPr>
          <a:xfrm>
            <a:off x="5783664" y="17045038"/>
            <a:ext cx="84057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Grid references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0" name="Google Shape;100;p1"/>
          <p:cNvCxnSpPr/>
          <p:nvPr/>
        </p:nvCxnSpPr>
        <p:spPr>
          <a:xfrm>
            <a:off x="3892550" y="16275050"/>
            <a:ext cx="0" cy="70485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1"/>
          <p:cNvSpPr txBox="1"/>
          <p:nvPr/>
        </p:nvSpPr>
        <p:spPr>
          <a:xfrm>
            <a:off x="7424" y="16298080"/>
            <a:ext cx="12001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the population of the world has grown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>
            <a:off x="3678962" y="16234655"/>
            <a:ext cx="1758" cy="21794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03" name="Google Shape;103;p1"/>
          <p:cNvCxnSpPr/>
          <p:nvPr/>
        </p:nvCxnSpPr>
        <p:spPr>
          <a:xfrm rot="10800000">
            <a:off x="3548515" y="16798332"/>
            <a:ext cx="234775" cy="2651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4" name="Google Shape;104;p1"/>
          <p:cNvSpPr txBox="1"/>
          <p:nvPr/>
        </p:nvSpPr>
        <p:spPr>
          <a:xfrm>
            <a:off x="1756779" y="15514609"/>
            <a:ext cx="79994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Population Density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5" name="Google Shape;105;p1"/>
          <p:cNvCxnSpPr/>
          <p:nvPr/>
        </p:nvCxnSpPr>
        <p:spPr>
          <a:xfrm rot="10800000">
            <a:off x="2837823" y="16849142"/>
            <a:ext cx="162715" cy="24765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6" name="Google Shape;106;p1"/>
          <p:cNvSpPr txBox="1"/>
          <p:nvPr/>
        </p:nvSpPr>
        <p:spPr>
          <a:xfrm>
            <a:off x="436450" y="14207305"/>
            <a:ext cx="7891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Positives and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negatives of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migration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7" name="Google Shape;107;p1"/>
          <p:cNvCxnSpPr>
            <a:stCxn id="108" idx="0"/>
          </p:cNvCxnSpPr>
          <p:nvPr/>
        </p:nvCxnSpPr>
        <p:spPr>
          <a:xfrm rot="10800000" flipH="1">
            <a:off x="1632780" y="16690866"/>
            <a:ext cx="310200" cy="3747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09" name="Google Shape;109;p1"/>
          <p:cNvSpPr txBox="1"/>
          <p:nvPr/>
        </p:nvSpPr>
        <p:spPr>
          <a:xfrm>
            <a:off x="267312" y="14761491"/>
            <a:ext cx="58811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of Migration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0" name="Google Shape;110;p1"/>
          <p:cNvCxnSpPr>
            <a:stCxn id="104" idx="1"/>
          </p:cNvCxnSpPr>
          <p:nvPr/>
        </p:nvCxnSpPr>
        <p:spPr>
          <a:xfrm flipH="1">
            <a:off x="1616379" y="15745421"/>
            <a:ext cx="140400" cy="35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1" name="Google Shape;111;p1"/>
          <p:cNvCxnSpPr/>
          <p:nvPr/>
        </p:nvCxnSpPr>
        <p:spPr>
          <a:xfrm>
            <a:off x="6751265" y="14136748"/>
            <a:ext cx="15917" cy="846039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2" name="Google Shape;112;p1"/>
          <p:cNvSpPr txBox="1"/>
          <p:nvPr/>
        </p:nvSpPr>
        <p:spPr>
          <a:xfrm>
            <a:off x="1990725" y="15001875"/>
            <a:ext cx="1733550" cy="42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endParaRPr sz="2155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5" name="Google Shape;115;p1"/>
          <p:cNvCxnSpPr/>
          <p:nvPr/>
        </p:nvCxnSpPr>
        <p:spPr>
          <a:xfrm rot="10800000" flipH="1">
            <a:off x="984298" y="16204755"/>
            <a:ext cx="178862" cy="14441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7" name="Google Shape;117;p1"/>
          <p:cNvCxnSpPr/>
          <p:nvPr/>
        </p:nvCxnSpPr>
        <p:spPr>
          <a:xfrm rot="10800000" flipH="1">
            <a:off x="708210" y="15510934"/>
            <a:ext cx="333133" cy="6948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19" name="Google Shape;119;p1"/>
          <p:cNvCxnSpPr/>
          <p:nvPr/>
        </p:nvCxnSpPr>
        <p:spPr>
          <a:xfrm>
            <a:off x="807890" y="15021770"/>
            <a:ext cx="241919" cy="32829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1" name="Google Shape;121;p1"/>
          <p:cNvCxnSpPr/>
          <p:nvPr/>
        </p:nvCxnSpPr>
        <p:spPr>
          <a:xfrm>
            <a:off x="961138" y="14515375"/>
            <a:ext cx="327281" cy="41582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23" name="Google Shape;123;p1"/>
          <p:cNvSpPr txBox="1"/>
          <p:nvPr/>
        </p:nvSpPr>
        <p:spPr>
          <a:xfrm>
            <a:off x="992359" y="13836072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Site and Situation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4" name="Google Shape;124;p1"/>
          <p:cNvCxnSpPr/>
          <p:nvPr/>
        </p:nvCxnSpPr>
        <p:spPr>
          <a:xfrm>
            <a:off x="2741024" y="13964397"/>
            <a:ext cx="14260" cy="41631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26" name="Google Shape;126;p1"/>
          <p:cNvCxnSpPr/>
          <p:nvPr/>
        </p:nvCxnSpPr>
        <p:spPr>
          <a:xfrm rot="10800000" flipH="1">
            <a:off x="2571689" y="14746131"/>
            <a:ext cx="4006" cy="21983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0" name="Google Shape;130;p1"/>
          <p:cNvSpPr txBox="1"/>
          <p:nvPr/>
        </p:nvSpPr>
        <p:spPr>
          <a:xfrm>
            <a:off x="3080457" y="15863183"/>
            <a:ext cx="60123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Long Profile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3574045" y="17070500"/>
            <a:ext cx="71955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River processes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2963703" y="17084477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Erosion and Deposition landforms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5" name="Google Shape;135;p1"/>
          <p:cNvCxnSpPr/>
          <p:nvPr/>
        </p:nvCxnSpPr>
        <p:spPr>
          <a:xfrm flipH="1">
            <a:off x="15200234" y="24640656"/>
            <a:ext cx="163994" cy="68739"/>
          </a:xfrm>
          <a:prstGeom prst="straightConnector1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37" name="Google Shape;137;p1"/>
          <p:cNvSpPr/>
          <p:nvPr/>
        </p:nvSpPr>
        <p:spPr>
          <a:xfrm>
            <a:off x="3458273" y="15922345"/>
            <a:ext cx="69975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Water Cycle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" name="Google Shape;139;p1"/>
          <p:cNvSpPr txBox="1"/>
          <p:nvPr/>
        </p:nvSpPr>
        <p:spPr>
          <a:xfrm>
            <a:off x="1789244" y="17018252"/>
            <a:ext cx="82102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that increase flood risk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0" name="Google Shape;140;p1"/>
          <p:cNvCxnSpPr>
            <a:stCxn id="141" idx="1"/>
          </p:cNvCxnSpPr>
          <p:nvPr/>
        </p:nvCxnSpPr>
        <p:spPr>
          <a:xfrm rot="10800000">
            <a:off x="8223243" y="14079010"/>
            <a:ext cx="159600" cy="162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6" name="Google Shape;146;p1"/>
          <p:cNvCxnSpPr/>
          <p:nvPr/>
        </p:nvCxnSpPr>
        <p:spPr>
          <a:xfrm flipH="1">
            <a:off x="5046738" y="11986715"/>
            <a:ext cx="111407" cy="33420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47" name="Google Shape;147;p1"/>
          <p:cNvCxnSpPr/>
          <p:nvPr/>
        </p:nvCxnSpPr>
        <p:spPr>
          <a:xfrm flipH="1">
            <a:off x="3493805" y="12056533"/>
            <a:ext cx="2738" cy="25367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48" name="Google Shape;148;p1"/>
          <p:cNvSpPr txBox="1"/>
          <p:nvPr/>
        </p:nvSpPr>
        <p:spPr>
          <a:xfrm>
            <a:off x="2526492" y="11594334"/>
            <a:ext cx="73462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Statistics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9" name="Google Shape;149;p1"/>
          <p:cNvCxnSpPr/>
          <p:nvPr/>
        </p:nvCxnSpPr>
        <p:spPr>
          <a:xfrm rot="10800000">
            <a:off x="3329936" y="12735099"/>
            <a:ext cx="10164" cy="1427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50" name="Google Shape;150;p1"/>
          <p:cNvSpPr txBox="1"/>
          <p:nvPr/>
        </p:nvSpPr>
        <p:spPr>
          <a:xfrm>
            <a:off x="3172426" y="12820174"/>
            <a:ext cx="85137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Graph construction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1" name="Google Shape;151;p1"/>
          <p:cNvCxnSpPr/>
          <p:nvPr/>
        </p:nvCxnSpPr>
        <p:spPr>
          <a:xfrm flipH="1">
            <a:off x="2937773" y="11888939"/>
            <a:ext cx="125814" cy="39619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2" name="Google Shape;152;p1"/>
          <p:cNvCxnSpPr/>
          <p:nvPr/>
        </p:nvCxnSpPr>
        <p:spPr>
          <a:xfrm rot="10800000">
            <a:off x="3048000" y="12693652"/>
            <a:ext cx="12700" cy="27939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3" name="Google Shape;153;p1"/>
          <p:cNvCxnSpPr/>
          <p:nvPr/>
        </p:nvCxnSpPr>
        <p:spPr>
          <a:xfrm rot="10800000" flipH="1">
            <a:off x="2787650" y="12725402"/>
            <a:ext cx="95250" cy="41909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6" name="Google Shape;156;p1"/>
          <p:cNvCxnSpPr/>
          <p:nvPr/>
        </p:nvCxnSpPr>
        <p:spPr>
          <a:xfrm>
            <a:off x="5119378" y="9991572"/>
            <a:ext cx="1843" cy="958274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7" name="Google Shape;157;p1"/>
          <p:cNvCxnSpPr/>
          <p:nvPr/>
        </p:nvCxnSpPr>
        <p:spPr>
          <a:xfrm rot="10800000">
            <a:off x="1712408" y="12590457"/>
            <a:ext cx="107301" cy="23723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8" name="Google Shape;158;p1"/>
          <p:cNvCxnSpPr/>
          <p:nvPr/>
        </p:nvCxnSpPr>
        <p:spPr>
          <a:xfrm flipH="1">
            <a:off x="1688008" y="11878734"/>
            <a:ext cx="225355" cy="14099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59" name="Google Shape;159;p1"/>
          <p:cNvCxnSpPr/>
          <p:nvPr/>
        </p:nvCxnSpPr>
        <p:spPr>
          <a:xfrm rot="10800000" flipH="1">
            <a:off x="1234937" y="12327469"/>
            <a:ext cx="136588" cy="47479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0" name="Google Shape;160;p1"/>
          <p:cNvCxnSpPr/>
          <p:nvPr/>
        </p:nvCxnSpPr>
        <p:spPr>
          <a:xfrm rot="10800000" flipH="1">
            <a:off x="821222" y="11945057"/>
            <a:ext cx="296317" cy="5221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1" name="Google Shape;161;p1"/>
          <p:cNvCxnSpPr/>
          <p:nvPr/>
        </p:nvCxnSpPr>
        <p:spPr>
          <a:xfrm>
            <a:off x="895301" y="10670434"/>
            <a:ext cx="294613" cy="2310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2" name="Google Shape;162;p1"/>
          <p:cNvCxnSpPr/>
          <p:nvPr/>
        </p:nvCxnSpPr>
        <p:spPr>
          <a:xfrm>
            <a:off x="841187" y="11069585"/>
            <a:ext cx="406413" cy="23365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3" name="Google Shape;163;p1"/>
          <p:cNvCxnSpPr/>
          <p:nvPr/>
        </p:nvCxnSpPr>
        <p:spPr>
          <a:xfrm>
            <a:off x="1526464" y="10292413"/>
            <a:ext cx="73422" cy="30932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4" name="Google Shape;164;p1"/>
          <p:cNvCxnSpPr/>
          <p:nvPr/>
        </p:nvCxnSpPr>
        <p:spPr>
          <a:xfrm rot="10800000" flipH="1">
            <a:off x="2421335" y="10622924"/>
            <a:ext cx="167987" cy="28214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5" name="Google Shape;165;p1"/>
          <p:cNvCxnSpPr/>
          <p:nvPr/>
        </p:nvCxnSpPr>
        <p:spPr>
          <a:xfrm>
            <a:off x="939206" y="10434258"/>
            <a:ext cx="281168" cy="20983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6" name="Google Shape;166;p1"/>
          <p:cNvCxnSpPr/>
          <p:nvPr/>
        </p:nvCxnSpPr>
        <p:spPr>
          <a:xfrm flipH="1">
            <a:off x="7228953" y="7992533"/>
            <a:ext cx="483761" cy="884997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7" name="Google Shape;167;p1"/>
          <p:cNvCxnSpPr/>
          <p:nvPr/>
        </p:nvCxnSpPr>
        <p:spPr>
          <a:xfrm flipH="1">
            <a:off x="2988571" y="9989284"/>
            <a:ext cx="19842" cy="39084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8" name="Google Shape;168;p1"/>
          <p:cNvCxnSpPr/>
          <p:nvPr/>
        </p:nvCxnSpPr>
        <p:spPr>
          <a:xfrm flipV="1">
            <a:off x="3831414" y="10740903"/>
            <a:ext cx="4934" cy="32037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69" name="Google Shape;169;p1"/>
          <p:cNvCxnSpPr/>
          <p:nvPr/>
        </p:nvCxnSpPr>
        <p:spPr>
          <a:xfrm>
            <a:off x="4063779" y="9829800"/>
            <a:ext cx="23698" cy="431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0" name="Google Shape;170;p1"/>
          <p:cNvCxnSpPr/>
          <p:nvPr/>
        </p:nvCxnSpPr>
        <p:spPr>
          <a:xfrm flipH="1">
            <a:off x="4749541" y="10083800"/>
            <a:ext cx="8467" cy="27093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71" name="Google Shape;171;p1"/>
          <p:cNvSpPr txBox="1"/>
          <p:nvPr/>
        </p:nvSpPr>
        <p:spPr>
          <a:xfrm>
            <a:off x="1736355" y="5206297"/>
            <a:ext cx="111514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effects of Volcanoes on two contrasting countries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1"/>
          <p:cNvCxnSpPr/>
          <p:nvPr/>
        </p:nvCxnSpPr>
        <p:spPr>
          <a:xfrm rot="10800000">
            <a:off x="4945650" y="10578763"/>
            <a:ext cx="11962" cy="52788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3" name="Google Shape;173;p1"/>
          <p:cNvCxnSpPr/>
          <p:nvPr/>
        </p:nvCxnSpPr>
        <p:spPr>
          <a:xfrm>
            <a:off x="5567675" y="9956575"/>
            <a:ext cx="12488" cy="2708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4" name="Google Shape;174;p1"/>
          <p:cNvCxnSpPr/>
          <p:nvPr/>
        </p:nvCxnSpPr>
        <p:spPr>
          <a:xfrm rot="10800000">
            <a:off x="5392100" y="10505086"/>
            <a:ext cx="13386" cy="42762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7" name="Google Shape;177;p1"/>
          <p:cNvCxnSpPr/>
          <p:nvPr/>
        </p:nvCxnSpPr>
        <p:spPr>
          <a:xfrm flipH="1">
            <a:off x="6115559" y="9847167"/>
            <a:ext cx="20692" cy="38442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78" name="Google Shape;178;p1"/>
          <p:cNvCxnSpPr/>
          <p:nvPr/>
        </p:nvCxnSpPr>
        <p:spPr>
          <a:xfrm rot="10800000">
            <a:off x="6387620" y="10650751"/>
            <a:ext cx="29424" cy="23309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1" name="Google Shape;181;p1"/>
          <p:cNvCxnSpPr/>
          <p:nvPr/>
        </p:nvCxnSpPr>
        <p:spPr>
          <a:xfrm flipH="1">
            <a:off x="6417044" y="9936942"/>
            <a:ext cx="77985" cy="28964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83" name="Google Shape;183;p1"/>
          <p:cNvCxnSpPr/>
          <p:nvPr/>
        </p:nvCxnSpPr>
        <p:spPr>
          <a:xfrm rot="10800000">
            <a:off x="7375812" y="10462592"/>
            <a:ext cx="266710" cy="28757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4" name="Google Shape;184;p1"/>
          <p:cNvSpPr txBox="1"/>
          <p:nvPr/>
        </p:nvSpPr>
        <p:spPr>
          <a:xfrm>
            <a:off x="1520213" y="12854477"/>
            <a:ext cx="81925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Environmental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characteristics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5" name="Google Shape;185;p1"/>
          <p:cNvCxnSpPr/>
          <p:nvPr/>
        </p:nvCxnSpPr>
        <p:spPr>
          <a:xfrm rot="10800000">
            <a:off x="8130427" y="10123363"/>
            <a:ext cx="280803" cy="25918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6" name="Google Shape;186;p1"/>
          <p:cNvSpPr txBox="1"/>
          <p:nvPr/>
        </p:nvSpPr>
        <p:spPr>
          <a:xfrm>
            <a:off x="616252" y="12765718"/>
            <a:ext cx="92300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Opportunities for development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7" name="Google Shape;187;p1"/>
          <p:cNvCxnSpPr>
            <a:stCxn id="188" idx="1"/>
          </p:cNvCxnSpPr>
          <p:nvPr/>
        </p:nvCxnSpPr>
        <p:spPr>
          <a:xfrm flipH="1">
            <a:off x="1427694" y="11446350"/>
            <a:ext cx="435300" cy="261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188" name="Google Shape;188;p1"/>
          <p:cNvSpPr txBox="1"/>
          <p:nvPr/>
        </p:nvSpPr>
        <p:spPr>
          <a:xfrm>
            <a:off x="1862994" y="11277073"/>
            <a:ext cx="92300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Challenges of development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9" name="Google Shape;189;p1"/>
          <p:cNvSpPr txBox="1"/>
          <p:nvPr/>
        </p:nvSpPr>
        <p:spPr>
          <a:xfrm>
            <a:off x="1857048" y="11568761"/>
            <a:ext cx="92300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of desertification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0" name="Google Shape;190;p1"/>
          <p:cNvCxnSpPr/>
          <p:nvPr/>
        </p:nvCxnSpPr>
        <p:spPr>
          <a:xfrm rot="10800000">
            <a:off x="8353256" y="9569781"/>
            <a:ext cx="236225" cy="1067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1" name="Google Shape;191;p1"/>
          <p:cNvCxnSpPr/>
          <p:nvPr/>
        </p:nvCxnSpPr>
        <p:spPr>
          <a:xfrm rot="10800000" flipH="1">
            <a:off x="955200" y="7656982"/>
            <a:ext cx="978705" cy="415845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2" name="Google Shape;192;p1"/>
          <p:cNvCxnSpPr/>
          <p:nvPr/>
        </p:nvCxnSpPr>
        <p:spPr>
          <a:xfrm flipH="1">
            <a:off x="3103315" y="16164123"/>
            <a:ext cx="41423" cy="27690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3" name="Google Shape;193;p1"/>
          <p:cNvCxnSpPr/>
          <p:nvPr/>
        </p:nvCxnSpPr>
        <p:spPr>
          <a:xfrm flipH="1">
            <a:off x="1126005" y="15987181"/>
            <a:ext cx="717732" cy="497418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4" name="Google Shape;194;p1"/>
          <p:cNvCxnSpPr/>
          <p:nvPr/>
        </p:nvCxnSpPr>
        <p:spPr>
          <a:xfrm>
            <a:off x="1269931" y="14630400"/>
            <a:ext cx="592634" cy="48260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5" name="Google Shape;195;p1"/>
          <p:cNvCxnSpPr/>
          <p:nvPr/>
        </p:nvCxnSpPr>
        <p:spPr>
          <a:xfrm>
            <a:off x="1286863" y="14139333"/>
            <a:ext cx="255550" cy="43627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6" name="Google Shape;196;p1"/>
          <p:cNvCxnSpPr/>
          <p:nvPr/>
        </p:nvCxnSpPr>
        <p:spPr>
          <a:xfrm>
            <a:off x="2248088" y="13905150"/>
            <a:ext cx="57629" cy="46724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97" name="Google Shape;197;p1"/>
          <p:cNvCxnSpPr/>
          <p:nvPr/>
        </p:nvCxnSpPr>
        <p:spPr>
          <a:xfrm flipH="1">
            <a:off x="7264138" y="12178473"/>
            <a:ext cx="430627" cy="738028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8" name="Google Shape;198;p1"/>
          <p:cNvCxnSpPr/>
          <p:nvPr/>
        </p:nvCxnSpPr>
        <p:spPr>
          <a:xfrm>
            <a:off x="4138115" y="12143336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9" name="Google Shape;199;p1"/>
          <p:cNvCxnSpPr/>
          <p:nvPr/>
        </p:nvCxnSpPr>
        <p:spPr>
          <a:xfrm rot="10800000">
            <a:off x="4460508" y="12634619"/>
            <a:ext cx="41986" cy="2234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00" name="Google Shape;200;p1"/>
          <p:cNvCxnSpPr/>
          <p:nvPr/>
        </p:nvCxnSpPr>
        <p:spPr>
          <a:xfrm rot="10800000" flipH="1">
            <a:off x="863553" y="11439698"/>
            <a:ext cx="817879" cy="7235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p1"/>
          <p:cNvCxnSpPr/>
          <p:nvPr/>
        </p:nvCxnSpPr>
        <p:spPr>
          <a:xfrm>
            <a:off x="2794120" y="10019143"/>
            <a:ext cx="1843" cy="83013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p1"/>
          <p:cNvSpPr/>
          <p:nvPr/>
        </p:nvSpPr>
        <p:spPr>
          <a:xfrm>
            <a:off x="7793588" y="15842180"/>
            <a:ext cx="1630905" cy="1590903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3" name="Google Shape;203;p1"/>
          <p:cNvSpPr txBox="1"/>
          <p:nvPr/>
        </p:nvSpPr>
        <p:spPr>
          <a:xfrm>
            <a:off x="3120338" y="11765245"/>
            <a:ext cx="85137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interpretation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4" name="Google Shape;204;p1"/>
          <p:cNvSpPr txBox="1"/>
          <p:nvPr/>
        </p:nvSpPr>
        <p:spPr>
          <a:xfrm>
            <a:off x="6984652" y="16384214"/>
            <a:ext cx="669655" cy="5539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7</a:t>
            </a:r>
            <a:endParaRPr dirty="0"/>
          </a:p>
        </p:txBody>
      </p:sp>
      <p:cxnSp>
        <p:nvCxnSpPr>
          <p:cNvPr id="205" name="Google Shape;205;p1"/>
          <p:cNvCxnSpPr/>
          <p:nvPr/>
        </p:nvCxnSpPr>
        <p:spPr>
          <a:xfrm flipH="1">
            <a:off x="4367381" y="7806267"/>
            <a:ext cx="1177" cy="935796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6" name="Google Shape;206;p1"/>
          <p:cNvSpPr txBox="1"/>
          <p:nvPr/>
        </p:nvSpPr>
        <p:spPr>
          <a:xfrm>
            <a:off x="1029499" y="13145030"/>
            <a:ext cx="835553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Tropical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rainforest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characteristics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7" name="Google Shape;207;p1"/>
          <p:cNvSpPr txBox="1"/>
          <p:nvPr/>
        </p:nvSpPr>
        <p:spPr>
          <a:xfrm>
            <a:off x="333902" y="12329920"/>
            <a:ext cx="143715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of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deforestation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8" name="Google Shape;208;p1"/>
          <p:cNvSpPr txBox="1"/>
          <p:nvPr/>
        </p:nvSpPr>
        <p:spPr>
          <a:xfrm>
            <a:off x="1989711" y="11805050"/>
            <a:ext cx="8466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Impacts of deforestation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9" name="Google Shape;209;p1"/>
          <p:cNvCxnSpPr/>
          <p:nvPr/>
        </p:nvCxnSpPr>
        <p:spPr>
          <a:xfrm flipH="1">
            <a:off x="7171043" y="7731208"/>
            <a:ext cx="259805" cy="52002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0" name="Google Shape;210;p1"/>
          <p:cNvSpPr txBox="1"/>
          <p:nvPr/>
        </p:nvSpPr>
        <p:spPr>
          <a:xfrm>
            <a:off x="24558" y="11352642"/>
            <a:ext cx="1169773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Sustainable 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tropical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rainforests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1" name="Google Shape;211;p1"/>
          <p:cNvCxnSpPr/>
          <p:nvPr/>
        </p:nvCxnSpPr>
        <p:spPr>
          <a:xfrm flipH="1">
            <a:off x="2596426" y="11813984"/>
            <a:ext cx="196957" cy="60844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2" name="Google Shape;212;p1"/>
          <p:cNvCxnSpPr>
            <a:stCxn id="206" idx="0"/>
          </p:cNvCxnSpPr>
          <p:nvPr/>
        </p:nvCxnSpPr>
        <p:spPr>
          <a:xfrm rot="10800000" flipH="1">
            <a:off x="1447276" y="12647030"/>
            <a:ext cx="237600" cy="498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13" name="Google Shape;213;p1"/>
          <p:cNvCxnSpPr/>
          <p:nvPr/>
        </p:nvCxnSpPr>
        <p:spPr>
          <a:xfrm>
            <a:off x="5751659" y="7873816"/>
            <a:ext cx="253990" cy="27857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4" name="Google Shape;214;p1"/>
          <p:cNvSpPr txBox="1"/>
          <p:nvPr/>
        </p:nvSpPr>
        <p:spPr>
          <a:xfrm>
            <a:off x="7050718" y="10750168"/>
            <a:ext cx="901257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Urbanisation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5" name="Google Shape;215;p1"/>
          <p:cNvCxnSpPr/>
          <p:nvPr/>
        </p:nvCxnSpPr>
        <p:spPr>
          <a:xfrm rot="10800000" flipH="1">
            <a:off x="6203950" y="8567544"/>
            <a:ext cx="188633" cy="28435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6" name="Google Shape;216;p1"/>
          <p:cNvSpPr txBox="1"/>
          <p:nvPr/>
        </p:nvSpPr>
        <p:spPr>
          <a:xfrm>
            <a:off x="5197474" y="9635045"/>
            <a:ext cx="60407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River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processes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7" name="Google Shape;217;p1"/>
          <p:cNvCxnSpPr/>
          <p:nvPr/>
        </p:nvCxnSpPr>
        <p:spPr>
          <a:xfrm rot="10800000" flipH="1">
            <a:off x="4707894" y="8574455"/>
            <a:ext cx="70220" cy="22398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18" name="Google Shape;218;p1"/>
          <p:cNvSpPr txBox="1"/>
          <p:nvPr/>
        </p:nvSpPr>
        <p:spPr>
          <a:xfrm>
            <a:off x="6143940" y="9553267"/>
            <a:ext cx="10541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1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that </a:t>
            </a:r>
            <a:endParaRPr sz="800" b="0" i="1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1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increase flood risk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9" name="Google Shape;219;p1"/>
          <p:cNvCxnSpPr>
            <a:stCxn id="215" idx="2"/>
          </p:cNvCxnSpPr>
          <p:nvPr/>
        </p:nvCxnSpPr>
        <p:spPr>
          <a:xfrm>
            <a:off x="4604900" y="7998301"/>
            <a:ext cx="144900" cy="3456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0" name="Google Shape;220;p1"/>
          <p:cNvSpPr txBox="1"/>
          <p:nvPr/>
        </p:nvSpPr>
        <p:spPr>
          <a:xfrm>
            <a:off x="4377211" y="8801212"/>
            <a:ext cx="6223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Extreme Weather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" name="Google Shape;221;p1"/>
          <p:cNvCxnSpPr/>
          <p:nvPr/>
        </p:nvCxnSpPr>
        <p:spPr>
          <a:xfrm flipH="1">
            <a:off x="4876800" y="5839689"/>
            <a:ext cx="1404" cy="878611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2" name="Google Shape;222;p1"/>
          <p:cNvCxnSpPr/>
          <p:nvPr/>
        </p:nvCxnSpPr>
        <p:spPr>
          <a:xfrm>
            <a:off x="3724297" y="7905275"/>
            <a:ext cx="228600" cy="431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3" name="Google Shape;223;p1"/>
          <p:cNvSpPr txBox="1"/>
          <p:nvPr/>
        </p:nvSpPr>
        <p:spPr>
          <a:xfrm>
            <a:off x="3305650" y="7521444"/>
            <a:ext cx="11811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of Climate Change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4" name="Google Shape;224;p1"/>
          <p:cNvCxnSpPr/>
          <p:nvPr/>
        </p:nvCxnSpPr>
        <p:spPr>
          <a:xfrm rot="10800000" flipH="1">
            <a:off x="2222478" y="8515575"/>
            <a:ext cx="260350" cy="2984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5" name="Google Shape;225;p1"/>
          <p:cNvCxnSpPr/>
          <p:nvPr/>
        </p:nvCxnSpPr>
        <p:spPr>
          <a:xfrm rot="10800000" flipH="1">
            <a:off x="1016509" y="8153874"/>
            <a:ext cx="391814" cy="16342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6" name="Google Shape;226;p1"/>
          <p:cNvCxnSpPr/>
          <p:nvPr/>
        </p:nvCxnSpPr>
        <p:spPr>
          <a:xfrm rot="10800000" flipH="1">
            <a:off x="627535" y="7086188"/>
            <a:ext cx="506860" cy="15296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27" name="Google Shape;227;p1"/>
          <p:cNvCxnSpPr/>
          <p:nvPr/>
        </p:nvCxnSpPr>
        <p:spPr>
          <a:xfrm rot="10800000">
            <a:off x="1318022" y="7426658"/>
            <a:ext cx="377300" cy="839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28" name="Google Shape;228;p1"/>
          <p:cNvSpPr txBox="1"/>
          <p:nvPr/>
        </p:nvSpPr>
        <p:spPr>
          <a:xfrm>
            <a:off x="3520884" y="9505687"/>
            <a:ext cx="102071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Sustainable water production</a:t>
            </a:r>
            <a:r>
              <a:rPr lang="en-GB" sz="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1"/>
          <p:cNvSpPr txBox="1"/>
          <p:nvPr/>
        </p:nvSpPr>
        <p:spPr>
          <a:xfrm>
            <a:off x="188053" y="10229153"/>
            <a:ext cx="161274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Provisions of food,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water and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energy in the UK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0" name="Google Shape;230;p1"/>
          <p:cNvSpPr/>
          <p:nvPr/>
        </p:nvSpPr>
        <p:spPr>
          <a:xfrm>
            <a:off x="68869" y="10831410"/>
            <a:ext cx="99097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distribution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resources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1" name="Google Shape;231;p1"/>
          <p:cNvCxnSpPr/>
          <p:nvPr/>
        </p:nvCxnSpPr>
        <p:spPr>
          <a:xfrm>
            <a:off x="851655" y="6489834"/>
            <a:ext cx="342145" cy="24116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32" name="Google Shape;232;p1"/>
          <p:cNvSpPr txBox="1"/>
          <p:nvPr/>
        </p:nvSpPr>
        <p:spPr>
          <a:xfrm>
            <a:off x="2083256" y="9632114"/>
            <a:ext cx="85538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water supply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3" name="Google Shape;233;p1"/>
          <p:cNvSpPr txBox="1"/>
          <p:nvPr/>
        </p:nvSpPr>
        <p:spPr>
          <a:xfrm>
            <a:off x="2704116" y="9556585"/>
            <a:ext cx="8272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Impact of water insecurity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4" name="Google Shape;234;p1"/>
          <p:cNvCxnSpPr/>
          <p:nvPr/>
        </p:nvCxnSpPr>
        <p:spPr>
          <a:xfrm>
            <a:off x="1625600" y="5676900"/>
            <a:ext cx="190500" cy="495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35" name="Google Shape;235;p1"/>
          <p:cNvCxnSpPr/>
          <p:nvPr/>
        </p:nvCxnSpPr>
        <p:spPr>
          <a:xfrm>
            <a:off x="2438320" y="5598160"/>
            <a:ext cx="28003" cy="51308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36" name="Google Shape;236;p1"/>
          <p:cNvCxnSpPr/>
          <p:nvPr/>
        </p:nvCxnSpPr>
        <p:spPr>
          <a:xfrm>
            <a:off x="3477856" y="5493294"/>
            <a:ext cx="17848" cy="6350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37" name="Google Shape;237;p1"/>
          <p:cNvSpPr txBox="1"/>
          <p:nvPr/>
        </p:nvSpPr>
        <p:spPr>
          <a:xfrm>
            <a:off x="3372646" y="11004082"/>
            <a:ext cx="88389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Increasing water supply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8" name="Google Shape;238;p1"/>
          <p:cNvCxnSpPr/>
          <p:nvPr/>
        </p:nvCxnSpPr>
        <p:spPr>
          <a:xfrm>
            <a:off x="7123495" y="5920969"/>
            <a:ext cx="272743" cy="825271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9" name="Google Shape;239;p1"/>
          <p:cNvCxnSpPr/>
          <p:nvPr/>
        </p:nvCxnSpPr>
        <p:spPr>
          <a:xfrm>
            <a:off x="4645250" y="5838475"/>
            <a:ext cx="86222" cy="32934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40" name="Google Shape;240;p1"/>
          <p:cNvCxnSpPr/>
          <p:nvPr/>
        </p:nvCxnSpPr>
        <p:spPr>
          <a:xfrm flipH="1" flipV="1">
            <a:off x="5036734" y="6487160"/>
            <a:ext cx="13629" cy="31573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41" name="Google Shape;241;p1"/>
          <p:cNvSpPr txBox="1"/>
          <p:nvPr/>
        </p:nvSpPr>
        <p:spPr>
          <a:xfrm>
            <a:off x="1948377" y="4924124"/>
            <a:ext cx="77055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in the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wider world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p1"/>
          <p:cNvSpPr txBox="1"/>
          <p:nvPr/>
        </p:nvSpPr>
        <p:spPr>
          <a:xfrm>
            <a:off x="3982516" y="3307018"/>
            <a:ext cx="79830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Changes in the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economy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3" name="Google Shape;243;p1"/>
          <p:cNvCxnSpPr/>
          <p:nvPr/>
        </p:nvCxnSpPr>
        <p:spPr>
          <a:xfrm flipH="1">
            <a:off x="5410200" y="5943600"/>
            <a:ext cx="12700" cy="1778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44" name="Google Shape;244;p1"/>
          <p:cNvSpPr txBox="1"/>
          <p:nvPr/>
        </p:nvSpPr>
        <p:spPr>
          <a:xfrm>
            <a:off x="3665647" y="4825932"/>
            <a:ext cx="98880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Environmental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impacts of industry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" name="Google Shape;245;p1"/>
          <p:cNvCxnSpPr/>
          <p:nvPr/>
        </p:nvCxnSpPr>
        <p:spPr>
          <a:xfrm rot="10800000" flipH="1">
            <a:off x="5623173" y="6507503"/>
            <a:ext cx="45514" cy="39070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46" name="Google Shape;246;p1"/>
          <p:cNvSpPr txBox="1"/>
          <p:nvPr/>
        </p:nvSpPr>
        <p:spPr>
          <a:xfrm>
            <a:off x="2183792" y="3186666"/>
            <a:ext cx="89809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Changing rural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landscapes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7" name="Google Shape;247;p1"/>
          <p:cNvSpPr txBox="1"/>
          <p:nvPr/>
        </p:nvSpPr>
        <p:spPr>
          <a:xfrm>
            <a:off x="2770916" y="4740110"/>
            <a:ext cx="102509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Changing transport infrastructure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1"/>
          <p:cNvSpPr txBox="1"/>
          <p:nvPr/>
        </p:nvSpPr>
        <p:spPr>
          <a:xfrm>
            <a:off x="2589091" y="3567632"/>
            <a:ext cx="11702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north-south divide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9" name="Google Shape;249;p1"/>
          <p:cNvCxnSpPr/>
          <p:nvPr/>
        </p:nvCxnSpPr>
        <p:spPr>
          <a:xfrm rot="10800000">
            <a:off x="6386435" y="6531346"/>
            <a:ext cx="54430" cy="24492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50" name="Google Shape;250;p1"/>
          <p:cNvCxnSpPr/>
          <p:nvPr/>
        </p:nvCxnSpPr>
        <p:spPr>
          <a:xfrm>
            <a:off x="5914710" y="5923567"/>
            <a:ext cx="12845" cy="15211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51" name="Google Shape;251;p1"/>
          <p:cNvCxnSpPr/>
          <p:nvPr/>
        </p:nvCxnSpPr>
        <p:spPr>
          <a:xfrm>
            <a:off x="6785587" y="5841925"/>
            <a:ext cx="18143" cy="29028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52" name="Google Shape;252;p1"/>
          <p:cNvSpPr txBox="1"/>
          <p:nvPr/>
        </p:nvSpPr>
        <p:spPr>
          <a:xfrm>
            <a:off x="8608986" y="4626369"/>
            <a:ext cx="247655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to reduce the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Development gap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through aid, trade,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debt relief and tourism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3" name="Google Shape;253;p1"/>
          <p:cNvSpPr txBox="1"/>
          <p:nvPr/>
        </p:nvSpPr>
        <p:spPr>
          <a:xfrm>
            <a:off x="7384315" y="6821627"/>
            <a:ext cx="146507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Why there is an unequal world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4" name="Google Shape;254;p1"/>
          <p:cNvCxnSpPr/>
          <p:nvPr/>
        </p:nvCxnSpPr>
        <p:spPr>
          <a:xfrm rot="10800000">
            <a:off x="7520390" y="6395275"/>
            <a:ext cx="72573" cy="44449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55" name="Google Shape;255;p1"/>
          <p:cNvCxnSpPr/>
          <p:nvPr/>
        </p:nvCxnSpPr>
        <p:spPr>
          <a:xfrm rot="10800000">
            <a:off x="8008441" y="6193894"/>
            <a:ext cx="346540" cy="21045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56" name="Google Shape;256;p1"/>
          <p:cNvSpPr txBox="1"/>
          <p:nvPr/>
        </p:nvSpPr>
        <p:spPr>
          <a:xfrm>
            <a:off x="8200761" y="6377132"/>
            <a:ext cx="16147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Measuring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development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7" name="Google Shape;257;p1"/>
          <p:cNvSpPr txBox="1"/>
          <p:nvPr/>
        </p:nvSpPr>
        <p:spPr>
          <a:xfrm>
            <a:off x="8368588" y="5742141"/>
            <a:ext cx="1351675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Models and theories of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development and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population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8" name="Google Shape;258;p1"/>
          <p:cNvCxnSpPr/>
          <p:nvPr/>
        </p:nvCxnSpPr>
        <p:spPr>
          <a:xfrm rot="10800000">
            <a:off x="8224343" y="5820159"/>
            <a:ext cx="221354" cy="10340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59" name="Google Shape;259;p1"/>
          <p:cNvSpPr txBox="1"/>
          <p:nvPr/>
        </p:nvSpPr>
        <p:spPr>
          <a:xfrm>
            <a:off x="8518271" y="5243217"/>
            <a:ext cx="76201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of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uneven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development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0" name="Google Shape;260;p1"/>
          <p:cNvCxnSpPr>
            <a:stCxn id="259" idx="1"/>
          </p:cNvCxnSpPr>
          <p:nvPr/>
        </p:nvCxnSpPr>
        <p:spPr>
          <a:xfrm flipH="1">
            <a:off x="8309771" y="5474050"/>
            <a:ext cx="208500" cy="32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61" name="Google Shape;261;p1"/>
          <p:cNvCxnSpPr/>
          <p:nvPr/>
        </p:nvCxnSpPr>
        <p:spPr>
          <a:xfrm flipH="1">
            <a:off x="8322313" y="5052721"/>
            <a:ext cx="277602" cy="16691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62" name="Google Shape;262;p1"/>
          <p:cNvSpPr txBox="1"/>
          <p:nvPr/>
        </p:nvSpPr>
        <p:spPr>
          <a:xfrm>
            <a:off x="4690514" y="3462287"/>
            <a:ext cx="79971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Improving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quality of life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 Nigeria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3" name="Google Shape;263;p1"/>
          <p:cNvCxnSpPr/>
          <p:nvPr/>
        </p:nvCxnSpPr>
        <p:spPr>
          <a:xfrm rot="10800000" flipH="1">
            <a:off x="4717086" y="3826504"/>
            <a:ext cx="10889" cy="79646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4" name="Google Shape;264;p1"/>
          <p:cNvSpPr txBox="1"/>
          <p:nvPr/>
        </p:nvSpPr>
        <p:spPr>
          <a:xfrm>
            <a:off x="5751917" y="4753392"/>
            <a:ext cx="28303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Exploring Nigeria and its political, social, 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physical and cultural make up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5" name="Google Shape;265;p1"/>
          <p:cNvSpPr txBox="1"/>
          <p:nvPr/>
        </p:nvSpPr>
        <p:spPr>
          <a:xfrm>
            <a:off x="7609282" y="3447869"/>
            <a:ext cx="73472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Nigeria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links to the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wider world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6" name="Google Shape;266;p1"/>
          <p:cNvSpPr txBox="1"/>
          <p:nvPr/>
        </p:nvSpPr>
        <p:spPr>
          <a:xfrm>
            <a:off x="6151392" y="3397903"/>
            <a:ext cx="16086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changing industrial structure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7" name="Google Shape;267;p1"/>
          <p:cNvCxnSpPr/>
          <p:nvPr/>
        </p:nvCxnSpPr>
        <p:spPr>
          <a:xfrm flipH="1">
            <a:off x="6139224" y="3620150"/>
            <a:ext cx="86253" cy="41624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68" name="Google Shape;268;p1"/>
          <p:cNvSpPr txBox="1"/>
          <p:nvPr/>
        </p:nvSpPr>
        <p:spPr>
          <a:xfrm>
            <a:off x="5047713" y="4737204"/>
            <a:ext cx="825511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Impacts of transnational companies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9" name="Google Shape;269;p1"/>
          <p:cNvCxnSpPr/>
          <p:nvPr/>
        </p:nvCxnSpPr>
        <p:spPr>
          <a:xfrm rot="10800000" flipH="1">
            <a:off x="5272964" y="4482686"/>
            <a:ext cx="169335" cy="25929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70" name="Google Shape;270;p1"/>
          <p:cNvSpPr txBox="1"/>
          <p:nvPr/>
        </p:nvSpPr>
        <p:spPr>
          <a:xfrm>
            <a:off x="5366856" y="3311271"/>
            <a:ext cx="968389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Managing environmental issues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1" name="Google Shape;271;p1"/>
          <p:cNvCxnSpPr/>
          <p:nvPr/>
        </p:nvCxnSpPr>
        <p:spPr>
          <a:xfrm flipH="1">
            <a:off x="5789211" y="3708019"/>
            <a:ext cx="68919" cy="37868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2" name="Google Shape;272;p1"/>
          <p:cNvCxnSpPr/>
          <p:nvPr/>
        </p:nvCxnSpPr>
        <p:spPr>
          <a:xfrm>
            <a:off x="5235830" y="3796919"/>
            <a:ext cx="75750" cy="29075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3" name="Google Shape;273;p1"/>
          <p:cNvCxnSpPr/>
          <p:nvPr/>
        </p:nvCxnSpPr>
        <p:spPr>
          <a:xfrm rot="10800000" flipH="1">
            <a:off x="2333658" y="3870656"/>
            <a:ext cx="10889" cy="796463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4" name="Google Shape;274;p1"/>
          <p:cNvCxnSpPr/>
          <p:nvPr/>
        </p:nvCxnSpPr>
        <p:spPr>
          <a:xfrm rot="10800000">
            <a:off x="1161171" y="2234523"/>
            <a:ext cx="598727" cy="541298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5" name="Google Shape;275;p1"/>
          <p:cNvCxnSpPr/>
          <p:nvPr/>
        </p:nvCxnSpPr>
        <p:spPr>
          <a:xfrm rot="10800000" flipH="1">
            <a:off x="4231564" y="4520786"/>
            <a:ext cx="169335" cy="25929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6" name="Google Shape;276;p1"/>
          <p:cNvCxnSpPr/>
          <p:nvPr/>
        </p:nvCxnSpPr>
        <p:spPr>
          <a:xfrm rot="10800000" flipH="1">
            <a:off x="3194862" y="4482719"/>
            <a:ext cx="25400" cy="2159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7" name="Google Shape;277;p1"/>
          <p:cNvCxnSpPr/>
          <p:nvPr/>
        </p:nvCxnSpPr>
        <p:spPr>
          <a:xfrm>
            <a:off x="4448544" y="3642407"/>
            <a:ext cx="101400" cy="4593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8" name="Google Shape;278;p1"/>
          <p:cNvCxnSpPr/>
          <p:nvPr/>
        </p:nvCxnSpPr>
        <p:spPr>
          <a:xfrm>
            <a:off x="3065488" y="3732325"/>
            <a:ext cx="213798" cy="34020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79" name="Google Shape;279;p1"/>
          <p:cNvCxnSpPr/>
          <p:nvPr/>
        </p:nvCxnSpPr>
        <p:spPr>
          <a:xfrm rot="10800000" flipH="1">
            <a:off x="2245724" y="4461934"/>
            <a:ext cx="330266" cy="4480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80" name="Google Shape;280;p1"/>
          <p:cNvCxnSpPr/>
          <p:nvPr/>
        </p:nvCxnSpPr>
        <p:spPr>
          <a:xfrm>
            <a:off x="2467400" y="3469082"/>
            <a:ext cx="136249" cy="67888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81" name="Google Shape;281;p1"/>
          <p:cNvSpPr txBox="1"/>
          <p:nvPr/>
        </p:nvSpPr>
        <p:spPr>
          <a:xfrm>
            <a:off x="13200" y="510892"/>
            <a:ext cx="780237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Year curriculum: Geography</a:t>
            </a:r>
            <a:endParaRPr sz="40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82" name="Google Shape;28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43151" y="0"/>
            <a:ext cx="1692332" cy="180081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"/>
          <p:cNvSpPr txBox="1"/>
          <p:nvPr/>
        </p:nvSpPr>
        <p:spPr>
          <a:xfrm>
            <a:off x="4753168" y="14324314"/>
            <a:ext cx="604612" cy="5539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r>
            <a:endParaRPr sz="16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4" name="Google Shape;284;p1"/>
          <p:cNvSpPr txBox="1"/>
          <p:nvPr/>
        </p:nvSpPr>
        <p:spPr>
          <a:xfrm>
            <a:off x="3490959" y="12290413"/>
            <a:ext cx="617282" cy="5539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sz="16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5" name="Google Shape;285;p1"/>
          <p:cNvSpPr txBox="1"/>
          <p:nvPr/>
        </p:nvSpPr>
        <p:spPr>
          <a:xfrm>
            <a:off x="6502202" y="10220809"/>
            <a:ext cx="617282" cy="5539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sz="16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" name="Google Shape;286;p1"/>
          <p:cNvSpPr txBox="1"/>
          <p:nvPr/>
        </p:nvSpPr>
        <p:spPr>
          <a:xfrm rot="-1071770">
            <a:off x="7262705" y="5912410"/>
            <a:ext cx="636729" cy="5539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sz="16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7" name="Google Shape;287;p1"/>
          <p:cNvCxnSpPr/>
          <p:nvPr/>
        </p:nvCxnSpPr>
        <p:spPr>
          <a:xfrm rot="10800000">
            <a:off x="8315675" y="13732734"/>
            <a:ext cx="224825" cy="3073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88" name="Google Shape;288;p1"/>
          <p:cNvCxnSpPr/>
          <p:nvPr/>
        </p:nvCxnSpPr>
        <p:spPr>
          <a:xfrm>
            <a:off x="7708393" y="13782038"/>
            <a:ext cx="85195" cy="24036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289" name="Google Shape;289;p1"/>
          <p:cNvCxnSpPr/>
          <p:nvPr/>
        </p:nvCxnSpPr>
        <p:spPr>
          <a:xfrm flipH="1">
            <a:off x="8191610" y="12601387"/>
            <a:ext cx="143411" cy="16278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93" name="Google Shape;293;p1"/>
          <p:cNvSpPr/>
          <p:nvPr/>
        </p:nvSpPr>
        <p:spPr>
          <a:xfrm rot="-4966045">
            <a:off x="917538" y="2784296"/>
            <a:ext cx="829609" cy="6698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Content Revision</a:t>
            </a:r>
          </a:p>
        </p:txBody>
      </p:sp>
      <p:sp>
        <p:nvSpPr>
          <p:cNvPr id="294" name="Google Shape;294;p1"/>
          <p:cNvSpPr/>
          <p:nvPr/>
        </p:nvSpPr>
        <p:spPr>
          <a:xfrm rot="5197878">
            <a:off x="7528252" y="5110909"/>
            <a:ext cx="1363162" cy="3170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Changing Global Economy</a:t>
            </a:r>
          </a:p>
        </p:txBody>
      </p:sp>
      <p:sp>
        <p:nvSpPr>
          <p:cNvPr id="295" name="Google Shape;295;p1"/>
          <p:cNvSpPr txBox="1"/>
          <p:nvPr/>
        </p:nvSpPr>
        <p:spPr>
          <a:xfrm>
            <a:off x="1878796" y="1932732"/>
            <a:ext cx="36769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Content Revision &amp; Pre-Release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6" name="Google Shape;296;p1"/>
          <p:cNvSpPr txBox="1"/>
          <p:nvPr/>
        </p:nvSpPr>
        <p:spPr>
          <a:xfrm>
            <a:off x="2933226" y="4034589"/>
            <a:ext cx="15976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UK Economy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7" name="Google Shape;297;p1"/>
          <p:cNvSpPr txBox="1"/>
          <p:nvPr/>
        </p:nvSpPr>
        <p:spPr>
          <a:xfrm>
            <a:off x="5419264" y="6092720"/>
            <a:ext cx="128875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Fieldwork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8" name="Google Shape;298;p1"/>
          <p:cNvSpPr txBox="1"/>
          <p:nvPr/>
        </p:nvSpPr>
        <p:spPr>
          <a:xfrm>
            <a:off x="3249773" y="6112281"/>
            <a:ext cx="11091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Coasts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9" name="Google Shape;299;p1"/>
          <p:cNvSpPr/>
          <p:nvPr/>
        </p:nvSpPr>
        <p:spPr>
          <a:xfrm rot="-2077754">
            <a:off x="1193452" y="6501192"/>
            <a:ext cx="1109173" cy="40011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lt1"/>
                </a:solidFill>
                <a:latin typeface="Gill Sans"/>
              </a:rPr>
              <a:t>Tectonics</a:t>
            </a:r>
          </a:p>
        </p:txBody>
      </p:sp>
      <p:sp>
        <p:nvSpPr>
          <p:cNvPr id="300" name="Google Shape;300;p1"/>
          <p:cNvSpPr txBox="1"/>
          <p:nvPr/>
        </p:nvSpPr>
        <p:spPr>
          <a:xfrm>
            <a:off x="1967945" y="8139616"/>
            <a:ext cx="193847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Climate Change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" name="Google Shape;301;p1"/>
          <p:cNvSpPr txBox="1"/>
          <p:nvPr/>
        </p:nvSpPr>
        <p:spPr>
          <a:xfrm>
            <a:off x="5181100" y="8101225"/>
            <a:ext cx="138048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Weather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2" name="Google Shape;302;p1"/>
          <p:cNvSpPr/>
          <p:nvPr/>
        </p:nvSpPr>
        <p:spPr>
          <a:xfrm rot="-5731590">
            <a:off x="7590716" y="9333157"/>
            <a:ext cx="1053382" cy="3793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lt1"/>
                </a:solidFill>
                <a:latin typeface="Gill Sans"/>
              </a:rPr>
              <a:t>Urban Issues</a:t>
            </a:r>
          </a:p>
        </p:txBody>
      </p:sp>
      <p:sp>
        <p:nvSpPr>
          <p:cNvPr id="303" name="Google Shape;303;p1"/>
          <p:cNvSpPr txBox="1"/>
          <p:nvPr/>
        </p:nvSpPr>
        <p:spPr>
          <a:xfrm>
            <a:off x="5257483" y="10187992"/>
            <a:ext cx="11091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Rivers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4" name="Google Shape;304;p1"/>
          <p:cNvSpPr txBox="1"/>
          <p:nvPr/>
        </p:nvSpPr>
        <p:spPr>
          <a:xfrm>
            <a:off x="3127156" y="10102160"/>
            <a:ext cx="150757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Water Resources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5" name="Google Shape;305;p1"/>
          <p:cNvSpPr txBox="1"/>
          <p:nvPr/>
        </p:nvSpPr>
        <p:spPr>
          <a:xfrm>
            <a:off x="2587605" y="12317614"/>
            <a:ext cx="11091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Skills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8" name="Google Shape;308;p1"/>
          <p:cNvSpPr txBox="1"/>
          <p:nvPr/>
        </p:nvSpPr>
        <p:spPr>
          <a:xfrm>
            <a:off x="1670881" y="14451963"/>
            <a:ext cx="110917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Settlement</a:t>
            </a: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9" name="Google Shape;309;p1"/>
          <p:cNvSpPr txBox="1"/>
          <p:nvPr/>
        </p:nvSpPr>
        <p:spPr>
          <a:xfrm>
            <a:off x="2709965" y="16416428"/>
            <a:ext cx="110917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Rivers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0" name="Google Shape;310;p1"/>
          <p:cNvSpPr txBox="1"/>
          <p:nvPr/>
        </p:nvSpPr>
        <p:spPr>
          <a:xfrm>
            <a:off x="4575418" y="16326206"/>
            <a:ext cx="22211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Geographical Skills and Exploration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" name="Google Shape;311;p1"/>
          <p:cNvSpPr/>
          <p:nvPr/>
        </p:nvSpPr>
        <p:spPr>
          <a:xfrm rot="-1065937">
            <a:off x="6936966" y="14206482"/>
            <a:ext cx="962399" cy="4260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Tectonic</a:t>
            </a:r>
            <a:b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</a:br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Hazards</a:t>
            </a:r>
          </a:p>
        </p:txBody>
      </p:sp>
      <p:sp>
        <p:nvSpPr>
          <p:cNvPr id="312" name="Google Shape;312;p1"/>
          <p:cNvSpPr/>
          <p:nvPr/>
        </p:nvSpPr>
        <p:spPr>
          <a:xfrm rot="-2077754">
            <a:off x="1360582" y="10470628"/>
            <a:ext cx="1109173" cy="40011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Resources</a:t>
            </a:r>
          </a:p>
        </p:txBody>
      </p:sp>
      <p:sp>
        <p:nvSpPr>
          <p:cNvPr id="313" name="Google Shape;313;p1"/>
          <p:cNvSpPr/>
          <p:nvPr/>
        </p:nvSpPr>
        <p:spPr>
          <a:xfrm rot="-7668977">
            <a:off x="978981" y="11755431"/>
            <a:ext cx="1363162" cy="53232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Ecosystems – Rainforests and Deserts </a:t>
            </a:r>
          </a:p>
        </p:txBody>
      </p:sp>
      <p:sp>
        <p:nvSpPr>
          <p:cNvPr id="314" name="Google Shape;314;p1"/>
          <p:cNvSpPr/>
          <p:nvPr/>
        </p:nvSpPr>
        <p:spPr>
          <a:xfrm rot="-5400000">
            <a:off x="827799" y="15251687"/>
            <a:ext cx="1060522" cy="5721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Population and Migration</a:t>
            </a:r>
          </a:p>
        </p:txBody>
      </p:sp>
      <p:sp>
        <p:nvSpPr>
          <p:cNvPr id="315" name="Google Shape;315;p1"/>
          <p:cNvSpPr txBox="1"/>
          <p:nvPr/>
        </p:nvSpPr>
        <p:spPr>
          <a:xfrm>
            <a:off x="4479343" y="17209631"/>
            <a:ext cx="124738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Creating and interpreting maps – Choropleth and contours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6" name="Google Shape;316;p1"/>
          <p:cNvCxnSpPr/>
          <p:nvPr/>
        </p:nvCxnSpPr>
        <p:spPr>
          <a:xfrm>
            <a:off x="5500396" y="16102195"/>
            <a:ext cx="12187" cy="2104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17" name="Google Shape;317;p1"/>
          <p:cNvSpPr txBox="1"/>
          <p:nvPr/>
        </p:nvSpPr>
        <p:spPr>
          <a:xfrm>
            <a:off x="3990501" y="15491233"/>
            <a:ext cx="87555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Locational knowledge – Discovering Places - Livingstone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8" name="Google Shape;318;p1"/>
          <p:cNvCxnSpPr/>
          <p:nvPr/>
        </p:nvCxnSpPr>
        <p:spPr>
          <a:xfrm>
            <a:off x="4382981" y="16153306"/>
            <a:ext cx="12187" cy="21041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319" name="Google Shape;319;p1" descr="https://static.thenounproject.com/png/2087777-20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17051" y="16905223"/>
            <a:ext cx="392715" cy="392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" descr="https://static.thenounproject.com/png/1798213-200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0863" y="15763600"/>
            <a:ext cx="481659" cy="481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" descr="https://static.thenounproject.com/png/1138289-20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85982" y="17156973"/>
            <a:ext cx="481937" cy="48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" descr="https://static.thenounproject.com/png/2296204-200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41064" y="15644033"/>
            <a:ext cx="595900" cy="5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"/>
          <p:cNvSpPr txBox="1"/>
          <p:nvPr/>
        </p:nvSpPr>
        <p:spPr>
          <a:xfrm>
            <a:off x="1194662" y="17065566"/>
            <a:ext cx="87623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Impacts of flooding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4" name="Google Shape;324;p1"/>
          <p:cNvSpPr txBox="1"/>
          <p:nvPr/>
        </p:nvSpPr>
        <p:spPr>
          <a:xfrm>
            <a:off x="199146" y="16658219"/>
            <a:ext cx="12045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Flooding Case Studies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HIC – UK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LIC - Bangladesh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" name="Google Shape;325;p1"/>
          <p:cNvSpPr txBox="1"/>
          <p:nvPr/>
        </p:nvSpPr>
        <p:spPr>
          <a:xfrm>
            <a:off x="1958214" y="15816127"/>
            <a:ext cx="8591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River Case Study – River Rhine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6" name="Google Shape;326;p1"/>
          <p:cNvCxnSpPr/>
          <p:nvPr/>
        </p:nvCxnSpPr>
        <p:spPr>
          <a:xfrm>
            <a:off x="2366415" y="16173166"/>
            <a:ext cx="123149" cy="24158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27" name="Google Shape;327;p1"/>
          <p:cNvCxnSpPr>
            <a:stCxn id="139" idx="0"/>
          </p:cNvCxnSpPr>
          <p:nvPr/>
        </p:nvCxnSpPr>
        <p:spPr>
          <a:xfrm rot="10800000" flipH="1">
            <a:off x="2199758" y="16805852"/>
            <a:ext cx="42000" cy="212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28" name="Google Shape;328;p1"/>
          <p:cNvCxnSpPr/>
          <p:nvPr/>
        </p:nvCxnSpPr>
        <p:spPr>
          <a:xfrm rot="10800000" flipH="1">
            <a:off x="1238952" y="16509041"/>
            <a:ext cx="390793" cy="313986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329" name="Google Shape;329;p1" descr="https://static.thenounproject.com/png/1854670-200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54601" y="15805330"/>
            <a:ext cx="625084" cy="625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" descr="https://static.thenounproject.com/png/2893404-200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485893" y="17035500"/>
            <a:ext cx="622459" cy="622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" descr="https://static.thenounproject.com/png/2590580-200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6668" y="17097488"/>
            <a:ext cx="447727" cy="447727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"/>
          <p:cNvSpPr txBox="1"/>
          <p:nvPr/>
        </p:nvSpPr>
        <p:spPr>
          <a:xfrm>
            <a:off x="361913" y="15962741"/>
            <a:ext cx="97143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Demographics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3" name="Google Shape;333;p1"/>
          <p:cNvSpPr txBox="1"/>
          <p:nvPr/>
        </p:nvSpPr>
        <p:spPr>
          <a:xfrm>
            <a:off x="70273" y="15429113"/>
            <a:ext cx="81969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Ageing populations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34" name="Google Shape;334;p1"/>
          <p:cNvPicPr preferRelativeResize="0"/>
          <p:nvPr/>
        </p:nvPicPr>
        <p:blipFill rotWithShape="1">
          <a:blip r:embed="rId12">
            <a:alphaModFix/>
          </a:blip>
          <a:srcRect l="29715" t="31356" r="55124" b="39682"/>
          <a:stretch/>
        </p:blipFill>
        <p:spPr>
          <a:xfrm flipH="1">
            <a:off x="7791133" y="15743506"/>
            <a:ext cx="1579009" cy="16965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1"/>
          <p:cNvCxnSpPr/>
          <p:nvPr/>
        </p:nvCxnSpPr>
        <p:spPr>
          <a:xfrm rot="10800000" flipH="1">
            <a:off x="841187" y="15947589"/>
            <a:ext cx="178862" cy="14441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36" name="Google Shape;336;p1"/>
          <p:cNvSpPr txBox="1"/>
          <p:nvPr/>
        </p:nvSpPr>
        <p:spPr>
          <a:xfrm>
            <a:off x="1768895" y="15233219"/>
            <a:ext cx="107758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Impacts of Migration Case Study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7" name="Google Shape;337;p1"/>
          <p:cNvCxnSpPr>
            <a:stCxn id="336" idx="1"/>
          </p:cNvCxnSpPr>
          <p:nvPr/>
        </p:nvCxnSpPr>
        <p:spPr>
          <a:xfrm rot="10800000">
            <a:off x="1701695" y="15253376"/>
            <a:ext cx="67200" cy="1491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338" name="Google Shape;338;p1" descr="https://static.thenounproject.com/png/876154-200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31468" y="15052888"/>
            <a:ext cx="457699" cy="561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" descr="https://static.thenounproject.com/png/2762943-200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6985" y="14322505"/>
            <a:ext cx="463444" cy="46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" descr="https://static.thenounproject.com/png/876149-200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7245" y="15881770"/>
            <a:ext cx="393153" cy="393153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"/>
          <p:cNvSpPr txBox="1"/>
          <p:nvPr/>
        </p:nvSpPr>
        <p:spPr>
          <a:xfrm>
            <a:off x="1476092" y="13931970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Settlement Function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2" name="Google Shape;342;p1"/>
          <p:cNvSpPr txBox="1"/>
          <p:nvPr/>
        </p:nvSpPr>
        <p:spPr>
          <a:xfrm>
            <a:off x="1926964" y="13491795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Physical Factors affecting Settlement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3" name="Google Shape;343;p1"/>
          <p:cNvSpPr txBox="1"/>
          <p:nvPr/>
        </p:nvSpPr>
        <p:spPr>
          <a:xfrm>
            <a:off x="2233641" y="14886670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Settlement Patterns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4" name="Google Shape;344;p1"/>
          <p:cNvSpPr txBox="1"/>
          <p:nvPr/>
        </p:nvSpPr>
        <p:spPr>
          <a:xfrm>
            <a:off x="2452321" y="13655769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Settlement Hierarchy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5" name="Google Shape;345;p1"/>
          <p:cNvCxnSpPr/>
          <p:nvPr/>
        </p:nvCxnSpPr>
        <p:spPr>
          <a:xfrm flipH="1">
            <a:off x="2917761" y="14148919"/>
            <a:ext cx="5804" cy="72278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6" name="Google Shape;346;p1"/>
          <p:cNvCxnSpPr/>
          <p:nvPr/>
        </p:nvCxnSpPr>
        <p:spPr>
          <a:xfrm>
            <a:off x="1803236" y="14226259"/>
            <a:ext cx="123728" cy="1979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grpSp>
        <p:nvGrpSpPr>
          <p:cNvPr id="2" name="Group 1"/>
          <p:cNvGrpSpPr/>
          <p:nvPr/>
        </p:nvGrpSpPr>
        <p:grpSpPr>
          <a:xfrm>
            <a:off x="5218764" y="11603986"/>
            <a:ext cx="1401551" cy="1839517"/>
            <a:chOff x="2854216" y="13636200"/>
            <a:chExt cx="1401551" cy="1839517"/>
          </a:xfrm>
        </p:grpSpPr>
        <p:cxnSp>
          <p:nvCxnSpPr>
            <p:cNvPr id="122" name="Google Shape;122;p1"/>
            <p:cNvCxnSpPr/>
            <p:nvPr/>
          </p:nvCxnSpPr>
          <p:spPr>
            <a:xfrm flipH="1">
              <a:off x="3185964" y="14084251"/>
              <a:ext cx="887" cy="300979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sp>
          <p:nvSpPr>
            <p:cNvPr id="127" name="Google Shape;127;p1"/>
            <p:cNvSpPr txBox="1"/>
            <p:nvPr/>
          </p:nvSpPr>
          <p:spPr>
            <a:xfrm>
              <a:off x="3288224" y="13814547"/>
              <a:ext cx="851378" cy="215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 dirty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Equality</a:t>
              </a:r>
              <a:endParaRPr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129" name="Google Shape;129;p1"/>
            <p:cNvCxnSpPr/>
            <p:nvPr/>
          </p:nvCxnSpPr>
          <p:spPr>
            <a:xfrm rot="10800000" flipH="1">
              <a:off x="3159511" y="14793125"/>
              <a:ext cx="8467" cy="338667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132" name="Google Shape;132;p1"/>
            <p:cNvCxnSpPr/>
            <p:nvPr/>
          </p:nvCxnSpPr>
          <p:spPr>
            <a:xfrm flipH="1">
              <a:off x="3877289" y="14148954"/>
              <a:ext cx="8467" cy="228600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sp>
          <p:nvSpPr>
            <p:cNvPr id="347" name="Google Shape;347;p1"/>
            <p:cNvSpPr txBox="1"/>
            <p:nvPr/>
          </p:nvSpPr>
          <p:spPr>
            <a:xfrm>
              <a:off x="3260105" y="14988455"/>
              <a:ext cx="851378" cy="215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 dirty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Social Issues</a:t>
              </a:r>
              <a:endParaRPr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8" name="Google Shape;348;p1"/>
            <p:cNvSpPr txBox="1"/>
            <p:nvPr/>
          </p:nvSpPr>
          <p:spPr>
            <a:xfrm>
              <a:off x="2854216" y="15137203"/>
              <a:ext cx="816439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 dirty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Environmental Issues</a:t>
              </a:r>
              <a:endParaRPr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9" name="Google Shape;349;p1"/>
            <p:cNvSpPr txBox="1"/>
            <p:nvPr/>
          </p:nvSpPr>
          <p:spPr>
            <a:xfrm>
              <a:off x="3646394" y="13636200"/>
              <a:ext cx="609373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700" dirty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How</a:t>
              </a:r>
              <a:r>
                <a:rPr lang="en-GB" sz="700" b="0" i="0" u="none" strike="noStrike" cap="none" dirty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wrong is my view of the world?</a:t>
              </a:r>
              <a:endParaRPr sz="7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52" name="Google Shape;352;p1"/>
            <p:cNvSpPr txBox="1"/>
            <p:nvPr/>
          </p:nvSpPr>
          <p:spPr>
            <a:xfrm>
              <a:off x="2927966" y="13754201"/>
              <a:ext cx="481697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 dirty="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Human Rights</a:t>
              </a:r>
              <a:endParaRPr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353" name="Google Shape;353;p1"/>
            <p:cNvCxnSpPr/>
            <p:nvPr/>
          </p:nvCxnSpPr>
          <p:spPr>
            <a:xfrm flipH="1">
              <a:off x="3555392" y="14028594"/>
              <a:ext cx="12436" cy="280603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355" name="Google Shape;355;p1"/>
            <p:cNvCxnSpPr/>
            <p:nvPr/>
          </p:nvCxnSpPr>
          <p:spPr>
            <a:xfrm rot="10800000" flipH="1">
              <a:off x="3600946" y="14766891"/>
              <a:ext cx="32056" cy="222523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sp>
        <p:nvSpPr>
          <p:cNvPr id="356" name="Google Shape;356;p1"/>
          <p:cNvSpPr/>
          <p:nvPr/>
        </p:nvSpPr>
        <p:spPr>
          <a:xfrm rot="3652920">
            <a:off x="7521346" y="12918696"/>
            <a:ext cx="962399" cy="4260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Weather and Climate</a:t>
            </a:r>
          </a:p>
        </p:txBody>
      </p:sp>
      <p:sp>
        <p:nvSpPr>
          <p:cNvPr id="358" name="Google Shape;358;p1"/>
          <p:cNvSpPr txBox="1"/>
          <p:nvPr/>
        </p:nvSpPr>
        <p:spPr>
          <a:xfrm>
            <a:off x="4198171" y="12365760"/>
            <a:ext cx="169432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Fieldwork</a:t>
            </a:r>
            <a:endParaRPr sz="16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9" name="Google Shape;359;p1"/>
          <p:cNvCxnSpPr/>
          <p:nvPr/>
        </p:nvCxnSpPr>
        <p:spPr>
          <a:xfrm flipH="1">
            <a:off x="5311581" y="12122295"/>
            <a:ext cx="5804" cy="72278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0" name="Google Shape;360;p1"/>
          <p:cNvCxnSpPr/>
          <p:nvPr/>
        </p:nvCxnSpPr>
        <p:spPr>
          <a:xfrm flipH="1">
            <a:off x="6378347" y="12149772"/>
            <a:ext cx="5804" cy="722782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1" name="Google Shape;361;p1"/>
          <p:cNvCxnSpPr/>
          <p:nvPr/>
        </p:nvCxnSpPr>
        <p:spPr>
          <a:xfrm>
            <a:off x="7763614" y="13715506"/>
            <a:ext cx="896765" cy="168357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1"/>
          <p:cNvSpPr txBox="1"/>
          <p:nvPr/>
        </p:nvSpPr>
        <p:spPr>
          <a:xfrm>
            <a:off x="6152092" y="11172539"/>
            <a:ext cx="154150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are ecosystems, where can they be found and why are they located where they are?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6215387" y="12888172"/>
            <a:ext cx="85137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Characteristics of hot deserts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6921655" y="12985934"/>
            <a:ext cx="103032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6522850" y="11593654"/>
            <a:ext cx="8513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Characteristics of tropical rainforests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7048503" y="11738829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and Effects of deforestation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5" name="Google Shape;125;p1"/>
          <p:cNvCxnSpPr/>
          <p:nvPr/>
        </p:nvCxnSpPr>
        <p:spPr>
          <a:xfrm>
            <a:off x="6542799" y="11593654"/>
            <a:ext cx="18062" cy="70544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3" name="Google Shape;133;p1"/>
          <p:cNvCxnSpPr/>
          <p:nvPr/>
        </p:nvCxnSpPr>
        <p:spPr>
          <a:xfrm flipH="1">
            <a:off x="7275687" y="12165154"/>
            <a:ext cx="247471" cy="21363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6" name="Google Shape;136;p1"/>
          <p:cNvCxnSpPr/>
          <p:nvPr/>
        </p:nvCxnSpPr>
        <p:spPr>
          <a:xfrm flipH="1" flipV="1">
            <a:off x="6504150" y="12644391"/>
            <a:ext cx="251129" cy="33839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138" name="Google Shape;138;p1"/>
          <p:cNvCxnSpPr/>
          <p:nvPr/>
        </p:nvCxnSpPr>
        <p:spPr>
          <a:xfrm rot="10800000" flipH="1">
            <a:off x="7188247" y="12644390"/>
            <a:ext cx="1" cy="38990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7" name="Google Shape;307;p1"/>
          <p:cNvSpPr txBox="1"/>
          <p:nvPr/>
        </p:nvSpPr>
        <p:spPr>
          <a:xfrm>
            <a:off x="6440792" y="12346925"/>
            <a:ext cx="110917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Ecosystems</a:t>
            </a:r>
            <a:endParaRPr sz="1600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62" name="Google Shape;362;p1" descr="https://static.thenounproject.com/png/98609-200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16551" y="13100229"/>
            <a:ext cx="532637" cy="5326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3" name="Google Shape;363;p1"/>
          <p:cNvCxnSpPr/>
          <p:nvPr/>
        </p:nvCxnSpPr>
        <p:spPr>
          <a:xfrm>
            <a:off x="6879882" y="12033456"/>
            <a:ext cx="16596" cy="2514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64" name="Google Shape;364;p1"/>
          <p:cNvSpPr txBox="1"/>
          <p:nvPr/>
        </p:nvSpPr>
        <p:spPr>
          <a:xfrm>
            <a:off x="6767182" y="14938770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Continental Drift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5" name="Google Shape;365;p1"/>
          <p:cNvSpPr txBox="1"/>
          <p:nvPr/>
        </p:nvSpPr>
        <p:spPr>
          <a:xfrm>
            <a:off x="6721422" y="13804670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Location of Tectonic Hazards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6" name="Google Shape;366;p1"/>
          <p:cNvSpPr txBox="1"/>
          <p:nvPr/>
        </p:nvSpPr>
        <p:spPr>
          <a:xfrm>
            <a:off x="7203624" y="15102895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and Effects of Earthquakes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7" name="Google Shape;367;p1"/>
          <p:cNvSpPr txBox="1"/>
          <p:nvPr/>
        </p:nvSpPr>
        <p:spPr>
          <a:xfrm>
            <a:off x="7563119" y="14832128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Responses to Earthquakes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" name="Google Shape;368;p1"/>
          <p:cNvSpPr txBox="1"/>
          <p:nvPr/>
        </p:nvSpPr>
        <p:spPr>
          <a:xfrm>
            <a:off x="7834844" y="14573552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Predicting Earthquakes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9" name="Google Shape;369;p1"/>
          <p:cNvSpPr txBox="1"/>
          <p:nvPr/>
        </p:nvSpPr>
        <p:spPr>
          <a:xfrm>
            <a:off x="8253204" y="14458603"/>
            <a:ext cx="85137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Volcano Types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1" name="Google Shape;141;p1"/>
          <p:cNvSpPr txBox="1"/>
          <p:nvPr/>
        </p:nvSpPr>
        <p:spPr>
          <a:xfrm>
            <a:off x="8382843" y="14010498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Volcano Advantages and Threats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0" name="Google Shape;370;p1"/>
          <p:cNvSpPr txBox="1"/>
          <p:nvPr/>
        </p:nvSpPr>
        <p:spPr>
          <a:xfrm>
            <a:off x="7220406" y="13526908"/>
            <a:ext cx="57675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Japanese Tsunami Example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1" name="Google Shape;371;p1"/>
          <p:cNvCxnSpPr/>
          <p:nvPr/>
        </p:nvCxnSpPr>
        <p:spPr>
          <a:xfrm rot="10800000">
            <a:off x="8191610" y="14306876"/>
            <a:ext cx="159662" cy="1624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72" name="Google Shape;372;p1"/>
          <p:cNvCxnSpPr/>
          <p:nvPr/>
        </p:nvCxnSpPr>
        <p:spPr>
          <a:xfrm rot="10800000">
            <a:off x="7957188" y="14453997"/>
            <a:ext cx="159662" cy="1624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73" name="Google Shape;373;p1"/>
          <p:cNvCxnSpPr/>
          <p:nvPr/>
        </p:nvCxnSpPr>
        <p:spPr>
          <a:xfrm rot="10800000">
            <a:off x="7618180" y="14676569"/>
            <a:ext cx="159662" cy="1624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74" name="Google Shape;374;p1"/>
          <p:cNvCxnSpPr/>
          <p:nvPr/>
        </p:nvCxnSpPr>
        <p:spPr>
          <a:xfrm rot="10800000">
            <a:off x="7371773" y="14763534"/>
            <a:ext cx="114263" cy="344494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75" name="Google Shape;375;p1"/>
          <p:cNvCxnSpPr/>
          <p:nvPr/>
        </p:nvCxnSpPr>
        <p:spPr>
          <a:xfrm rot="10800000">
            <a:off x="6921298" y="14796249"/>
            <a:ext cx="159662" cy="16240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76" name="Google Shape;376;p1"/>
          <p:cNvCxnSpPr/>
          <p:nvPr/>
        </p:nvCxnSpPr>
        <p:spPr>
          <a:xfrm flipH="1">
            <a:off x="6858213" y="14217291"/>
            <a:ext cx="7262" cy="210428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77" name="Google Shape;377;p1"/>
          <p:cNvSpPr txBox="1"/>
          <p:nvPr/>
        </p:nvSpPr>
        <p:spPr>
          <a:xfrm>
            <a:off x="8486282" y="13681267"/>
            <a:ext cx="119774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Weather and Climate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8" name="Google Shape;378;p1"/>
          <p:cNvSpPr txBox="1"/>
          <p:nvPr/>
        </p:nvSpPr>
        <p:spPr>
          <a:xfrm>
            <a:off x="8617489" y="13455095"/>
            <a:ext cx="119774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affecting Climate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9" name="Google Shape;379;p1"/>
          <p:cNvSpPr txBox="1"/>
          <p:nvPr/>
        </p:nvSpPr>
        <p:spPr>
          <a:xfrm>
            <a:off x="8521261" y="13255447"/>
            <a:ext cx="119774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Types of Rainfall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0" name="Google Shape;380;p1"/>
          <p:cNvSpPr txBox="1"/>
          <p:nvPr/>
        </p:nvSpPr>
        <p:spPr>
          <a:xfrm>
            <a:off x="8537341" y="13072440"/>
            <a:ext cx="1197744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Climate Enquiry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1" name="Google Shape;381;p1"/>
          <p:cNvSpPr txBox="1"/>
          <p:nvPr/>
        </p:nvSpPr>
        <p:spPr>
          <a:xfrm>
            <a:off x="8096660" y="12144425"/>
            <a:ext cx="119774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Causes, Effects and Responses to Climate Change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2" name="Google Shape;382;p1"/>
          <p:cNvSpPr txBox="1"/>
          <p:nvPr/>
        </p:nvSpPr>
        <p:spPr>
          <a:xfrm>
            <a:off x="7741007" y="11554829"/>
            <a:ext cx="93765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Extreme Weather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Example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Example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3" name="Google Shape;383;p1"/>
          <p:cNvSpPr txBox="1"/>
          <p:nvPr/>
        </p:nvSpPr>
        <p:spPr>
          <a:xfrm>
            <a:off x="8581344" y="12567591"/>
            <a:ext cx="119774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Greenhouse Effect and Enhanced Greenhouse Effect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84" name="Google Shape;384;p1"/>
          <p:cNvCxnSpPr/>
          <p:nvPr/>
        </p:nvCxnSpPr>
        <p:spPr>
          <a:xfrm flipH="1">
            <a:off x="8344011" y="12789056"/>
            <a:ext cx="264855" cy="12751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85" name="Google Shape;385;p1"/>
          <p:cNvCxnSpPr/>
          <p:nvPr/>
        </p:nvCxnSpPr>
        <p:spPr>
          <a:xfrm flipH="1">
            <a:off x="7751114" y="12106764"/>
            <a:ext cx="232104" cy="30183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86" name="Google Shape;386;p1"/>
          <p:cNvCxnSpPr/>
          <p:nvPr/>
        </p:nvCxnSpPr>
        <p:spPr>
          <a:xfrm flipH="1">
            <a:off x="8375229" y="13188392"/>
            <a:ext cx="222106" cy="5158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87" name="Google Shape;387;p1"/>
          <p:cNvCxnSpPr/>
          <p:nvPr/>
        </p:nvCxnSpPr>
        <p:spPr>
          <a:xfrm flipH="1">
            <a:off x="8375229" y="13401670"/>
            <a:ext cx="259309" cy="35251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88" name="Google Shape;388;p1"/>
          <p:cNvCxnSpPr/>
          <p:nvPr/>
        </p:nvCxnSpPr>
        <p:spPr>
          <a:xfrm flipH="1">
            <a:off x="8230142" y="13617441"/>
            <a:ext cx="444568" cy="27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grpSp>
        <p:nvGrpSpPr>
          <p:cNvPr id="3" name="Group 2"/>
          <p:cNvGrpSpPr/>
          <p:nvPr/>
        </p:nvGrpSpPr>
        <p:grpSpPr>
          <a:xfrm>
            <a:off x="3219173" y="13667506"/>
            <a:ext cx="1891065" cy="2089583"/>
            <a:chOff x="6339270" y="11576254"/>
            <a:chExt cx="1891065" cy="2089583"/>
          </a:xfrm>
        </p:grpSpPr>
        <p:cxnSp>
          <p:nvCxnSpPr>
            <p:cNvPr id="142" name="Google Shape;142;p1"/>
            <p:cNvCxnSpPr/>
            <p:nvPr/>
          </p:nvCxnSpPr>
          <p:spPr>
            <a:xfrm flipH="1">
              <a:off x="6663267" y="11897952"/>
              <a:ext cx="58155" cy="437024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sp>
          <p:nvSpPr>
            <p:cNvPr id="175" name="Google Shape;175;p1"/>
            <p:cNvSpPr txBox="1"/>
            <p:nvPr/>
          </p:nvSpPr>
          <p:spPr>
            <a:xfrm>
              <a:off x="7115193" y="11879765"/>
              <a:ext cx="11151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Wave types and characteristics</a:t>
              </a:r>
              <a:endParaRPr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76" name="Google Shape;176;p1"/>
            <p:cNvSpPr txBox="1"/>
            <p:nvPr/>
          </p:nvSpPr>
          <p:spPr>
            <a:xfrm>
              <a:off x="6930880" y="12911825"/>
              <a:ext cx="788880" cy="584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Coastal erosion and transportation processes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 txBox="1"/>
            <p:nvPr/>
          </p:nvSpPr>
          <p:spPr>
            <a:xfrm>
              <a:off x="6546830" y="13204213"/>
              <a:ext cx="63466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Coastal erosion landforms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"/>
            <p:cNvSpPr txBox="1"/>
            <p:nvPr/>
          </p:nvSpPr>
          <p:spPr>
            <a:xfrm>
              <a:off x="6339270" y="12819126"/>
              <a:ext cx="11007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Coastal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deposition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landforms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 txBox="1"/>
            <p:nvPr/>
          </p:nvSpPr>
          <p:spPr>
            <a:xfrm>
              <a:off x="6472257" y="11576254"/>
              <a:ext cx="842853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Coastal management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0" name="Google Shape;290;p1"/>
            <p:cNvCxnSpPr/>
            <p:nvPr/>
          </p:nvCxnSpPr>
          <p:spPr>
            <a:xfrm flipH="1">
              <a:off x="7341375" y="12171511"/>
              <a:ext cx="167791" cy="287723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sp>
          <p:nvSpPr>
            <p:cNvPr id="306" name="Google Shape;306;p1"/>
            <p:cNvSpPr txBox="1"/>
            <p:nvPr/>
          </p:nvSpPr>
          <p:spPr>
            <a:xfrm>
              <a:off x="6605005" y="12358151"/>
              <a:ext cx="1109173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GB" sz="1800" b="0" i="0" u="none" strike="noStrike" cap="none" dirty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Coasts</a:t>
              </a:r>
              <a:endParaRPr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cxnSp>
          <p:nvCxnSpPr>
            <p:cNvPr id="389" name="Google Shape;389;p1"/>
            <p:cNvCxnSpPr/>
            <p:nvPr/>
          </p:nvCxnSpPr>
          <p:spPr>
            <a:xfrm rot="10800000">
              <a:off x="7215567" y="12764171"/>
              <a:ext cx="63815" cy="194830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390" name="Google Shape;390;p1"/>
            <p:cNvCxnSpPr/>
            <p:nvPr/>
          </p:nvCxnSpPr>
          <p:spPr>
            <a:xfrm rot="10800000">
              <a:off x="6910814" y="12706974"/>
              <a:ext cx="4405" cy="542131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  <p:cxnSp>
          <p:nvCxnSpPr>
            <p:cNvPr id="391" name="Google Shape;391;p1"/>
            <p:cNvCxnSpPr/>
            <p:nvPr/>
          </p:nvCxnSpPr>
          <p:spPr>
            <a:xfrm rot="10800000" flipH="1">
              <a:off x="6638069" y="12680713"/>
              <a:ext cx="1511" cy="202657"/>
            </a:xfrm>
            <a:prstGeom prst="straightConnector1">
              <a:avLst/>
            </a:prstGeom>
            <a:noFill/>
            <a:ln w="19050" cap="flat" cmpd="sng">
              <a:solidFill>
                <a:srgbClr val="92D050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grpSp>
        <p:nvGrpSpPr>
          <p:cNvPr id="6" name="Group 5"/>
          <p:cNvGrpSpPr/>
          <p:nvPr/>
        </p:nvGrpSpPr>
        <p:grpSpPr>
          <a:xfrm>
            <a:off x="4966579" y="13593876"/>
            <a:ext cx="2131973" cy="2000257"/>
            <a:chOff x="4913592" y="11484444"/>
            <a:chExt cx="2131973" cy="2000257"/>
          </a:xfrm>
        </p:grpSpPr>
        <p:sp>
          <p:nvSpPr>
            <p:cNvPr id="155" name="Google Shape;155;p1"/>
            <p:cNvSpPr txBox="1"/>
            <p:nvPr/>
          </p:nvSpPr>
          <p:spPr>
            <a:xfrm>
              <a:off x="5696495" y="13109066"/>
              <a:ext cx="1079522" cy="338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GB"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Distribution of development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913592" y="11484444"/>
              <a:ext cx="2131973" cy="2000257"/>
              <a:chOff x="4890657" y="11445387"/>
              <a:chExt cx="2131973" cy="2000257"/>
            </a:xfrm>
          </p:grpSpPr>
          <p:cxnSp>
            <p:nvCxnSpPr>
              <p:cNvPr id="143" name="Google Shape;143;p1"/>
              <p:cNvCxnSpPr/>
              <p:nvPr/>
            </p:nvCxnSpPr>
            <p:spPr>
              <a:xfrm>
                <a:off x="5795987" y="12097640"/>
                <a:ext cx="0" cy="223277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sp>
            <p:nvSpPr>
              <p:cNvPr id="144" name="Google Shape;144;p1"/>
              <p:cNvSpPr txBox="1"/>
              <p:nvPr/>
            </p:nvSpPr>
            <p:spPr>
              <a:xfrm>
                <a:off x="5983243" y="11824323"/>
                <a:ext cx="731100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GB" sz="800" b="0" i="0" u="none" strike="noStrike" cap="none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Measures of development</a:t>
                </a:r>
                <a:endParaRPr sz="800" b="0" i="0" u="none" strike="noStrike" cap="none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cxnSp>
            <p:nvCxnSpPr>
              <p:cNvPr id="154" name="Google Shape;154;p1"/>
              <p:cNvCxnSpPr/>
              <p:nvPr/>
            </p:nvCxnSpPr>
            <p:spPr>
              <a:xfrm rot="10800000" flipH="1">
                <a:off x="5409093" y="12698523"/>
                <a:ext cx="25922" cy="41996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291" name="Google Shape;291;p1"/>
              <p:cNvCxnSpPr/>
              <p:nvPr/>
            </p:nvCxnSpPr>
            <p:spPr>
              <a:xfrm>
                <a:off x="6382354" y="12117627"/>
                <a:ext cx="9912" cy="229851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cxnSp>
            <p:nvCxnSpPr>
              <p:cNvPr id="292" name="Google Shape;292;p1"/>
              <p:cNvCxnSpPr/>
              <p:nvPr/>
            </p:nvCxnSpPr>
            <p:spPr>
              <a:xfrm rot="10800000">
                <a:off x="5970454" y="12733293"/>
                <a:ext cx="6420" cy="183125"/>
              </a:xfrm>
              <a:prstGeom prst="straightConnector1">
                <a:avLst/>
              </a:prstGeom>
              <a:noFill/>
              <a:ln w="19050" cap="flat" cmpd="sng">
                <a:solidFill>
                  <a:srgbClr val="92D050"/>
                </a:solidFill>
                <a:prstDash val="solid"/>
                <a:miter lim="800000"/>
                <a:headEnd type="none" w="sm" len="sm"/>
                <a:tailEnd type="oval" w="med" len="med"/>
              </a:ln>
            </p:spPr>
          </p:cxnSp>
          <p:sp>
            <p:nvSpPr>
              <p:cNvPr id="357" name="Google Shape;357;p1"/>
              <p:cNvSpPr txBox="1"/>
              <p:nvPr/>
            </p:nvSpPr>
            <p:spPr>
              <a:xfrm>
                <a:off x="5328307" y="12327794"/>
                <a:ext cx="1694323" cy="30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GB" sz="1400" b="0" i="0" u="none" strike="noStrike" cap="none" dirty="0">
                    <a:solidFill>
                      <a:schemeClr val="lt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Development</a:t>
                </a:r>
                <a:endParaRPr sz="1600" b="0" i="0" u="none" strike="noStrike" cap="none" dirty="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392" name="Google Shape;392;p1"/>
              <p:cNvSpPr txBox="1"/>
              <p:nvPr/>
            </p:nvSpPr>
            <p:spPr>
              <a:xfrm>
                <a:off x="4890657" y="13107244"/>
                <a:ext cx="1079400" cy="33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GB" sz="800" b="0" i="0" u="none" strike="noStrike" cap="none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Factors affecting Development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1"/>
              <p:cNvSpPr txBox="1"/>
              <p:nvPr/>
            </p:nvSpPr>
            <p:spPr>
              <a:xfrm>
                <a:off x="5621717" y="12846601"/>
                <a:ext cx="1079522" cy="338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GB" sz="800" b="0" i="0" u="none" strike="noStrike" cap="none" dirty="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Development Indicators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1"/>
              <p:cNvSpPr txBox="1"/>
              <p:nvPr/>
            </p:nvSpPr>
            <p:spPr>
              <a:xfrm>
                <a:off x="5256226" y="11445387"/>
                <a:ext cx="1079522" cy="7078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GB" sz="800" b="0" i="0" u="none" strike="noStrike" cap="none" dirty="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Reducing the Development Gap</a:t>
                </a:r>
                <a:endParaRPr dirty="0"/>
              </a:p>
              <a:p>
                <a:pPr marL="285750" marR="0" lvl="0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Char char="•"/>
                </a:pPr>
                <a:r>
                  <a:rPr lang="en-GB" sz="800" b="0" i="0" u="none" strike="noStrike" cap="none" dirty="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Aid</a:t>
                </a:r>
                <a:endParaRPr dirty="0"/>
              </a:p>
              <a:p>
                <a:pPr marL="285750" marR="0" lvl="0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Char char="•"/>
                </a:pPr>
                <a:r>
                  <a:rPr lang="en-GB" sz="800" b="0" i="0" u="none" strike="noStrike" cap="none" dirty="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Fairtrade</a:t>
                </a:r>
                <a:endParaRPr dirty="0"/>
              </a:p>
              <a:p>
                <a:pPr marL="285750" marR="0" lvl="0" indent="-28575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Char char="•"/>
                </a:pPr>
                <a:r>
                  <a:rPr lang="en-GB" sz="800" b="0" i="0" u="none" strike="noStrike" cap="none" dirty="0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Tourism</a:t>
                </a:r>
                <a:endParaRPr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95" name="Google Shape;395;p1"/>
          <p:cNvSpPr txBox="1"/>
          <p:nvPr/>
        </p:nvSpPr>
        <p:spPr>
          <a:xfrm>
            <a:off x="4866054" y="11691040"/>
            <a:ext cx="50406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Enquiry Process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"/>
          <p:cNvSpPr txBox="1"/>
          <p:nvPr/>
        </p:nvSpPr>
        <p:spPr>
          <a:xfrm>
            <a:off x="4289759" y="12813526"/>
            <a:ext cx="59869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Graph Creation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"/>
          <p:cNvSpPr txBox="1"/>
          <p:nvPr/>
        </p:nvSpPr>
        <p:spPr>
          <a:xfrm>
            <a:off x="4622671" y="11848403"/>
            <a:ext cx="5902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Analysis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"/>
          <p:cNvSpPr txBox="1"/>
          <p:nvPr/>
        </p:nvSpPr>
        <p:spPr>
          <a:xfrm>
            <a:off x="4099007" y="11706019"/>
            <a:ext cx="74275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Evaluation and Conclusion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"/>
          <p:cNvSpPr txBox="1"/>
          <p:nvPr/>
        </p:nvSpPr>
        <p:spPr>
          <a:xfrm>
            <a:off x="4699543" y="12862138"/>
            <a:ext cx="7427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Fieldwork Techniques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0" name="Google Shape;400;p1"/>
          <p:cNvCxnSpPr/>
          <p:nvPr/>
        </p:nvCxnSpPr>
        <p:spPr>
          <a:xfrm rot="10800000">
            <a:off x="5104033" y="12599733"/>
            <a:ext cx="41986" cy="22345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01" name="Google Shape;401;p1"/>
          <p:cNvCxnSpPr/>
          <p:nvPr/>
        </p:nvCxnSpPr>
        <p:spPr>
          <a:xfrm flipH="1">
            <a:off x="4341450" y="12128088"/>
            <a:ext cx="31366" cy="17957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02" name="Google Shape;402;p1"/>
          <p:cNvCxnSpPr/>
          <p:nvPr/>
        </p:nvCxnSpPr>
        <p:spPr>
          <a:xfrm flipH="1">
            <a:off x="4816104" y="12134774"/>
            <a:ext cx="71097" cy="22664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03" name="Google Shape;403;p1"/>
          <p:cNvCxnSpPr/>
          <p:nvPr/>
        </p:nvCxnSpPr>
        <p:spPr>
          <a:xfrm rot="10800000" flipH="1">
            <a:off x="2307623" y="12172766"/>
            <a:ext cx="31401" cy="630425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04" name="Google Shape;404;p1"/>
          <p:cNvSpPr txBox="1"/>
          <p:nvPr/>
        </p:nvSpPr>
        <p:spPr>
          <a:xfrm>
            <a:off x="3557380" y="11636608"/>
            <a:ext cx="752605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Longitude and Latitude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5" name="Google Shape;405;p1"/>
          <p:cNvSpPr txBox="1"/>
          <p:nvPr/>
        </p:nvSpPr>
        <p:spPr>
          <a:xfrm>
            <a:off x="2853160" y="11654652"/>
            <a:ext cx="84057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Grid references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6" name="Google Shape;406;p1"/>
          <p:cNvSpPr txBox="1"/>
          <p:nvPr/>
        </p:nvSpPr>
        <p:spPr>
          <a:xfrm>
            <a:off x="2175682" y="13048562"/>
            <a:ext cx="124738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Creating and interpreting maps – Choropleth and contours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07" name="Google Shape;407;p1" descr="https://static.thenounproject.com/png/2087777-20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17304" y="13117471"/>
            <a:ext cx="392715" cy="392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" descr="https://static.thenounproject.com/png/1138289-20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48207" y="11225705"/>
            <a:ext cx="481937" cy="4819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1"/>
          <p:cNvCxnSpPr>
            <a:endCxn id="284" idx="0"/>
          </p:cNvCxnSpPr>
          <p:nvPr/>
        </p:nvCxnSpPr>
        <p:spPr>
          <a:xfrm flipH="1">
            <a:off x="3799600" y="12051013"/>
            <a:ext cx="36600" cy="23940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410" name="Google Shape;410;p1"/>
          <p:cNvSpPr txBox="1"/>
          <p:nvPr/>
        </p:nvSpPr>
        <p:spPr>
          <a:xfrm>
            <a:off x="151887" y="11892848"/>
            <a:ext cx="6949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Adaptations – Plant and Animal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11" name="Google Shape;411;p1" descr="https://static.thenounproject.com/png/2942713-200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37971" y="12076314"/>
            <a:ext cx="444547" cy="4445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2" name="Google Shape;412;p1"/>
          <p:cNvCxnSpPr/>
          <p:nvPr/>
        </p:nvCxnSpPr>
        <p:spPr>
          <a:xfrm flipH="1">
            <a:off x="2483520" y="9856765"/>
            <a:ext cx="19842" cy="39084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13" name="Google Shape;413;p1"/>
          <p:cNvCxnSpPr/>
          <p:nvPr/>
        </p:nvCxnSpPr>
        <p:spPr>
          <a:xfrm>
            <a:off x="2142301" y="20707486"/>
            <a:ext cx="64937" cy="138902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414" name="Google Shape;414;p1" descr="https://static.thenounproject.com/png/2994102-200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367381" y="10797958"/>
            <a:ext cx="372230" cy="37223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"/>
          <p:cNvSpPr txBox="1"/>
          <p:nvPr/>
        </p:nvSpPr>
        <p:spPr>
          <a:xfrm>
            <a:off x="2814430" y="10339710"/>
            <a:ext cx="110917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&amp;</a:t>
            </a:r>
            <a:endParaRPr sz="2155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6" name="Google Shape;416;p1"/>
          <p:cNvSpPr txBox="1"/>
          <p:nvPr/>
        </p:nvSpPr>
        <p:spPr>
          <a:xfrm>
            <a:off x="4322004" y="9613389"/>
            <a:ext cx="8272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Large Scale Water Supply Example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7" name="Google Shape;417;p1"/>
          <p:cNvSpPr txBox="1"/>
          <p:nvPr/>
        </p:nvSpPr>
        <p:spPr>
          <a:xfrm>
            <a:off x="4569676" y="11147850"/>
            <a:ext cx="8272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Local Water sustainability example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8" name="Google Shape;418;p1"/>
          <p:cNvSpPr txBox="1"/>
          <p:nvPr/>
        </p:nvSpPr>
        <p:spPr>
          <a:xfrm>
            <a:off x="741051" y="10076394"/>
            <a:ext cx="1612746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Managing future UK demand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19" name="Google Shape;419;p1"/>
          <p:cNvSpPr txBox="1"/>
          <p:nvPr/>
        </p:nvSpPr>
        <p:spPr>
          <a:xfrm>
            <a:off x="5198864" y="10873813"/>
            <a:ext cx="83147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Long Profile and Characteristics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0" name="Google Shape;420;p1"/>
          <p:cNvSpPr txBox="1"/>
          <p:nvPr/>
        </p:nvSpPr>
        <p:spPr>
          <a:xfrm>
            <a:off x="5620512" y="9660211"/>
            <a:ext cx="10541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1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Landforms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1" name="Google Shape;421;p1"/>
          <p:cNvSpPr txBox="1"/>
          <p:nvPr/>
        </p:nvSpPr>
        <p:spPr>
          <a:xfrm>
            <a:off x="5706179" y="10773383"/>
            <a:ext cx="10541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Hydrographs</a:t>
            </a:r>
            <a:endParaRPr sz="800" b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2" name="Google Shape;422;p1"/>
          <p:cNvSpPr txBox="1"/>
          <p:nvPr/>
        </p:nvSpPr>
        <p:spPr>
          <a:xfrm>
            <a:off x="6124447" y="10906911"/>
            <a:ext cx="1054100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Flood Protection</a:t>
            </a:r>
            <a:endParaRPr sz="800" b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3" name="Google Shape;423;p1"/>
          <p:cNvSpPr txBox="1"/>
          <p:nvPr/>
        </p:nvSpPr>
        <p:spPr>
          <a:xfrm>
            <a:off x="7852414" y="10680463"/>
            <a:ext cx="9012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affecting urban change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4" name="Google Shape;424;p1"/>
          <p:cNvSpPr txBox="1"/>
          <p:nvPr/>
        </p:nvSpPr>
        <p:spPr>
          <a:xfrm>
            <a:off x="6843304" y="9827059"/>
            <a:ext cx="901257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Megacities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5" name="Google Shape;425;p1"/>
          <p:cNvSpPr txBox="1"/>
          <p:nvPr/>
        </p:nvSpPr>
        <p:spPr>
          <a:xfrm>
            <a:off x="8460985" y="10017108"/>
            <a:ext cx="90125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NEE City – opportunities, challenges, solutions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6" name="Google Shape;426;p1"/>
          <p:cNvSpPr txBox="1"/>
          <p:nvPr/>
        </p:nvSpPr>
        <p:spPr>
          <a:xfrm>
            <a:off x="8402239" y="8055929"/>
            <a:ext cx="90125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City – opportunities, challenges, solutions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7" name="Google Shape;427;p1"/>
          <p:cNvSpPr txBox="1"/>
          <p:nvPr/>
        </p:nvSpPr>
        <p:spPr>
          <a:xfrm>
            <a:off x="7822043" y="7835240"/>
            <a:ext cx="9012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Sustainable Living Solutions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8" name="Google Shape;428;p1"/>
          <p:cNvSpPr txBox="1"/>
          <p:nvPr/>
        </p:nvSpPr>
        <p:spPr>
          <a:xfrm>
            <a:off x="8638625" y="8947607"/>
            <a:ext cx="9012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City - Importance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9" name="Google Shape;429;p1"/>
          <p:cNvSpPr txBox="1"/>
          <p:nvPr/>
        </p:nvSpPr>
        <p:spPr>
          <a:xfrm>
            <a:off x="7085287" y="9400965"/>
            <a:ext cx="9012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NEE City - Importance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0" name="Google Shape;430;p1"/>
          <p:cNvSpPr txBox="1"/>
          <p:nvPr/>
        </p:nvSpPr>
        <p:spPr>
          <a:xfrm>
            <a:off x="8627593" y="9395712"/>
            <a:ext cx="9012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Location of UK Cities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1" name="Google Shape;431;p1"/>
          <p:cNvSpPr txBox="1"/>
          <p:nvPr/>
        </p:nvSpPr>
        <p:spPr>
          <a:xfrm>
            <a:off x="6803380" y="7564268"/>
            <a:ext cx="146507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Atmospheric Circulation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2" name="Google Shape;432;p1"/>
          <p:cNvSpPr txBox="1"/>
          <p:nvPr/>
        </p:nvSpPr>
        <p:spPr>
          <a:xfrm>
            <a:off x="5839384" y="7497837"/>
            <a:ext cx="9217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Tropical Storms – Formation and Features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3" name="Google Shape;433;p1"/>
          <p:cNvSpPr txBox="1"/>
          <p:nvPr/>
        </p:nvSpPr>
        <p:spPr>
          <a:xfrm>
            <a:off x="5125026" y="7468693"/>
            <a:ext cx="9217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Tropical Storms – Cause, Effects, Responses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4" name="Google Shape;434;p1"/>
          <p:cNvSpPr txBox="1"/>
          <p:nvPr/>
        </p:nvSpPr>
        <p:spPr>
          <a:xfrm>
            <a:off x="4144003" y="7536677"/>
            <a:ext cx="9217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UK Storms – Cause, Effects, Responses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5" name="Google Shape;435;p1"/>
          <p:cNvSpPr txBox="1"/>
          <p:nvPr/>
        </p:nvSpPr>
        <p:spPr>
          <a:xfrm>
            <a:off x="5610631" y="8868717"/>
            <a:ext cx="1522822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Managing Extreme Weather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37" name="Google Shape;437;p1" descr="https://static.thenounproject.com/png/1066603-200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928069" y="8599340"/>
            <a:ext cx="716369" cy="716369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1"/>
          <p:cNvSpPr txBox="1"/>
          <p:nvPr/>
        </p:nvSpPr>
        <p:spPr>
          <a:xfrm>
            <a:off x="2561912" y="5592003"/>
            <a:ext cx="111514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Wave types and characteristics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9" name="Google Shape;439;p1"/>
          <p:cNvSpPr txBox="1"/>
          <p:nvPr/>
        </p:nvSpPr>
        <p:spPr>
          <a:xfrm>
            <a:off x="2556723" y="6681342"/>
            <a:ext cx="78888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Coastal erosion and transportation processes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"/>
          <p:cNvSpPr txBox="1"/>
          <p:nvPr/>
        </p:nvSpPr>
        <p:spPr>
          <a:xfrm>
            <a:off x="3190061" y="6776072"/>
            <a:ext cx="63466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Coastal erosion landforms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"/>
          <p:cNvSpPr txBox="1"/>
          <p:nvPr/>
        </p:nvSpPr>
        <p:spPr>
          <a:xfrm>
            <a:off x="3718227" y="6664343"/>
            <a:ext cx="11007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Coastal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deposition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landforms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"/>
          <p:cNvSpPr txBox="1"/>
          <p:nvPr/>
        </p:nvSpPr>
        <p:spPr>
          <a:xfrm>
            <a:off x="4357133" y="5478169"/>
            <a:ext cx="842853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Coastal management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3" name="Google Shape;443;p1"/>
          <p:cNvCxnSpPr/>
          <p:nvPr/>
        </p:nvCxnSpPr>
        <p:spPr>
          <a:xfrm flipV="1">
            <a:off x="3969826" y="6479466"/>
            <a:ext cx="20675" cy="18803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44" name="Google Shape;444;p1"/>
          <p:cNvCxnSpPr/>
          <p:nvPr/>
        </p:nvCxnSpPr>
        <p:spPr>
          <a:xfrm>
            <a:off x="2567346" y="5957532"/>
            <a:ext cx="6346" cy="676306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45" name="Google Shape;445;p1"/>
          <p:cNvSpPr txBox="1"/>
          <p:nvPr/>
        </p:nvSpPr>
        <p:spPr>
          <a:xfrm>
            <a:off x="3786220" y="5688172"/>
            <a:ext cx="84285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Hard and Soft engineering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"/>
          <p:cNvSpPr txBox="1"/>
          <p:nvPr/>
        </p:nvSpPr>
        <p:spPr>
          <a:xfrm>
            <a:off x="3260722" y="5337462"/>
            <a:ext cx="842853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Longshore Drift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"/>
          <p:cNvSpPr txBox="1"/>
          <p:nvPr/>
        </p:nvSpPr>
        <p:spPr>
          <a:xfrm>
            <a:off x="2950650" y="8753500"/>
            <a:ext cx="11811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SEE Effects of Climate Change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8" name="Google Shape;448;p1"/>
          <p:cNvSpPr txBox="1"/>
          <p:nvPr/>
        </p:nvSpPr>
        <p:spPr>
          <a:xfrm>
            <a:off x="2381418" y="7673406"/>
            <a:ext cx="11811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Mitigation of Climate Change effects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9" name="Google Shape;449;p1"/>
          <p:cNvSpPr txBox="1"/>
          <p:nvPr/>
        </p:nvSpPr>
        <p:spPr>
          <a:xfrm>
            <a:off x="1807485" y="8749172"/>
            <a:ext cx="11811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Adaptation to Climate Change effects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0" name="Google Shape;450;p1"/>
          <p:cNvSpPr txBox="1"/>
          <p:nvPr/>
        </p:nvSpPr>
        <p:spPr>
          <a:xfrm>
            <a:off x="171095" y="8370428"/>
            <a:ext cx="11811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is </a:t>
            </a: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Kiribati affected </a:t>
            </a: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by climate change?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1" name="Google Shape;451;p1"/>
          <p:cNvSpPr txBox="1"/>
          <p:nvPr/>
        </p:nvSpPr>
        <p:spPr>
          <a:xfrm>
            <a:off x="201846" y="7556481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Continental Drift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2" name="Google Shape;452;p1"/>
          <p:cNvSpPr txBox="1"/>
          <p:nvPr/>
        </p:nvSpPr>
        <p:spPr>
          <a:xfrm>
            <a:off x="-50602" y="6699574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Location of Tectonic Hazards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3" name="Google Shape;453;p1"/>
          <p:cNvSpPr txBox="1"/>
          <p:nvPr/>
        </p:nvSpPr>
        <p:spPr>
          <a:xfrm>
            <a:off x="1757635" y="6863492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and Effects of Earthquakes</a:t>
            </a:r>
            <a:endParaRPr sz="800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4" name="Google Shape;454;p1"/>
          <p:cNvSpPr txBox="1"/>
          <p:nvPr/>
        </p:nvSpPr>
        <p:spPr>
          <a:xfrm>
            <a:off x="228217" y="6078639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Responses to Earthquakes 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5" name="Google Shape;455;p1"/>
          <p:cNvSpPr txBox="1"/>
          <p:nvPr/>
        </p:nvSpPr>
        <p:spPr>
          <a:xfrm>
            <a:off x="61881" y="7189852"/>
            <a:ext cx="8513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Predicting Earthquakes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6" name="Google Shape;456;p1"/>
          <p:cNvSpPr txBox="1"/>
          <p:nvPr/>
        </p:nvSpPr>
        <p:spPr>
          <a:xfrm>
            <a:off x="403772" y="5713860"/>
            <a:ext cx="851378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Volcano Types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7" name="Google Shape;457;p1"/>
          <p:cNvSpPr txBox="1"/>
          <p:nvPr/>
        </p:nvSpPr>
        <p:spPr>
          <a:xfrm>
            <a:off x="1049809" y="5314973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Volcano Advantages and Threats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8" name="Google Shape;458;p1"/>
          <p:cNvSpPr txBox="1"/>
          <p:nvPr/>
        </p:nvSpPr>
        <p:spPr>
          <a:xfrm>
            <a:off x="5723393" y="4082617"/>
            <a:ext cx="195388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Nigeria Economy</a:t>
            </a:r>
            <a:endParaRPr sz="2155"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9" name="Google Shape;459;p1"/>
          <p:cNvSpPr txBox="1"/>
          <p:nvPr/>
        </p:nvSpPr>
        <p:spPr>
          <a:xfrm>
            <a:off x="1657825" y="7233107"/>
            <a:ext cx="8513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Natural Hazards and Hazard Risk</a:t>
            </a:r>
            <a:endParaRPr sz="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0" name="Google Shape;460;p1"/>
          <p:cNvSpPr txBox="1"/>
          <p:nvPr/>
        </p:nvSpPr>
        <p:spPr>
          <a:xfrm>
            <a:off x="4640218" y="6769985"/>
            <a:ext cx="842853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Hypothesis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"/>
          <p:cNvSpPr txBox="1"/>
          <p:nvPr/>
        </p:nvSpPr>
        <p:spPr>
          <a:xfrm>
            <a:off x="4995123" y="5307290"/>
            <a:ext cx="84285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type, sampling and collection methods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"/>
          <p:cNvSpPr txBox="1"/>
          <p:nvPr/>
        </p:nvSpPr>
        <p:spPr>
          <a:xfrm>
            <a:off x="5264560" y="6928925"/>
            <a:ext cx="84285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Risk Assessment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"/>
          <p:cNvSpPr txBox="1"/>
          <p:nvPr/>
        </p:nvSpPr>
        <p:spPr>
          <a:xfrm>
            <a:off x="5642598" y="5572534"/>
            <a:ext cx="84285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presentation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"/>
          <p:cNvSpPr txBox="1"/>
          <p:nvPr/>
        </p:nvSpPr>
        <p:spPr>
          <a:xfrm>
            <a:off x="5995617" y="6765337"/>
            <a:ext cx="842853" cy="215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analysis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"/>
          <p:cNvSpPr txBox="1"/>
          <p:nvPr/>
        </p:nvSpPr>
        <p:spPr>
          <a:xfrm>
            <a:off x="6466768" y="5565123"/>
            <a:ext cx="84285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Evaluation and Conclusions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307;p1"/>
          <p:cNvSpPr txBox="1"/>
          <p:nvPr/>
        </p:nvSpPr>
        <p:spPr>
          <a:xfrm>
            <a:off x="5290909" y="12295385"/>
            <a:ext cx="11091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Contemporary Global Issues</a:t>
            </a:r>
            <a:endParaRPr b="0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26" name="Picture 2" descr="wave Icon 281027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392" y="13861199"/>
            <a:ext cx="475686" cy="4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ach Icon 245989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321" y="14858532"/>
            <a:ext cx="508935" cy="50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" name="Picture 2" descr="wave Icon 281027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576" y="5072565"/>
            <a:ext cx="475686" cy="4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8" name="Picture 4" descr="beach Icon 2459897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527" y="6844754"/>
            <a:ext cx="508935" cy="50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9" name="Google Shape;443;p1"/>
          <p:cNvCxnSpPr/>
          <p:nvPr/>
        </p:nvCxnSpPr>
        <p:spPr>
          <a:xfrm>
            <a:off x="4192031" y="6031513"/>
            <a:ext cx="29247" cy="15364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70" name="Google Shape;443;p1"/>
          <p:cNvCxnSpPr/>
          <p:nvPr/>
        </p:nvCxnSpPr>
        <p:spPr>
          <a:xfrm flipV="1">
            <a:off x="3448451" y="6578744"/>
            <a:ext cx="20675" cy="18803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71" name="Google Shape;443;p1"/>
          <p:cNvCxnSpPr/>
          <p:nvPr/>
        </p:nvCxnSpPr>
        <p:spPr>
          <a:xfrm flipV="1">
            <a:off x="2776008" y="6542965"/>
            <a:ext cx="20675" cy="18803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72" name="Google Shape;239;p1"/>
          <p:cNvCxnSpPr/>
          <p:nvPr/>
        </p:nvCxnSpPr>
        <p:spPr>
          <a:xfrm>
            <a:off x="2928808" y="5916921"/>
            <a:ext cx="86222" cy="329349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1030" name="Picture 6" descr="asylum Icon 2207568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22" y="13527435"/>
            <a:ext cx="761611" cy="76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illage Icon 215697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018" y="15035407"/>
            <a:ext cx="663982" cy="6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3" name="Google Shape;302;p1"/>
          <p:cNvSpPr/>
          <p:nvPr/>
        </p:nvSpPr>
        <p:spPr>
          <a:xfrm rot="-5731590">
            <a:off x="17718695" y="16645656"/>
            <a:ext cx="600940" cy="16737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>
                  <a:noFill/>
                </a:ln>
                <a:solidFill>
                  <a:schemeClr val="lt1"/>
                </a:solidFill>
                <a:latin typeface="Gill Sans"/>
              </a:rPr>
              <a:t>Urban Issues</a:t>
            </a:r>
          </a:p>
        </p:txBody>
      </p:sp>
      <p:pic>
        <p:nvPicPr>
          <p:cNvPr id="474" name="Picture 10" descr="Village Icon 2156970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439" y="9555613"/>
            <a:ext cx="712574" cy="71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lum Icon 285556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00" y="7311908"/>
            <a:ext cx="726619" cy="72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evelopment Icon 3341726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95" y="13738452"/>
            <a:ext cx="516234" cy="51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Earthquake Icon 1966032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5081" y="29774368"/>
            <a:ext cx="149128" cy="14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Volcano Icon 3052813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105" y="14651109"/>
            <a:ext cx="644356" cy="64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5" name="Google Shape;436;p1" descr="https://static.thenounproject.com/png/2972593-200.png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8057952" y="11165562"/>
            <a:ext cx="364854" cy="36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37;p1" descr="https://static.thenounproject.com/png/1066603-200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8999581" y="11593654"/>
            <a:ext cx="716369" cy="716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Picture 20" descr="Issue Closed Icon 3102379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141" y="11418059"/>
            <a:ext cx="356042" cy="35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7" name="Google Shape;321;p1" descr="https://static.thenounproject.com/png/1138289-200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14546" y="13130984"/>
            <a:ext cx="481937" cy="48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329;p1" descr="https://static.thenounproject.com/png/1854670-200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39954" y="9150839"/>
            <a:ext cx="625084" cy="625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330;p1" descr="https://static.thenounproject.com/png/2893404-200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51535" y="9032116"/>
            <a:ext cx="622459" cy="6224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0" name="Google Shape;190;p1"/>
          <p:cNvCxnSpPr/>
          <p:nvPr/>
        </p:nvCxnSpPr>
        <p:spPr>
          <a:xfrm flipH="1">
            <a:off x="8163518" y="8412549"/>
            <a:ext cx="223045" cy="22429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81" name="Google Shape;190;p1"/>
          <p:cNvCxnSpPr/>
          <p:nvPr/>
        </p:nvCxnSpPr>
        <p:spPr>
          <a:xfrm flipH="1">
            <a:off x="7820505" y="8234523"/>
            <a:ext cx="223045" cy="22429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82" name="Google Shape;183;p1"/>
          <p:cNvCxnSpPr/>
          <p:nvPr/>
        </p:nvCxnSpPr>
        <p:spPr>
          <a:xfrm rot="10800000">
            <a:off x="7783200" y="10310839"/>
            <a:ext cx="266710" cy="287575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1046" name="Picture 22" descr="Graph Icon 3393842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633" y="6676895"/>
            <a:ext cx="435046" cy="43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4" name="Picture 22" descr="Graph Icon 3393842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923" y="13172242"/>
            <a:ext cx="435046" cy="43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5" name="Google Shape;436;p1" descr="https://static.thenounproject.com/png/2972593-200.png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6280189" y="7225249"/>
            <a:ext cx="364854" cy="36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Picture 24" descr="Water Icon 1454696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883" y="9308696"/>
            <a:ext cx="479708" cy="47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Food Icon 3407707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3" y="9734226"/>
            <a:ext cx="444066" cy="44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Energy Icon 3615554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940" y="18207609"/>
            <a:ext cx="264280" cy="26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limate Change Icon 3389596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63" y="8599340"/>
            <a:ext cx="845277" cy="84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Earthquake Icon 1511275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00" y="7711044"/>
            <a:ext cx="783631" cy="78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6" name="Picture 32" descr="Earthquake Icon 1511275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082" y="15064440"/>
            <a:ext cx="783631" cy="78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7" name="Picture 18" descr="Volcano Icon 3052813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21" y="5034485"/>
            <a:ext cx="644356" cy="64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8" name="Google Shape;234;p1"/>
          <p:cNvCxnSpPr/>
          <p:nvPr/>
        </p:nvCxnSpPr>
        <p:spPr>
          <a:xfrm>
            <a:off x="8279180" y="10448616"/>
            <a:ext cx="416849" cy="600427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1058" name="Picture 34" descr="economy Icon 1880452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650" y="3603913"/>
            <a:ext cx="759299" cy="75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economy Icon 3508261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3109" y="7752204"/>
            <a:ext cx="247561" cy="24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Pound Icon 139547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780" y="2682693"/>
            <a:ext cx="644734" cy="64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UK Icon 1129442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738" y="2879216"/>
            <a:ext cx="651439" cy="65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Nigerian Naira Icon 1194378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344" y="2845004"/>
            <a:ext cx="555372" cy="55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Nigeria Map Icon 2429022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456" y="2789056"/>
            <a:ext cx="581710" cy="58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9" name="Google Shape;267;p1"/>
          <p:cNvCxnSpPr/>
          <p:nvPr/>
        </p:nvCxnSpPr>
        <p:spPr>
          <a:xfrm flipH="1">
            <a:off x="7755886" y="3873345"/>
            <a:ext cx="86253" cy="416243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490" name="Google Shape;269;p1"/>
          <p:cNvCxnSpPr/>
          <p:nvPr/>
        </p:nvCxnSpPr>
        <p:spPr>
          <a:xfrm rot="10800000" flipH="1">
            <a:off x="6413649" y="4490664"/>
            <a:ext cx="169335" cy="259290"/>
          </a:xfrm>
          <a:prstGeom prst="straightConnector1">
            <a:avLst/>
          </a:prstGeom>
          <a:noFill/>
          <a:ln w="19050" cap="flat" cmpd="sng">
            <a:solidFill>
              <a:srgbClr val="92D050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1070" name="Picture 46" descr="Revision Icon 34837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" y="2651416"/>
            <a:ext cx="922986" cy="92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fieldwork Icon 2631479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415" y="5123356"/>
            <a:ext cx="540942" cy="54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706</Words>
  <Application>Microsoft Macintosh PowerPoint</Application>
  <PresentationFormat>Custom</PresentationFormat>
  <Paragraphs>244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Gill Sans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Fabien Massonnet</cp:lastModifiedBy>
  <cp:revision>7</cp:revision>
  <dcterms:created xsi:type="dcterms:W3CDTF">2018-02-08T08:28:53Z</dcterms:created>
  <dcterms:modified xsi:type="dcterms:W3CDTF">2021-02-26T11:51:15Z</dcterms:modified>
</cp:coreProperties>
</file>