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720263" cy="17640300"/>
  <p:notesSz cx="6797675" cy="9926638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Gill Sans" panose="020B0502020104020203" pitchFamily="34" charset="-79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idjW4EDWeialt6nSO9B6PiF4jU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9"/>
    <p:restoredTop sz="94720"/>
  </p:normalViewPr>
  <p:slideViewPr>
    <p:cSldViewPr snapToGrid="0">
      <p:cViewPr>
        <p:scale>
          <a:sx n="192" d="100"/>
          <a:sy n="192" d="100"/>
        </p:scale>
        <p:origin x="608" y="240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customschemas.google.com/relationships/presentationmetadata" Target="meta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76500" y="1241425"/>
            <a:ext cx="184467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383" y="-66996"/>
            <a:ext cx="8437472" cy="171977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cxnSp>
        <p:nvCxnSpPr>
          <p:cNvPr id="90" name="Google Shape;90;p1"/>
          <p:cNvCxnSpPr/>
          <p:nvPr/>
        </p:nvCxnSpPr>
        <p:spPr>
          <a:xfrm flipH="1">
            <a:off x="6689213" y="16008833"/>
            <a:ext cx="2700" cy="442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1" name="Google Shape;91;p1"/>
          <p:cNvSpPr txBox="1"/>
          <p:nvPr/>
        </p:nvSpPr>
        <p:spPr>
          <a:xfrm>
            <a:off x="6508063" y="15592275"/>
            <a:ext cx="7938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</a:t>
            </a: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ntroduction to Psychology science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4565650" y="17071844"/>
            <a:ext cx="10350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Principles of conducting/ studying an experiment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3" name="Google Shape;93;p1"/>
          <p:cNvCxnSpPr/>
          <p:nvPr/>
        </p:nvCxnSpPr>
        <p:spPr>
          <a:xfrm rot="10800000">
            <a:off x="5302457" y="16788650"/>
            <a:ext cx="0" cy="431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4" name="Google Shape;94;p1"/>
          <p:cNvSpPr txBox="1"/>
          <p:nvPr/>
        </p:nvSpPr>
        <p:spPr>
          <a:xfrm>
            <a:off x="5188825" y="15707388"/>
            <a:ext cx="7620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Milgram and Asch: forms of obedience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5" name="Google Shape;95;p1"/>
          <p:cNvCxnSpPr/>
          <p:nvPr/>
        </p:nvCxnSpPr>
        <p:spPr>
          <a:xfrm>
            <a:off x="5496763" y="16145508"/>
            <a:ext cx="1800" cy="217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6" name="Google Shape;96;p1"/>
          <p:cNvSpPr txBox="1"/>
          <p:nvPr/>
        </p:nvSpPr>
        <p:spPr>
          <a:xfrm>
            <a:off x="6263400" y="16927231"/>
            <a:ext cx="9615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Psychology? How can we explain human behaviour?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7" name="Google Shape;97;p1"/>
          <p:cNvCxnSpPr/>
          <p:nvPr/>
        </p:nvCxnSpPr>
        <p:spPr>
          <a:xfrm>
            <a:off x="4159250" y="16217900"/>
            <a:ext cx="0" cy="215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98" name="Google Shape;98;p1"/>
          <p:cNvCxnSpPr>
            <a:stCxn id="96" idx="0"/>
          </p:cNvCxnSpPr>
          <p:nvPr/>
        </p:nvCxnSpPr>
        <p:spPr>
          <a:xfrm rot="10800000">
            <a:off x="6742350" y="16644931"/>
            <a:ext cx="1800" cy="282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9" name="Google Shape;99;p1"/>
          <p:cNvSpPr txBox="1"/>
          <p:nvPr/>
        </p:nvSpPr>
        <p:spPr>
          <a:xfrm>
            <a:off x="2305564" y="15942706"/>
            <a:ext cx="1098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Heaven (1996)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0" name="Google Shape;100;p1"/>
          <p:cNvCxnSpPr/>
          <p:nvPr/>
        </p:nvCxnSpPr>
        <p:spPr>
          <a:xfrm>
            <a:off x="4492500" y="16266275"/>
            <a:ext cx="0" cy="7050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" name="Google Shape;101;p1"/>
          <p:cNvSpPr txBox="1"/>
          <p:nvPr/>
        </p:nvSpPr>
        <p:spPr>
          <a:xfrm>
            <a:off x="2783562" y="15580125"/>
            <a:ext cx="11190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Eysenck’s Criminal Personality Theories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2" name="Google Shape;102;p1"/>
          <p:cNvCxnSpPr/>
          <p:nvPr/>
        </p:nvCxnSpPr>
        <p:spPr>
          <a:xfrm flipH="1">
            <a:off x="2386650" y="16116300"/>
            <a:ext cx="108900" cy="216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3" name="Google Shape;103;p1"/>
          <p:cNvCxnSpPr/>
          <p:nvPr/>
        </p:nvCxnSpPr>
        <p:spPr>
          <a:xfrm rot="10800000">
            <a:off x="3069789" y="16862327"/>
            <a:ext cx="1903" cy="2822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4" name="Google Shape;104;p1"/>
          <p:cNvSpPr txBox="1"/>
          <p:nvPr/>
        </p:nvSpPr>
        <p:spPr>
          <a:xfrm>
            <a:off x="821385" y="17054919"/>
            <a:ext cx="1278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Social Learning Theory of Criminality (Bandura)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5" name="Google Shape;105;p1"/>
          <p:cNvCxnSpPr/>
          <p:nvPr/>
        </p:nvCxnSpPr>
        <p:spPr>
          <a:xfrm rot="10800000" flipH="1">
            <a:off x="1937527" y="16803434"/>
            <a:ext cx="372900" cy="381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6" name="Google Shape;106;p1"/>
          <p:cNvSpPr txBox="1"/>
          <p:nvPr/>
        </p:nvSpPr>
        <p:spPr>
          <a:xfrm>
            <a:off x="3493188" y="15904588"/>
            <a:ext cx="10986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Biological Basis of Personality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7" name="Google Shape;107;p1"/>
          <p:cNvCxnSpPr/>
          <p:nvPr/>
        </p:nvCxnSpPr>
        <p:spPr>
          <a:xfrm rot="10800000">
            <a:off x="1487375" y="15273860"/>
            <a:ext cx="220500" cy="49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8" name="Google Shape;108;p1"/>
          <p:cNvCxnSpPr/>
          <p:nvPr/>
        </p:nvCxnSpPr>
        <p:spPr>
          <a:xfrm>
            <a:off x="7778240" y="13513323"/>
            <a:ext cx="660900" cy="216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9" name="Google Shape;109;p1"/>
          <p:cNvSpPr txBox="1"/>
          <p:nvPr/>
        </p:nvSpPr>
        <p:spPr>
          <a:xfrm>
            <a:off x="1972125" y="14983838"/>
            <a:ext cx="1733400" cy="4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1644425" y="15225847"/>
            <a:ext cx="1119000" cy="4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Stages of Development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83600" y="15861523"/>
            <a:ext cx="85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effects of punishment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2" name="Google Shape;112;p1"/>
          <p:cNvCxnSpPr/>
          <p:nvPr/>
        </p:nvCxnSpPr>
        <p:spPr>
          <a:xfrm rot="10800000" flipH="1">
            <a:off x="748774" y="15940334"/>
            <a:ext cx="304800" cy="8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13" name="Google Shape;113;p1"/>
          <p:cNvSpPr txBox="1"/>
          <p:nvPr/>
        </p:nvSpPr>
        <p:spPr>
          <a:xfrm>
            <a:off x="485445" y="27324950"/>
            <a:ext cx="134017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plants and animals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 to extreme climate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4" name="Google Shape;114;p1"/>
          <p:cNvCxnSpPr/>
          <p:nvPr/>
        </p:nvCxnSpPr>
        <p:spPr>
          <a:xfrm>
            <a:off x="765625" y="15397529"/>
            <a:ext cx="320100" cy="134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15" name="Google Shape;115;p1"/>
          <p:cNvSpPr txBox="1"/>
          <p:nvPr/>
        </p:nvSpPr>
        <p:spPr>
          <a:xfrm>
            <a:off x="7800" y="14819304"/>
            <a:ext cx="8514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development of brain structures and functions; the nervous system; neurons and synapses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6" name="Google Shape;116;p1"/>
          <p:cNvCxnSpPr/>
          <p:nvPr/>
        </p:nvCxnSpPr>
        <p:spPr>
          <a:xfrm>
            <a:off x="712750" y="14662300"/>
            <a:ext cx="459300" cy="523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17" name="Google Shape;117;p1"/>
          <p:cNvSpPr txBox="1"/>
          <p:nvPr/>
        </p:nvSpPr>
        <p:spPr>
          <a:xfrm>
            <a:off x="7800" y="14379889"/>
            <a:ext cx="85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IQ tests as a measure of intelligence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205296" y="13834638"/>
            <a:ext cx="1119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Piaget’s Theory of Cognitive Development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9" name="Google Shape;119;p1"/>
          <p:cNvCxnSpPr/>
          <p:nvPr/>
        </p:nvCxnSpPr>
        <p:spPr>
          <a:xfrm>
            <a:off x="829359" y="14162275"/>
            <a:ext cx="528900" cy="615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0" name="Google Shape;120;p1"/>
          <p:cNvSpPr txBox="1"/>
          <p:nvPr/>
        </p:nvSpPr>
        <p:spPr>
          <a:xfrm>
            <a:off x="1217600" y="13958375"/>
            <a:ext cx="1098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Dweck’s Mindset Theory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1987571" y="13627109"/>
            <a:ext cx="139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Willingham’s Learning Theory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2" name="Google Shape;122;p1"/>
          <p:cNvCxnSpPr/>
          <p:nvPr/>
        </p:nvCxnSpPr>
        <p:spPr>
          <a:xfrm flipH="1">
            <a:off x="3698178" y="14096156"/>
            <a:ext cx="900" cy="300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3" name="Google Shape;123;p1"/>
          <p:cNvCxnSpPr/>
          <p:nvPr/>
        </p:nvCxnSpPr>
        <p:spPr>
          <a:xfrm>
            <a:off x="5833120" y="13889994"/>
            <a:ext cx="33300" cy="546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4" name="Google Shape;124;p1"/>
          <p:cNvCxnSpPr/>
          <p:nvPr/>
        </p:nvCxnSpPr>
        <p:spPr>
          <a:xfrm rot="10800000" flipH="1">
            <a:off x="3265078" y="14709633"/>
            <a:ext cx="3900" cy="219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5" name="Google Shape;125;p1"/>
          <p:cNvSpPr txBox="1"/>
          <p:nvPr/>
        </p:nvSpPr>
        <p:spPr>
          <a:xfrm>
            <a:off x="3140265" y="14957344"/>
            <a:ext cx="85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Blackwell (2007)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6" name="Google Shape;126;p1"/>
          <p:cNvSpPr txBox="1"/>
          <p:nvPr/>
        </p:nvSpPr>
        <p:spPr>
          <a:xfrm>
            <a:off x="3472313" y="13676153"/>
            <a:ext cx="85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Application to education and intelligence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7" name="Google Shape;127;p1"/>
          <p:cNvCxnSpPr/>
          <p:nvPr/>
        </p:nvCxnSpPr>
        <p:spPr>
          <a:xfrm rot="10800000">
            <a:off x="2048661" y="14767350"/>
            <a:ext cx="136500" cy="172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8" name="Google Shape;128;p1"/>
          <p:cNvCxnSpPr/>
          <p:nvPr/>
        </p:nvCxnSpPr>
        <p:spPr>
          <a:xfrm rot="10800000" flipH="1">
            <a:off x="4011143" y="14647450"/>
            <a:ext cx="8400" cy="338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9" name="Google Shape;129;p1"/>
          <p:cNvSpPr txBox="1"/>
          <p:nvPr/>
        </p:nvSpPr>
        <p:spPr>
          <a:xfrm>
            <a:off x="1991448" y="14863558"/>
            <a:ext cx="120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Piaget’s Cognitive Development Study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0" name="Google Shape;130;p1"/>
          <p:cNvSpPr txBox="1"/>
          <p:nvPr/>
        </p:nvSpPr>
        <p:spPr>
          <a:xfrm>
            <a:off x="3661398" y="14975988"/>
            <a:ext cx="842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Ethical Issues and Biases in data collection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" name="Google Shape;131;p1"/>
          <p:cNvSpPr txBox="1"/>
          <p:nvPr/>
        </p:nvSpPr>
        <p:spPr>
          <a:xfrm>
            <a:off x="5166172" y="14960605"/>
            <a:ext cx="851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Mental Health and its effect on the individual and society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2" name="Google Shape;132;p1"/>
          <p:cNvCxnSpPr/>
          <p:nvPr/>
        </p:nvCxnSpPr>
        <p:spPr>
          <a:xfrm rot="10800000" flipH="1">
            <a:off x="5362005" y="14747672"/>
            <a:ext cx="43800" cy="194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3" name="Google Shape;133;p1"/>
          <p:cNvSpPr txBox="1"/>
          <p:nvPr/>
        </p:nvSpPr>
        <p:spPr>
          <a:xfrm>
            <a:off x="5998006" y="15073659"/>
            <a:ext cx="85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Daniel, Weinberger, Jones (1991)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4" name="Google Shape;134;p1"/>
          <p:cNvCxnSpPr/>
          <p:nvPr/>
        </p:nvCxnSpPr>
        <p:spPr>
          <a:xfrm flipH="1">
            <a:off x="15200234" y="24640656"/>
            <a:ext cx="163994" cy="68739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35" name="Google Shape;135;p1"/>
          <p:cNvCxnSpPr/>
          <p:nvPr/>
        </p:nvCxnSpPr>
        <p:spPr>
          <a:xfrm rot="10800000">
            <a:off x="6181582" y="14761500"/>
            <a:ext cx="1200" cy="265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6" name="Google Shape;136;p1"/>
          <p:cNvSpPr/>
          <p:nvPr/>
        </p:nvSpPr>
        <p:spPr>
          <a:xfrm>
            <a:off x="5205250" y="13433123"/>
            <a:ext cx="1039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Schizophrenia: biological theory and Social Drift Theory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7" name="Google Shape;137;p1"/>
          <p:cNvCxnSpPr/>
          <p:nvPr/>
        </p:nvCxnSpPr>
        <p:spPr>
          <a:xfrm rot="10800000">
            <a:off x="7115646" y="14685184"/>
            <a:ext cx="0" cy="390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8" name="Google Shape;138;p1"/>
          <p:cNvSpPr txBox="1"/>
          <p:nvPr/>
        </p:nvSpPr>
        <p:spPr>
          <a:xfrm>
            <a:off x="6746549" y="14994925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Tondoc, Ferrucci and Duffy (2015)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" name="Google Shape;139;p1"/>
          <p:cNvSpPr txBox="1"/>
          <p:nvPr/>
        </p:nvSpPr>
        <p:spPr>
          <a:xfrm>
            <a:off x="8502127" y="14172827"/>
            <a:ext cx="1079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development of neuropsychology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0" name="Google Shape;140;p1"/>
          <p:cNvCxnSpPr/>
          <p:nvPr/>
        </p:nvCxnSpPr>
        <p:spPr>
          <a:xfrm rot="10800000">
            <a:off x="8247650" y="13970225"/>
            <a:ext cx="269100" cy="251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41" name="Google Shape;141;p1"/>
          <p:cNvCxnSpPr/>
          <p:nvPr/>
        </p:nvCxnSpPr>
        <p:spPr>
          <a:xfrm rot="10800000">
            <a:off x="7778252" y="14387744"/>
            <a:ext cx="401400" cy="498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2" name="Google Shape;142;p1"/>
          <p:cNvSpPr txBox="1"/>
          <p:nvPr/>
        </p:nvSpPr>
        <p:spPr>
          <a:xfrm>
            <a:off x="8115140" y="14666613"/>
            <a:ext cx="129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use of anti-psychotics and anti-depressants to treat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3" name="Google Shape;143;p1"/>
          <p:cNvSpPr txBox="1"/>
          <p:nvPr/>
        </p:nvSpPr>
        <p:spPr>
          <a:xfrm>
            <a:off x="6851560" y="12941774"/>
            <a:ext cx="7347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Conformity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4" name="Google Shape;144;p1"/>
          <p:cNvSpPr txBox="1"/>
          <p:nvPr/>
        </p:nvSpPr>
        <p:spPr>
          <a:xfrm>
            <a:off x="5998059" y="13483339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Clinical Depression: Social Rank Thoery and ABC Model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4562660" y="23050555"/>
            <a:ext cx="235703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wrong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portrayal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 palm oil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6" name="Google Shape;146;p1"/>
          <p:cNvCxnSpPr/>
          <p:nvPr/>
        </p:nvCxnSpPr>
        <p:spPr>
          <a:xfrm rot="10800000" flipH="1">
            <a:off x="1043146" y="25403328"/>
            <a:ext cx="101320" cy="390895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7" name="Google Shape;147;p1"/>
          <p:cNvSpPr txBox="1"/>
          <p:nvPr/>
        </p:nvSpPr>
        <p:spPr>
          <a:xfrm>
            <a:off x="5013769" y="11180645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Stages of Information Processing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8" name="Google Shape;148;p1"/>
          <p:cNvCxnSpPr/>
          <p:nvPr/>
        </p:nvCxnSpPr>
        <p:spPr>
          <a:xfrm flipH="1">
            <a:off x="4905075" y="11492500"/>
            <a:ext cx="305100" cy="757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49" name="Google Shape;149;p1"/>
          <p:cNvCxnSpPr/>
          <p:nvPr/>
        </p:nvCxnSpPr>
        <p:spPr>
          <a:xfrm flipH="1">
            <a:off x="2867475" y="11956732"/>
            <a:ext cx="135900" cy="455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0" name="Google Shape;150;p1"/>
          <p:cNvSpPr txBox="1"/>
          <p:nvPr/>
        </p:nvSpPr>
        <p:spPr>
          <a:xfrm>
            <a:off x="4012843" y="11578530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the brain forms memories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1" name="Google Shape;151;p1"/>
          <p:cNvCxnSpPr/>
          <p:nvPr/>
        </p:nvCxnSpPr>
        <p:spPr>
          <a:xfrm rot="10800000">
            <a:off x="3824525" y="12684075"/>
            <a:ext cx="57300" cy="284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2" name="Google Shape;152;p1"/>
          <p:cNvCxnSpPr/>
          <p:nvPr/>
        </p:nvCxnSpPr>
        <p:spPr>
          <a:xfrm flipH="1">
            <a:off x="2465045" y="11943815"/>
            <a:ext cx="111300" cy="334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3" name="Google Shape;153;p1"/>
          <p:cNvSpPr txBox="1"/>
          <p:nvPr/>
        </p:nvSpPr>
        <p:spPr>
          <a:xfrm>
            <a:off x="2082275" y="11742407"/>
            <a:ext cx="10794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Advertising</a:t>
            </a:r>
            <a:endParaRPr/>
          </a:p>
        </p:txBody>
      </p:sp>
      <p:sp>
        <p:nvSpPr>
          <p:cNvPr id="154" name="Google Shape;154;p1"/>
          <p:cNvSpPr txBox="1"/>
          <p:nvPr/>
        </p:nvSpPr>
        <p:spPr>
          <a:xfrm>
            <a:off x="1863725" y="11114101"/>
            <a:ext cx="680400" cy="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causes of Sleep Disorders</a:t>
            </a:r>
            <a:endParaRPr/>
          </a:p>
        </p:txBody>
      </p:sp>
      <p:cxnSp>
        <p:nvCxnSpPr>
          <p:cNvPr id="155" name="Google Shape;155;p1"/>
          <p:cNvCxnSpPr>
            <a:stCxn id="156" idx="2"/>
          </p:cNvCxnSpPr>
          <p:nvPr/>
        </p:nvCxnSpPr>
        <p:spPr>
          <a:xfrm flipH="1">
            <a:off x="1560521" y="11285166"/>
            <a:ext cx="303900" cy="82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7" name="Google Shape;157;p1"/>
          <p:cNvSpPr txBox="1"/>
          <p:nvPr/>
        </p:nvSpPr>
        <p:spPr>
          <a:xfrm>
            <a:off x="37475" y="11675063"/>
            <a:ext cx="851400" cy="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functions, features and benefits of sleep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8" name="Google Shape;158;p1"/>
          <p:cNvCxnSpPr/>
          <p:nvPr/>
        </p:nvCxnSpPr>
        <p:spPr>
          <a:xfrm rot="10800000">
            <a:off x="2665950" y="10666350"/>
            <a:ext cx="248700" cy="287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9" name="Google Shape;159;p1"/>
          <p:cNvCxnSpPr/>
          <p:nvPr/>
        </p:nvCxnSpPr>
        <p:spPr>
          <a:xfrm rot="10800000" flipH="1">
            <a:off x="737425" y="11552750"/>
            <a:ext cx="376500" cy="165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0" name="Google Shape;160;p1"/>
          <p:cNvSpPr txBox="1"/>
          <p:nvPr/>
        </p:nvSpPr>
        <p:spPr>
          <a:xfrm>
            <a:off x="190025" y="10706975"/>
            <a:ext cx="7923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Freudian Theory of Dreaming. Freud (1918): The Wolfman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1" name="Google Shape;161;p1"/>
          <p:cNvCxnSpPr/>
          <p:nvPr/>
        </p:nvCxnSpPr>
        <p:spPr>
          <a:xfrm rot="10800000" flipH="1">
            <a:off x="2758288" y="12731338"/>
            <a:ext cx="10800" cy="279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2" name="Google Shape;162;p1"/>
          <p:cNvSpPr txBox="1"/>
          <p:nvPr/>
        </p:nvSpPr>
        <p:spPr>
          <a:xfrm>
            <a:off x="2268213" y="12957547"/>
            <a:ext cx="10794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Multi-store Model of memory. Wilson, Kopelman and Kapur (2008)</a:t>
            </a:r>
            <a:endParaRPr/>
          </a:p>
        </p:txBody>
      </p:sp>
      <p:cxnSp>
        <p:nvCxnSpPr>
          <p:cNvPr id="163" name="Google Shape;163;p1"/>
          <p:cNvCxnSpPr/>
          <p:nvPr/>
        </p:nvCxnSpPr>
        <p:spPr>
          <a:xfrm>
            <a:off x="1013425" y="10166025"/>
            <a:ext cx="480900" cy="344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4" name="Google Shape;164;p1"/>
          <p:cNvSpPr txBox="1"/>
          <p:nvPr/>
        </p:nvSpPr>
        <p:spPr>
          <a:xfrm>
            <a:off x="317938" y="9652618"/>
            <a:ext cx="85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activation Synthesis Theory of Dreaming. Williams et al. (1992)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5" name="Google Shape;165;p1"/>
          <p:cNvCxnSpPr/>
          <p:nvPr/>
        </p:nvCxnSpPr>
        <p:spPr>
          <a:xfrm rot="10800000">
            <a:off x="3589725" y="10637050"/>
            <a:ext cx="153600" cy="303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66" name="Google Shape;166;p1"/>
          <p:cNvSpPr txBox="1"/>
          <p:nvPr/>
        </p:nvSpPr>
        <p:spPr>
          <a:xfrm>
            <a:off x="2476801" y="10894325"/>
            <a:ext cx="724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Endogenous pacemakers and Exogenous zeitgebers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7" name="Google Shape;167;p1"/>
          <p:cNvSpPr txBox="1"/>
          <p:nvPr/>
        </p:nvSpPr>
        <p:spPr>
          <a:xfrm>
            <a:off x="1249399" y="9500086"/>
            <a:ext cx="10350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Insomnia: Features, nervous system, physical environment and treatment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8" name="Google Shape;168;p1"/>
          <p:cNvCxnSpPr/>
          <p:nvPr/>
        </p:nvCxnSpPr>
        <p:spPr>
          <a:xfrm>
            <a:off x="2103875" y="9864713"/>
            <a:ext cx="200100" cy="400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9" name="Google Shape;169;p1"/>
          <p:cNvCxnSpPr/>
          <p:nvPr/>
        </p:nvCxnSpPr>
        <p:spPr>
          <a:xfrm rot="10800000">
            <a:off x="4132044" y="10628973"/>
            <a:ext cx="94200" cy="404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0" name="Google Shape;170;p1"/>
          <p:cNvSpPr txBox="1"/>
          <p:nvPr/>
        </p:nvSpPr>
        <p:spPr>
          <a:xfrm>
            <a:off x="4009425" y="11011397"/>
            <a:ext cx="90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Case studies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1" name="Google Shape;171;p1"/>
          <p:cNvCxnSpPr/>
          <p:nvPr/>
        </p:nvCxnSpPr>
        <p:spPr>
          <a:xfrm>
            <a:off x="3238500" y="9968500"/>
            <a:ext cx="70800" cy="214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2" name="Google Shape;172;p1"/>
          <p:cNvSpPr txBox="1"/>
          <p:nvPr/>
        </p:nvSpPr>
        <p:spPr>
          <a:xfrm>
            <a:off x="2690902" y="9752388"/>
            <a:ext cx="111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Types of data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3" name="Google Shape;173;p1"/>
          <p:cNvCxnSpPr/>
          <p:nvPr/>
        </p:nvCxnSpPr>
        <p:spPr>
          <a:xfrm>
            <a:off x="2543175" y="9692275"/>
            <a:ext cx="284700" cy="437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4" name="Google Shape;174;p1"/>
          <p:cNvSpPr txBox="1"/>
          <p:nvPr/>
        </p:nvSpPr>
        <p:spPr>
          <a:xfrm>
            <a:off x="2222673" y="9500708"/>
            <a:ext cx="79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Self-report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5" name="Google Shape;175;p1"/>
          <p:cNvCxnSpPr/>
          <p:nvPr/>
        </p:nvCxnSpPr>
        <p:spPr>
          <a:xfrm>
            <a:off x="4599501" y="9815133"/>
            <a:ext cx="73500" cy="309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6" name="Google Shape;176;p1"/>
          <p:cNvSpPr txBox="1"/>
          <p:nvPr/>
        </p:nvSpPr>
        <p:spPr>
          <a:xfrm>
            <a:off x="3143679" y="9535988"/>
            <a:ext cx="111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Descriptive Statistics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7" name="Google Shape;177;p1"/>
          <p:cNvSpPr txBox="1"/>
          <p:nvPr/>
        </p:nvSpPr>
        <p:spPr>
          <a:xfrm>
            <a:off x="4238569" y="10782610"/>
            <a:ext cx="111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Observations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8" name="Google Shape;178;p1"/>
          <p:cNvCxnSpPr/>
          <p:nvPr/>
        </p:nvCxnSpPr>
        <p:spPr>
          <a:xfrm rot="10800000">
            <a:off x="4505325" y="10608675"/>
            <a:ext cx="114300" cy="278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9" name="Google Shape;179;p1"/>
          <p:cNvCxnSpPr/>
          <p:nvPr/>
        </p:nvCxnSpPr>
        <p:spPr>
          <a:xfrm>
            <a:off x="3682804" y="9753101"/>
            <a:ext cx="154500" cy="389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0" name="Google Shape;180;p1"/>
          <p:cNvCxnSpPr>
            <a:stCxn id="181" idx="2"/>
          </p:cNvCxnSpPr>
          <p:nvPr/>
        </p:nvCxnSpPr>
        <p:spPr>
          <a:xfrm>
            <a:off x="6366210" y="7744892"/>
            <a:ext cx="66900" cy="10005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p1"/>
          <p:cNvSpPr txBox="1"/>
          <p:nvPr/>
        </p:nvSpPr>
        <p:spPr>
          <a:xfrm>
            <a:off x="3946797" y="9671265"/>
            <a:ext cx="111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Sources of bias</a:t>
            </a:r>
            <a:endParaRPr/>
          </a:p>
        </p:txBody>
      </p:sp>
      <p:cxnSp>
        <p:nvCxnSpPr>
          <p:cNvPr id="183" name="Google Shape;183;p1"/>
          <p:cNvCxnSpPr/>
          <p:nvPr/>
        </p:nvCxnSpPr>
        <p:spPr>
          <a:xfrm>
            <a:off x="5567675" y="9956575"/>
            <a:ext cx="12488" cy="27083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4" name="Google Shape;184;p1"/>
          <p:cNvSpPr txBox="1"/>
          <p:nvPr/>
        </p:nvSpPr>
        <p:spPr>
          <a:xfrm>
            <a:off x="5171400" y="9686572"/>
            <a:ext cx="789000" cy="2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Experiments</a:t>
            </a:r>
            <a:endParaRPr/>
          </a:p>
        </p:txBody>
      </p:sp>
      <p:cxnSp>
        <p:nvCxnSpPr>
          <p:cNvPr id="185" name="Google Shape;185;p1"/>
          <p:cNvCxnSpPr/>
          <p:nvPr/>
        </p:nvCxnSpPr>
        <p:spPr>
          <a:xfrm flipH="1">
            <a:off x="6115559" y="9847167"/>
            <a:ext cx="20692" cy="38442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6" name="Google Shape;186;p1"/>
          <p:cNvCxnSpPr/>
          <p:nvPr/>
        </p:nvCxnSpPr>
        <p:spPr>
          <a:xfrm rot="10800000">
            <a:off x="6387620" y="10650751"/>
            <a:ext cx="29424" cy="23309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7" name="Google Shape;187;p1"/>
          <p:cNvSpPr txBox="1"/>
          <p:nvPr/>
        </p:nvSpPr>
        <p:spPr>
          <a:xfrm>
            <a:off x="5795818" y="9660513"/>
            <a:ext cx="1100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Observations</a:t>
            </a:r>
            <a:endParaRPr/>
          </a:p>
        </p:txBody>
      </p:sp>
      <p:sp>
        <p:nvSpPr>
          <p:cNvPr id="188" name="Google Shape;188;p1"/>
          <p:cNvSpPr txBox="1"/>
          <p:nvPr/>
        </p:nvSpPr>
        <p:spPr>
          <a:xfrm>
            <a:off x="5863309" y="10882979"/>
            <a:ext cx="110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Asch &amp; conformity</a:t>
            </a:r>
            <a:endParaRPr/>
          </a:p>
        </p:txBody>
      </p:sp>
      <p:cxnSp>
        <p:nvCxnSpPr>
          <p:cNvPr id="189" name="Google Shape;189;p1"/>
          <p:cNvCxnSpPr>
            <a:stCxn id="190" idx="2"/>
          </p:cNvCxnSpPr>
          <p:nvPr/>
        </p:nvCxnSpPr>
        <p:spPr>
          <a:xfrm flipH="1">
            <a:off x="6861388" y="9929914"/>
            <a:ext cx="6900" cy="247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0" name="Google Shape;190;p1"/>
          <p:cNvSpPr txBox="1"/>
          <p:nvPr/>
        </p:nvSpPr>
        <p:spPr>
          <a:xfrm>
            <a:off x="6446788" y="9714514"/>
            <a:ext cx="843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Self-report</a:t>
            </a:r>
            <a:endParaRPr/>
          </a:p>
        </p:txBody>
      </p:sp>
      <p:cxnSp>
        <p:nvCxnSpPr>
          <p:cNvPr id="191" name="Google Shape;191;p1"/>
          <p:cNvCxnSpPr/>
          <p:nvPr/>
        </p:nvCxnSpPr>
        <p:spPr>
          <a:xfrm rot="10800000">
            <a:off x="7375812" y="10462592"/>
            <a:ext cx="266710" cy="28757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2" name="Google Shape;192;p1"/>
          <p:cNvSpPr txBox="1"/>
          <p:nvPr/>
        </p:nvSpPr>
        <p:spPr>
          <a:xfrm>
            <a:off x="7252450" y="10754413"/>
            <a:ext cx="8193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Zimbardo &amp; conformity to social roles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3" name="Google Shape;193;p1"/>
          <p:cNvCxnSpPr/>
          <p:nvPr/>
        </p:nvCxnSpPr>
        <p:spPr>
          <a:xfrm rot="10800000">
            <a:off x="8050630" y="10168570"/>
            <a:ext cx="280800" cy="259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4" name="Google Shape;194;p1"/>
          <p:cNvSpPr txBox="1"/>
          <p:nvPr/>
        </p:nvSpPr>
        <p:spPr>
          <a:xfrm>
            <a:off x="8224359" y="10483185"/>
            <a:ext cx="923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Milgram &amp; obedience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5" name="Google Shape;195;p1"/>
          <p:cNvCxnSpPr>
            <a:stCxn id="196" idx="1"/>
          </p:cNvCxnSpPr>
          <p:nvPr/>
        </p:nvCxnSpPr>
        <p:spPr>
          <a:xfrm flipH="1">
            <a:off x="8283663" y="8973447"/>
            <a:ext cx="435300" cy="261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6" name="Google Shape;196;p1"/>
          <p:cNvSpPr txBox="1"/>
          <p:nvPr/>
        </p:nvSpPr>
        <p:spPr>
          <a:xfrm>
            <a:off x="8718963" y="8757597"/>
            <a:ext cx="9231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Agency theory &amp; legitimacy of authority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7" name="Google Shape;197;p1"/>
          <p:cNvSpPr txBox="1"/>
          <p:nvPr/>
        </p:nvSpPr>
        <p:spPr>
          <a:xfrm>
            <a:off x="8674700" y="9648249"/>
            <a:ext cx="9231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Situational factors that affect obedience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8" name="Google Shape;198;p1"/>
          <p:cNvCxnSpPr>
            <a:stCxn id="197" idx="1"/>
          </p:cNvCxnSpPr>
          <p:nvPr/>
        </p:nvCxnSpPr>
        <p:spPr>
          <a:xfrm rot="10800000">
            <a:off x="8319800" y="9767499"/>
            <a:ext cx="354900" cy="102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9" name="Google Shape;199;p1"/>
          <p:cNvCxnSpPr/>
          <p:nvPr/>
        </p:nvCxnSpPr>
        <p:spPr>
          <a:xfrm flipH="1">
            <a:off x="1693200" y="15864475"/>
            <a:ext cx="249900" cy="235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00" name="Google Shape;200;p1"/>
          <p:cNvCxnSpPr/>
          <p:nvPr/>
        </p:nvCxnSpPr>
        <p:spPr>
          <a:xfrm flipH="1">
            <a:off x="847824" y="15579381"/>
            <a:ext cx="812100" cy="36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p1"/>
          <p:cNvCxnSpPr/>
          <p:nvPr/>
        </p:nvCxnSpPr>
        <p:spPr>
          <a:xfrm>
            <a:off x="1604100" y="14283400"/>
            <a:ext cx="85200" cy="159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02" name="Google Shape;202;p1"/>
          <p:cNvCxnSpPr/>
          <p:nvPr/>
        </p:nvCxnSpPr>
        <p:spPr>
          <a:xfrm flipH="1">
            <a:off x="2917248" y="13796467"/>
            <a:ext cx="8400" cy="457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03" name="Google Shape;203;p1"/>
          <p:cNvCxnSpPr/>
          <p:nvPr/>
        </p:nvCxnSpPr>
        <p:spPr>
          <a:xfrm flipH="1">
            <a:off x="5229163" y="12083075"/>
            <a:ext cx="26400" cy="6804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4" name="Google Shape;204;p1"/>
          <p:cNvSpPr txBox="1"/>
          <p:nvPr/>
        </p:nvSpPr>
        <p:spPr>
          <a:xfrm>
            <a:off x="1092012" y="12911425"/>
            <a:ext cx="9231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Development of neuropsychology for measuring different memory functions</a:t>
            </a:r>
            <a:endParaRPr/>
          </a:p>
        </p:txBody>
      </p:sp>
      <p:sp>
        <p:nvSpPr>
          <p:cNvPr id="205" name="Google Shape;205;p1"/>
          <p:cNvSpPr/>
          <p:nvPr/>
        </p:nvSpPr>
        <p:spPr>
          <a:xfrm>
            <a:off x="7774200" y="15851175"/>
            <a:ext cx="1972200" cy="15909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Core Skills from KS3:</a:t>
            </a:r>
            <a:endParaRPr sz="1000" b="1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Science</a:t>
            </a:r>
            <a:endParaRPr sz="1000" u="sng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8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Understanding of experiments</a:t>
            </a:r>
            <a:endParaRPr sz="1000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8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Biological structures</a:t>
            </a:r>
            <a:endParaRPr sz="1000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Mathematics</a:t>
            </a:r>
            <a:endParaRPr sz="1000" u="sng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8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Descriptive statistics</a:t>
            </a:r>
            <a:endParaRPr sz="1000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English</a:t>
            </a:r>
            <a:endParaRPr sz="1000" u="sng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8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Formation of argument</a:t>
            </a:r>
            <a:endParaRPr sz="1000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8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PEEL paragraphs</a:t>
            </a:r>
            <a:endParaRPr sz="1000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89999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8761D"/>
                </a:solidFill>
                <a:latin typeface="Gill Sans"/>
                <a:ea typeface="Gill Sans"/>
                <a:cs typeface="Gill Sans"/>
                <a:sym typeface="Gill Sans"/>
              </a:rPr>
              <a:t>Tone of language</a:t>
            </a:r>
            <a:endParaRPr sz="1000">
              <a:solidFill>
                <a:srgbClr val="38761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6" name="Google Shape;206;p1"/>
          <p:cNvSpPr txBox="1"/>
          <p:nvPr/>
        </p:nvSpPr>
        <p:spPr>
          <a:xfrm>
            <a:off x="3224713" y="10910963"/>
            <a:ext cx="812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impact of neurological damage to the hypothalamus on sleep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" name="Google Shape;207;p1"/>
          <p:cNvSpPr txBox="1"/>
          <p:nvPr/>
        </p:nvSpPr>
        <p:spPr>
          <a:xfrm>
            <a:off x="6891826" y="16277635"/>
            <a:ext cx="779259" cy="61555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dirty="0"/>
          </a:p>
        </p:txBody>
      </p:sp>
      <p:cxnSp>
        <p:nvCxnSpPr>
          <p:cNvPr id="208" name="Google Shape;208;p1"/>
          <p:cNvCxnSpPr/>
          <p:nvPr/>
        </p:nvCxnSpPr>
        <p:spPr>
          <a:xfrm flipH="1">
            <a:off x="1971766" y="7831817"/>
            <a:ext cx="125700" cy="8319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9" name="Google Shape;209;p1"/>
          <p:cNvCxnSpPr/>
          <p:nvPr/>
        </p:nvCxnSpPr>
        <p:spPr>
          <a:xfrm rot="10800000">
            <a:off x="7099300" y="8572500"/>
            <a:ext cx="25400" cy="317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0" name="Google Shape;210;p1"/>
          <p:cNvSpPr txBox="1"/>
          <p:nvPr/>
        </p:nvSpPr>
        <p:spPr>
          <a:xfrm>
            <a:off x="8626681" y="7962784"/>
            <a:ext cx="8355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Authoritarian personality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1" name="Google Shape;211;p1"/>
          <p:cNvSpPr txBox="1"/>
          <p:nvPr/>
        </p:nvSpPr>
        <p:spPr>
          <a:xfrm>
            <a:off x="6844345" y="9265081"/>
            <a:ext cx="8838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Content analysis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" name="Google Shape;212;p1"/>
          <p:cNvSpPr txBox="1"/>
          <p:nvPr/>
        </p:nvSpPr>
        <p:spPr>
          <a:xfrm>
            <a:off x="8135603" y="7463348"/>
            <a:ext cx="846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Locus of control &amp; social support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3" name="Google Shape;213;p1"/>
          <p:cNvCxnSpPr/>
          <p:nvPr/>
        </p:nvCxnSpPr>
        <p:spPr>
          <a:xfrm flipH="1">
            <a:off x="7781950" y="7906250"/>
            <a:ext cx="396000" cy="466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4" name="Google Shape;214;p1"/>
          <p:cNvSpPr txBox="1"/>
          <p:nvPr/>
        </p:nvSpPr>
        <p:spPr>
          <a:xfrm>
            <a:off x="7277748" y="7302380"/>
            <a:ext cx="76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Minority influence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5" name="Google Shape;215;p1"/>
          <p:cNvCxnSpPr/>
          <p:nvPr/>
        </p:nvCxnSpPr>
        <p:spPr>
          <a:xfrm flipH="1">
            <a:off x="7258034" y="7615108"/>
            <a:ext cx="156600" cy="547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6" name="Google Shape;216;p1"/>
          <p:cNvCxnSpPr>
            <a:stCxn id="210" idx="1"/>
          </p:cNvCxnSpPr>
          <p:nvPr/>
        </p:nvCxnSpPr>
        <p:spPr>
          <a:xfrm flipH="1">
            <a:off x="7816381" y="8255134"/>
            <a:ext cx="810300" cy="553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7" name="Google Shape;217;p1"/>
          <p:cNvCxnSpPr>
            <a:stCxn id="218" idx="2"/>
          </p:cNvCxnSpPr>
          <p:nvPr/>
        </p:nvCxnSpPr>
        <p:spPr>
          <a:xfrm>
            <a:off x="5870568" y="7827097"/>
            <a:ext cx="135000" cy="325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8" name="Google Shape;218;p1"/>
          <p:cNvSpPr txBox="1"/>
          <p:nvPr/>
        </p:nvSpPr>
        <p:spPr>
          <a:xfrm>
            <a:off x="5419968" y="7488397"/>
            <a:ext cx="901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Defining abnormality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9" name="Google Shape;219;p1"/>
          <p:cNvCxnSpPr>
            <a:stCxn id="220" idx="0"/>
          </p:cNvCxnSpPr>
          <p:nvPr/>
        </p:nvCxnSpPr>
        <p:spPr>
          <a:xfrm rot="10800000">
            <a:off x="5895927" y="8515248"/>
            <a:ext cx="196500" cy="301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20" name="Google Shape;220;p1"/>
          <p:cNvSpPr txBox="1"/>
          <p:nvPr/>
        </p:nvSpPr>
        <p:spPr>
          <a:xfrm>
            <a:off x="5790327" y="8816748"/>
            <a:ext cx="604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Coding, capacity, duration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1" name="Google Shape;221;p1"/>
          <p:cNvCxnSpPr/>
          <p:nvPr/>
        </p:nvCxnSpPr>
        <p:spPr>
          <a:xfrm flipH="1">
            <a:off x="4222793" y="5928514"/>
            <a:ext cx="1500" cy="8787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2" name="Google Shape;222;p1"/>
          <p:cNvCxnSpPr>
            <a:stCxn id="223" idx="0"/>
          </p:cNvCxnSpPr>
          <p:nvPr/>
        </p:nvCxnSpPr>
        <p:spPr>
          <a:xfrm rot="10800000" flipH="1">
            <a:off x="1597616" y="8339730"/>
            <a:ext cx="78600" cy="541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23" name="Google Shape;223;p1"/>
          <p:cNvSpPr txBox="1"/>
          <p:nvPr/>
        </p:nvSpPr>
        <p:spPr>
          <a:xfrm>
            <a:off x="973766" y="8881530"/>
            <a:ext cx="1247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Biological structures: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Nervous system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Neurons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Endocrine System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Synapses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4" name="Google Shape;224;p1"/>
          <p:cNvCxnSpPr/>
          <p:nvPr/>
        </p:nvCxnSpPr>
        <p:spPr>
          <a:xfrm rot="10800000" flipH="1">
            <a:off x="836714" y="8076812"/>
            <a:ext cx="391814" cy="16342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25" name="Google Shape;225;p1"/>
          <p:cNvSpPr txBox="1"/>
          <p:nvPr/>
        </p:nvSpPr>
        <p:spPr>
          <a:xfrm>
            <a:off x="234577" y="8235748"/>
            <a:ext cx="12476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Fight or flight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6" name="Google Shape;226;p1"/>
          <p:cNvCxnSpPr/>
          <p:nvPr/>
        </p:nvCxnSpPr>
        <p:spPr>
          <a:xfrm rot="10800000" flipH="1">
            <a:off x="698375" y="7116288"/>
            <a:ext cx="372300" cy="53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27" name="Google Shape;227;p1"/>
          <p:cNvCxnSpPr>
            <a:stCxn id="228" idx="2"/>
          </p:cNvCxnSpPr>
          <p:nvPr/>
        </p:nvCxnSpPr>
        <p:spPr>
          <a:xfrm flipH="1">
            <a:off x="1889100" y="7686675"/>
            <a:ext cx="234900" cy="371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29" name="Google Shape;229;p1"/>
          <p:cNvSpPr txBox="1"/>
          <p:nvPr/>
        </p:nvSpPr>
        <p:spPr>
          <a:xfrm>
            <a:off x="2928770" y="5416525"/>
            <a:ext cx="968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Biological rhythms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0" name="Google Shape;230;p1"/>
          <p:cNvSpPr txBox="1"/>
          <p:nvPr/>
        </p:nvSpPr>
        <p:spPr>
          <a:xfrm>
            <a:off x="-25" y="6934499"/>
            <a:ext cx="9264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Localisation &amp; lateralisation: 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Split-brain studies</a:t>
            </a:r>
            <a:endParaRPr sz="8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8" name="Google Shape;228;p1"/>
          <p:cNvSpPr/>
          <p:nvPr/>
        </p:nvSpPr>
        <p:spPr>
          <a:xfrm>
            <a:off x="1739700" y="7476375"/>
            <a:ext cx="7686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Role of Dad</a:t>
            </a:r>
            <a:endParaRPr/>
          </a:p>
        </p:txBody>
      </p:sp>
      <p:sp>
        <p:nvSpPr>
          <p:cNvPr id="231" name="Google Shape;231;p1"/>
          <p:cNvSpPr txBox="1"/>
          <p:nvPr/>
        </p:nvSpPr>
        <p:spPr>
          <a:xfrm>
            <a:off x="280500" y="5888514"/>
            <a:ext cx="1282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Plasticity &amp; functional recovery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2" name="Google Shape;232;p1"/>
          <p:cNvCxnSpPr>
            <a:cxnSpLocks/>
            <a:stCxn id="231" idx="2"/>
          </p:cNvCxnSpPr>
          <p:nvPr/>
        </p:nvCxnSpPr>
        <p:spPr>
          <a:xfrm>
            <a:off x="921900" y="6103914"/>
            <a:ext cx="436359" cy="23725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33" name="Google Shape;233;p1"/>
          <p:cNvCxnSpPr/>
          <p:nvPr/>
        </p:nvCxnSpPr>
        <p:spPr>
          <a:xfrm>
            <a:off x="2438320" y="5598160"/>
            <a:ext cx="28003" cy="51308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34" name="Google Shape;234;p1"/>
          <p:cNvCxnSpPr>
            <a:stCxn id="229" idx="2"/>
          </p:cNvCxnSpPr>
          <p:nvPr/>
        </p:nvCxnSpPr>
        <p:spPr>
          <a:xfrm flipH="1">
            <a:off x="3324170" y="5631925"/>
            <a:ext cx="88800" cy="473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35" name="Google Shape;235;p1"/>
          <p:cNvSpPr txBox="1"/>
          <p:nvPr/>
        </p:nvSpPr>
        <p:spPr>
          <a:xfrm>
            <a:off x="1938254" y="5263813"/>
            <a:ext cx="883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Ways of investigating the brain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6" name="Google Shape;236;p1"/>
          <p:cNvSpPr txBox="1"/>
          <p:nvPr/>
        </p:nvSpPr>
        <p:spPr>
          <a:xfrm>
            <a:off x="4698788" y="6905873"/>
            <a:ext cx="98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Choosing a test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7" name="Google Shape;237;p1"/>
          <p:cNvCxnSpPr>
            <a:stCxn id="236" idx="0"/>
          </p:cNvCxnSpPr>
          <p:nvPr/>
        </p:nvCxnSpPr>
        <p:spPr>
          <a:xfrm rot="10800000">
            <a:off x="4919588" y="6492473"/>
            <a:ext cx="273600" cy="413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38" name="Google Shape;238;p1"/>
          <p:cNvSpPr txBox="1"/>
          <p:nvPr/>
        </p:nvSpPr>
        <p:spPr>
          <a:xfrm>
            <a:off x="5760491" y="6749056"/>
            <a:ext cx="11702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Inferential statistical tests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9" name="Google Shape;239;p1"/>
          <p:cNvCxnSpPr/>
          <p:nvPr/>
        </p:nvCxnSpPr>
        <p:spPr>
          <a:xfrm rot="10800000">
            <a:off x="5969065" y="6510270"/>
            <a:ext cx="54300" cy="244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40" name="Google Shape;240;p1"/>
          <p:cNvSpPr txBox="1"/>
          <p:nvPr/>
        </p:nvSpPr>
        <p:spPr>
          <a:xfrm>
            <a:off x="8480405" y="4516200"/>
            <a:ext cx="1282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Offender profiling: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Top-down and bottom-up approaches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p1"/>
          <p:cNvSpPr txBox="1"/>
          <p:nvPr/>
        </p:nvSpPr>
        <p:spPr>
          <a:xfrm>
            <a:off x="7384315" y="6821627"/>
            <a:ext cx="146507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Reporting Psychological investigations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2" name="Google Shape;242;p1"/>
          <p:cNvCxnSpPr/>
          <p:nvPr/>
        </p:nvCxnSpPr>
        <p:spPr>
          <a:xfrm rot="10800000">
            <a:off x="7520390" y="6395275"/>
            <a:ext cx="72573" cy="44449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43" name="Google Shape;243;p1"/>
          <p:cNvCxnSpPr/>
          <p:nvPr/>
        </p:nvCxnSpPr>
        <p:spPr>
          <a:xfrm rot="10800000">
            <a:off x="8008441" y="6193894"/>
            <a:ext cx="346540" cy="21045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44" name="Google Shape;244;p1"/>
          <p:cNvSpPr txBox="1"/>
          <p:nvPr/>
        </p:nvSpPr>
        <p:spPr>
          <a:xfrm>
            <a:off x="8200761" y="6377132"/>
            <a:ext cx="16147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Psychology as a science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5" name="Google Shape;245;p1"/>
          <p:cNvCxnSpPr/>
          <p:nvPr/>
        </p:nvCxnSpPr>
        <p:spPr>
          <a:xfrm flipH="1">
            <a:off x="8322525" y="4991100"/>
            <a:ext cx="602400" cy="228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46" name="Google Shape;246;p1"/>
          <p:cNvCxnSpPr/>
          <p:nvPr/>
        </p:nvCxnSpPr>
        <p:spPr>
          <a:xfrm flipH="1">
            <a:off x="7694541" y="3809399"/>
            <a:ext cx="435300" cy="653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47" name="Google Shape;247;p1"/>
          <p:cNvCxnSpPr/>
          <p:nvPr/>
        </p:nvCxnSpPr>
        <p:spPr>
          <a:xfrm>
            <a:off x="7305663" y="4897188"/>
            <a:ext cx="590700" cy="27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48" name="Google Shape;248;p1"/>
          <p:cNvSpPr txBox="1"/>
          <p:nvPr/>
        </p:nvSpPr>
        <p:spPr>
          <a:xfrm>
            <a:off x="5459150" y="3266450"/>
            <a:ext cx="210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Dealing with offending behaviour: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custodial sentencing, behaviour modification, anger management, restorative justice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9" name="Google Shape;249;p1"/>
          <p:cNvCxnSpPr>
            <a:stCxn id="250" idx="1"/>
          </p:cNvCxnSpPr>
          <p:nvPr/>
        </p:nvCxnSpPr>
        <p:spPr>
          <a:xfrm rot="10800000">
            <a:off x="7644388" y="5613029"/>
            <a:ext cx="724200" cy="4215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1" name="Google Shape;251;p1"/>
          <p:cNvSpPr txBox="1"/>
          <p:nvPr/>
        </p:nvSpPr>
        <p:spPr>
          <a:xfrm>
            <a:off x="5336400" y="4656300"/>
            <a:ext cx="215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Biological explanations of offending behaviour: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Atavistic form, genetic, neural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2" name="Google Shape;252;p1"/>
          <p:cNvSpPr txBox="1"/>
          <p:nvPr/>
        </p:nvSpPr>
        <p:spPr>
          <a:xfrm>
            <a:off x="7774950" y="3080513"/>
            <a:ext cx="18219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Psychological explanations of offending behaviour: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Eysenck’s personality, cognitive explanations, differential association theory, psychodynamic theory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3" name="Google Shape;253;p1"/>
          <p:cNvCxnSpPr/>
          <p:nvPr/>
        </p:nvCxnSpPr>
        <p:spPr>
          <a:xfrm>
            <a:off x="6731000" y="3759200"/>
            <a:ext cx="75750" cy="2907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54" name="Google Shape;254;p1"/>
          <p:cNvCxnSpPr/>
          <p:nvPr/>
        </p:nvCxnSpPr>
        <p:spPr>
          <a:xfrm rot="10800000" flipH="1">
            <a:off x="5353641" y="3771363"/>
            <a:ext cx="10800" cy="7965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5" name="Google Shape;255;p1"/>
          <p:cNvCxnSpPr/>
          <p:nvPr/>
        </p:nvCxnSpPr>
        <p:spPr>
          <a:xfrm rot="10800000" flipH="1">
            <a:off x="946769" y="3536551"/>
            <a:ext cx="945734" cy="677609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6" name="Google Shape;256;p1"/>
          <p:cNvCxnSpPr/>
          <p:nvPr/>
        </p:nvCxnSpPr>
        <p:spPr>
          <a:xfrm>
            <a:off x="4560658" y="3694606"/>
            <a:ext cx="213798" cy="34020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57" name="Google Shape;257;p1"/>
          <p:cNvSpPr txBox="1"/>
          <p:nvPr/>
        </p:nvSpPr>
        <p:spPr>
          <a:xfrm>
            <a:off x="3628728" y="3501163"/>
            <a:ext cx="1290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Piaget’s theory of cognitive development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8" name="Google Shape;258;p1"/>
          <p:cNvCxnSpPr/>
          <p:nvPr/>
        </p:nvCxnSpPr>
        <p:spPr>
          <a:xfrm rot="10800000" flipH="1">
            <a:off x="3740894" y="4424215"/>
            <a:ext cx="330266" cy="4480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59" name="Google Shape;259;p1"/>
          <p:cNvSpPr txBox="1"/>
          <p:nvPr/>
        </p:nvSpPr>
        <p:spPr>
          <a:xfrm>
            <a:off x="3176991" y="4841807"/>
            <a:ext cx="1166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Vygotsky’s theory of cognitive development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0" name="Google Shape;260;p1"/>
          <p:cNvCxnSpPr/>
          <p:nvPr/>
        </p:nvCxnSpPr>
        <p:spPr>
          <a:xfrm rot="10800000" flipH="1">
            <a:off x="1868758" y="4426058"/>
            <a:ext cx="392884" cy="48152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61" name="Google Shape;261;p1"/>
          <p:cNvCxnSpPr/>
          <p:nvPr/>
        </p:nvCxnSpPr>
        <p:spPr>
          <a:xfrm>
            <a:off x="3096904" y="3771537"/>
            <a:ext cx="97198" cy="22820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62" name="Google Shape;262;p1"/>
          <p:cNvSpPr txBox="1"/>
          <p:nvPr/>
        </p:nvSpPr>
        <p:spPr>
          <a:xfrm>
            <a:off x="1067848" y="4901850"/>
            <a:ext cx="1692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Development of social cognition: Selman, ToM, mirror neurons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3" name="Google Shape;263;p1"/>
          <p:cNvSpPr txBox="1"/>
          <p:nvPr/>
        </p:nvSpPr>
        <p:spPr>
          <a:xfrm>
            <a:off x="2290275" y="3314175"/>
            <a:ext cx="1290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Baillargeon’s explanation of early infant abilities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4" name="Google Shape;264;p1"/>
          <p:cNvCxnSpPr/>
          <p:nvPr/>
        </p:nvCxnSpPr>
        <p:spPr>
          <a:xfrm rot="10800000" flipH="1">
            <a:off x="809625" y="3746850"/>
            <a:ext cx="446100" cy="120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65" name="Google Shape;265;p1"/>
          <p:cNvCxnSpPr/>
          <p:nvPr/>
        </p:nvCxnSpPr>
        <p:spPr>
          <a:xfrm>
            <a:off x="722479" y="2393065"/>
            <a:ext cx="406500" cy="179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66" name="Google Shape;266;p1"/>
          <p:cNvSpPr txBox="1"/>
          <p:nvPr/>
        </p:nvSpPr>
        <p:spPr>
          <a:xfrm>
            <a:off x="13200" y="2023425"/>
            <a:ext cx="901200" cy="7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Biological explanations: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Genetics,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Dopamine,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neural correlates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7" name="Google Shape;267;p1"/>
          <p:cNvSpPr txBox="1"/>
          <p:nvPr/>
        </p:nvSpPr>
        <p:spPr>
          <a:xfrm>
            <a:off x="13200" y="510900"/>
            <a:ext cx="7995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Five Year curriculum: Psychology</a:t>
            </a:r>
            <a:endParaRPr sz="4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68" name="Google Shape;26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43151" y="0"/>
            <a:ext cx="1692332" cy="180081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"/>
          <p:cNvSpPr txBox="1"/>
          <p:nvPr/>
        </p:nvSpPr>
        <p:spPr>
          <a:xfrm>
            <a:off x="4348900" y="14195675"/>
            <a:ext cx="699600" cy="6531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sz="1800" b="1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0" name="Google Shape;270;p1"/>
          <p:cNvSpPr txBox="1"/>
          <p:nvPr/>
        </p:nvSpPr>
        <p:spPr>
          <a:xfrm rot="2925703">
            <a:off x="1132209" y="11764445"/>
            <a:ext cx="731347" cy="6155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endParaRPr sz="1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1" name="Google Shape;271;p1"/>
          <p:cNvSpPr txBox="1"/>
          <p:nvPr/>
        </p:nvSpPr>
        <p:spPr>
          <a:xfrm>
            <a:off x="4811600" y="10089394"/>
            <a:ext cx="721014" cy="615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12</a:t>
            </a:r>
            <a:endParaRPr sz="1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2" name="Google Shape;272;p1"/>
          <p:cNvSpPr txBox="1"/>
          <p:nvPr/>
        </p:nvSpPr>
        <p:spPr>
          <a:xfrm rot="-1620">
            <a:off x="6245038" y="5954636"/>
            <a:ext cx="720712" cy="6155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13</a:t>
            </a:r>
            <a:endParaRPr sz="1800" b="1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73" name="Google Shape;273;p1"/>
          <p:cNvCxnSpPr/>
          <p:nvPr/>
        </p:nvCxnSpPr>
        <p:spPr>
          <a:xfrm rot="10800000" flipH="1">
            <a:off x="7441213" y="12909913"/>
            <a:ext cx="135900" cy="161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4" name="Google Shape;274;p1"/>
          <p:cNvCxnSpPr/>
          <p:nvPr/>
        </p:nvCxnSpPr>
        <p:spPr>
          <a:xfrm flipH="1">
            <a:off x="6471738" y="13949200"/>
            <a:ext cx="141000" cy="376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5" name="Google Shape;275;p1"/>
          <p:cNvCxnSpPr/>
          <p:nvPr/>
        </p:nvCxnSpPr>
        <p:spPr>
          <a:xfrm flipH="1">
            <a:off x="7806675" y="12254500"/>
            <a:ext cx="375300" cy="206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6" name="Google Shape;276;p1"/>
          <p:cNvCxnSpPr/>
          <p:nvPr/>
        </p:nvCxnSpPr>
        <p:spPr>
          <a:xfrm flipH="1">
            <a:off x="3966370" y="11951466"/>
            <a:ext cx="93600" cy="337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7" name="Google Shape;277;p1"/>
          <p:cNvCxnSpPr/>
          <p:nvPr/>
        </p:nvCxnSpPr>
        <p:spPr>
          <a:xfrm rot="10800000" flipH="1">
            <a:off x="5920375" y="12701338"/>
            <a:ext cx="35400" cy="250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8" name="Google Shape;278;p1"/>
          <p:cNvCxnSpPr/>
          <p:nvPr/>
        </p:nvCxnSpPr>
        <p:spPr>
          <a:xfrm rot="10800000" flipH="1">
            <a:off x="925000" y="10837838"/>
            <a:ext cx="235200" cy="17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9" name="Google Shape;279;p1"/>
          <p:cNvCxnSpPr/>
          <p:nvPr/>
        </p:nvCxnSpPr>
        <p:spPr>
          <a:xfrm rot="10800000" flipH="1">
            <a:off x="1816425" y="12562813"/>
            <a:ext cx="96000" cy="342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80" name="Google Shape;280;p1"/>
          <p:cNvSpPr txBox="1"/>
          <p:nvPr/>
        </p:nvSpPr>
        <p:spPr>
          <a:xfrm>
            <a:off x="2043195" y="1931550"/>
            <a:ext cx="182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Schizophrenia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1" name="Google Shape;281;p1"/>
          <p:cNvSpPr txBox="1"/>
          <p:nvPr/>
        </p:nvSpPr>
        <p:spPr>
          <a:xfrm>
            <a:off x="2065200" y="3990175"/>
            <a:ext cx="3193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Cognition &amp; Development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2" name="Google Shape;282;p1"/>
          <p:cNvSpPr txBox="1"/>
          <p:nvPr/>
        </p:nvSpPr>
        <p:spPr>
          <a:xfrm>
            <a:off x="6230699" y="3972875"/>
            <a:ext cx="125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Forensics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3" name="Google Shape;283;p1"/>
          <p:cNvSpPr/>
          <p:nvPr/>
        </p:nvSpPr>
        <p:spPr>
          <a:xfrm rot="140">
            <a:off x="5648194" y="10424558"/>
            <a:ext cx="1508273" cy="1548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bg1"/>
                </a:solidFill>
                <a:latin typeface="Gill Sans"/>
              </a:rPr>
              <a:t>Social Influence</a:t>
            </a:r>
          </a:p>
        </p:txBody>
      </p:sp>
      <p:sp>
        <p:nvSpPr>
          <p:cNvPr id="284" name="Google Shape;284;p1"/>
          <p:cNvSpPr txBox="1"/>
          <p:nvPr/>
        </p:nvSpPr>
        <p:spPr>
          <a:xfrm>
            <a:off x="3053536" y="12246101"/>
            <a:ext cx="110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Memory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5" name="Google Shape;285;p1"/>
          <p:cNvSpPr txBox="1"/>
          <p:nvPr/>
        </p:nvSpPr>
        <p:spPr>
          <a:xfrm>
            <a:off x="5021254" y="14314575"/>
            <a:ext cx="3033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Psychological Problems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6" name="Google Shape;286;p1"/>
          <p:cNvSpPr txBox="1"/>
          <p:nvPr/>
        </p:nvSpPr>
        <p:spPr>
          <a:xfrm>
            <a:off x="1627725" y="14388775"/>
            <a:ext cx="1614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Development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7" name="Google Shape;287;p1"/>
          <p:cNvSpPr txBox="1"/>
          <p:nvPr/>
        </p:nvSpPr>
        <p:spPr>
          <a:xfrm>
            <a:off x="1801238" y="16359738"/>
            <a:ext cx="238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Criminal Psychology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" name="Google Shape;288;p1"/>
          <p:cNvSpPr txBox="1"/>
          <p:nvPr/>
        </p:nvSpPr>
        <p:spPr>
          <a:xfrm>
            <a:off x="5048638" y="16430125"/>
            <a:ext cx="1525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Introduction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" name="Google Shape;289;p1"/>
          <p:cNvSpPr/>
          <p:nvPr/>
        </p:nvSpPr>
        <p:spPr>
          <a:xfrm rot="2951211">
            <a:off x="6535896" y="12795458"/>
            <a:ext cx="1837334" cy="764159"/>
          </a:xfrm>
          <a:prstGeom prst="rect">
            <a:avLst/>
          </a:prstGeom>
        </p:spPr>
        <p:txBody>
          <a:bodyPr>
            <a:prstTxWarp prst="textArchUp">
              <a:avLst/>
            </a:prstTxWarp>
          </a:bodyPr>
          <a:lstStyle/>
          <a:p>
            <a:pPr lvl="0" algn="l"/>
            <a:r>
              <a:rPr sz="2000" b="0" i="0" dirty="0">
                <a:ln>
                  <a:noFill/>
                </a:ln>
                <a:solidFill>
                  <a:schemeClr val="lt1"/>
                </a:solidFill>
                <a:latin typeface="Gill Sans"/>
              </a:rPr>
              <a:t>Social Influence</a:t>
            </a:r>
          </a:p>
        </p:txBody>
      </p:sp>
      <p:sp>
        <p:nvSpPr>
          <p:cNvPr id="290" name="Google Shape;290;p1"/>
          <p:cNvSpPr/>
          <p:nvPr/>
        </p:nvSpPr>
        <p:spPr>
          <a:xfrm>
            <a:off x="1947320" y="10307729"/>
            <a:ext cx="2165209" cy="22398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lt1"/>
                </a:solidFill>
                <a:latin typeface="Gill Sans"/>
              </a:rPr>
              <a:t>Sleep and Dreaming</a:t>
            </a:r>
          </a:p>
        </p:txBody>
      </p:sp>
      <p:sp>
        <p:nvSpPr>
          <p:cNvPr id="291" name="Google Shape;291;p1"/>
          <p:cNvSpPr txBox="1"/>
          <p:nvPr/>
        </p:nvSpPr>
        <p:spPr>
          <a:xfrm>
            <a:off x="5397900" y="16927196"/>
            <a:ext cx="961500" cy="7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Interference of Memory</a:t>
            </a:r>
            <a:endParaRPr sz="10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2" name="Google Shape;292;p1"/>
          <p:cNvCxnSpPr/>
          <p:nvPr/>
        </p:nvCxnSpPr>
        <p:spPr>
          <a:xfrm flipH="1" flipV="1">
            <a:off x="5945317" y="16776544"/>
            <a:ext cx="8362" cy="1777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93" name="Google Shape;293;p1"/>
          <p:cNvSpPr txBox="1"/>
          <p:nvPr/>
        </p:nvSpPr>
        <p:spPr>
          <a:xfrm>
            <a:off x="5826913" y="15771213"/>
            <a:ext cx="807300" cy="7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five steps to mental wellbeing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4" name="Google Shape;294;p1"/>
          <p:cNvCxnSpPr/>
          <p:nvPr/>
        </p:nvCxnSpPr>
        <p:spPr>
          <a:xfrm>
            <a:off x="6327713" y="16171658"/>
            <a:ext cx="1800" cy="217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95" name="Google Shape;295;p1"/>
          <p:cNvCxnSpPr/>
          <p:nvPr/>
        </p:nvCxnSpPr>
        <p:spPr>
          <a:xfrm flipH="1">
            <a:off x="4955675" y="16169408"/>
            <a:ext cx="900" cy="246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96" name="Google Shape;296;p1"/>
          <p:cNvSpPr txBox="1"/>
          <p:nvPr/>
        </p:nvSpPr>
        <p:spPr>
          <a:xfrm>
            <a:off x="4550688" y="15710188"/>
            <a:ext cx="762000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Neural Plasticity and Growth Mindset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" name="Google Shape;297;p1"/>
          <p:cNvSpPr txBox="1"/>
          <p:nvPr/>
        </p:nvSpPr>
        <p:spPr>
          <a:xfrm>
            <a:off x="5945950" y="1773750"/>
            <a:ext cx="1821900" cy="796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University study/Careers:</a:t>
            </a:r>
            <a:endParaRPr sz="1000" b="1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Psychology, Criminology, Medicine, Marketing, Journalism, Education, Business </a:t>
            </a:r>
            <a:endParaRPr sz="10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"/>
          <p:cNvSpPr txBox="1"/>
          <p:nvPr/>
        </p:nvSpPr>
        <p:spPr>
          <a:xfrm>
            <a:off x="79539" y="16677981"/>
            <a:ext cx="1098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Cooper and Mackie (1986)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9" name="Google Shape;299;p1"/>
          <p:cNvCxnSpPr/>
          <p:nvPr/>
        </p:nvCxnSpPr>
        <p:spPr>
          <a:xfrm flipH="1">
            <a:off x="3113100" y="15916750"/>
            <a:ext cx="16200" cy="421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00" name="Google Shape;300;p1"/>
          <p:cNvSpPr txBox="1"/>
          <p:nvPr/>
        </p:nvSpPr>
        <p:spPr>
          <a:xfrm>
            <a:off x="1816552" y="15535874"/>
            <a:ext cx="1021800" cy="3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role of rehabilitation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1" name="Google Shape;301;p1"/>
          <p:cNvSpPr/>
          <p:nvPr/>
        </p:nvSpPr>
        <p:spPr>
          <a:xfrm rot="140">
            <a:off x="5689837" y="10236880"/>
            <a:ext cx="1821881" cy="15280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bg1"/>
                </a:solidFill>
                <a:latin typeface="Gill Sans"/>
              </a:rPr>
              <a:t>Research Methods</a:t>
            </a:r>
          </a:p>
        </p:txBody>
      </p:sp>
      <p:sp>
        <p:nvSpPr>
          <p:cNvPr id="302" name="Google Shape;302;p1"/>
          <p:cNvSpPr txBox="1"/>
          <p:nvPr/>
        </p:nvSpPr>
        <p:spPr>
          <a:xfrm>
            <a:off x="3627899" y="17087150"/>
            <a:ext cx="1025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Criminal behaviour as a social construct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3" name="Google Shape;303;p1"/>
          <p:cNvSpPr/>
          <p:nvPr/>
        </p:nvSpPr>
        <p:spPr>
          <a:xfrm rot="130">
            <a:off x="3329925" y="8082760"/>
            <a:ext cx="2540402" cy="20266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endParaRPr b="0" i="0" dirty="0">
              <a:ln>
                <a:noFill/>
              </a:ln>
              <a:solidFill>
                <a:srgbClr val="FF00FF"/>
              </a:solidFill>
              <a:latin typeface="Gill Sans"/>
            </a:endParaRPr>
          </a:p>
        </p:txBody>
      </p:sp>
      <p:cxnSp>
        <p:nvCxnSpPr>
          <p:cNvPr id="304" name="Google Shape;304;p1"/>
          <p:cNvCxnSpPr/>
          <p:nvPr/>
        </p:nvCxnSpPr>
        <p:spPr>
          <a:xfrm rot="10800000">
            <a:off x="3877242" y="16814834"/>
            <a:ext cx="1800" cy="282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05" name="Google Shape;305;p1"/>
          <p:cNvCxnSpPr/>
          <p:nvPr/>
        </p:nvCxnSpPr>
        <p:spPr>
          <a:xfrm rot="10800000" flipH="1">
            <a:off x="984500" y="16420263"/>
            <a:ext cx="664500" cy="414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07" name="Google Shape;307;p1"/>
          <p:cNvSpPr txBox="1"/>
          <p:nvPr/>
        </p:nvSpPr>
        <p:spPr>
          <a:xfrm>
            <a:off x="2480627" y="17107594"/>
            <a:ext cx="1098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crime is measured and the different types of crime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8" name="Google Shape;308;p1"/>
          <p:cNvSpPr/>
          <p:nvPr/>
        </p:nvSpPr>
        <p:spPr>
          <a:xfrm rot="19038472">
            <a:off x="1148392" y="6366210"/>
            <a:ext cx="1081814" cy="18807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bg1"/>
                </a:solidFill>
                <a:latin typeface="Gill Sans"/>
              </a:rPr>
              <a:t>Attachment</a:t>
            </a:r>
          </a:p>
        </p:txBody>
      </p:sp>
      <p:sp>
        <p:nvSpPr>
          <p:cNvPr id="309" name="Google Shape;309;p1"/>
          <p:cNvSpPr/>
          <p:nvPr/>
        </p:nvSpPr>
        <p:spPr>
          <a:xfrm rot="15085366">
            <a:off x="671324" y="7539208"/>
            <a:ext cx="1300475" cy="20178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bg1"/>
                </a:solidFill>
                <a:latin typeface="Gill Sans"/>
              </a:rPr>
              <a:t>Biopsychology</a:t>
            </a:r>
          </a:p>
        </p:txBody>
      </p:sp>
      <p:sp>
        <p:nvSpPr>
          <p:cNvPr id="310" name="Google Shape;310;p1"/>
          <p:cNvSpPr/>
          <p:nvPr/>
        </p:nvSpPr>
        <p:spPr>
          <a:xfrm rot="130">
            <a:off x="4676263" y="5948286"/>
            <a:ext cx="1651452" cy="37172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endParaRPr b="0" i="0" dirty="0">
              <a:ln>
                <a:noFill/>
              </a:ln>
              <a:solidFill>
                <a:srgbClr val="00FFFF"/>
              </a:solidFill>
              <a:latin typeface="Gill Sans"/>
            </a:endParaRPr>
          </a:p>
        </p:txBody>
      </p:sp>
      <p:sp>
        <p:nvSpPr>
          <p:cNvPr id="312" name="Google Shape;312;p1"/>
          <p:cNvSpPr txBox="1"/>
          <p:nvPr/>
        </p:nvSpPr>
        <p:spPr>
          <a:xfrm>
            <a:off x="6509500" y="7473372"/>
            <a:ext cx="768600" cy="2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Social change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3" name="Google Shape;313;p1"/>
          <p:cNvCxnSpPr>
            <a:stCxn id="312" idx="2"/>
          </p:cNvCxnSpPr>
          <p:nvPr/>
        </p:nvCxnSpPr>
        <p:spPr>
          <a:xfrm flipH="1">
            <a:off x="6820000" y="7772772"/>
            <a:ext cx="73800" cy="371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14" name="Google Shape;314;p1"/>
          <p:cNvSpPr txBox="1"/>
          <p:nvPr/>
        </p:nvSpPr>
        <p:spPr>
          <a:xfrm>
            <a:off x="6899800" y="9561488"/>
            <a:ext cx="835500" cy="2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Correlations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5" name="Google Shape;315;p1"/>
          <p:cNvSpPr txBox="1"/>
          <p:nvPr/>
        </p:nvSpPr>
        <p:spPr>
          <a:xfrm>
            <a:off x="6670095" y="8869618"/>
            <a:ext cx="8838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Peer review &amp; implications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6" name="Google Shape;316;p1"/>
          <p:cNvCxnSpPr/>
          <p:nvPr/>
        </p:nvCxnSpPr>
        <p:spPr>
          <a:xfrm>
            <a:off x="7218075" y="13806613"/>
            <a:ext cx="164400" cy="359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17" name="Google Shape;317;p1"/>
          <p:cNvSpPr txBox="1"/>
          <p:nvPr/>
        </p:nvSpPr>
        <p:spPr>
          <a:xfrm>
            <a:off x="6903202" y="13498689"/>
            <a:ext cx="1079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use of Psychotherapy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8" name="Google Shape;318;p1"/>
          <p:cNvCxnSpPr/>
          <p:nvPr/>
        </p:nvCxnSpPr>
        <p:spPr>
          <a:xfrm>
            <a:off x="7524750" y="9806575"/>
            <a:ext cx="142800" cy="152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19" name="Google Shape;319;p1"/>
          <p:cNvCxnSpPr/>
          <p:nvPr/>
        </p:nvCxnSpPr>
        <p:spPr>
          <a:xfrm>
            <a:off x="7695663" y="9405627"/>
            <a:ext cx="238800" cy="39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20" name="Google Shape;320;p1"/>
          <p:cNvCxnSpPr/>
          <p:nvPr/>
        </p:nvCxnSpPr>
        <p:spPr>
          <a:xfrm rot="10800000">
            <a:off x="8327100" y="13740975"/>
            <a:ext cx="435900" cy="79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21" name="Google Shape;321;p1"/>
          <p:cNvSpPr txBox="1"/>
          <p:nvPr/>
        </p:nvSpPr>
        <p:spPr>
          <a:xfrm>
            <a:off x="8640738" y="13851350"/>
            <a:ext cx="1395900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Sampling Techniques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2" name="Google Shape;322;p1"/>
          <p:cNvCxnSpPr>
            <a:stCxn id="323" idx="0"/>
          </p:cNvCxnSpPr>
          <p:nvPr/>
        </p:nvCxnSpPr>
        <p:spPr>
          <a:xfrm rot="10800000" flipH="1">
            <a:off x="5185664" y="8496248"/>
            <a:ext cx="100800" cy="311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23" name="Google Shape;323;p1"/>
          <p:cNvSpPr txBox="1"/>
          <p:nvPr/>
        </p:nvSpPr>
        <p:spPr>
          <a:xfrm>
            <a:off x="4883564" y="8807648"/>
            <a:ext cx="604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Models of memory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4" name="Google Shape;324;p1"/>
          <p:cNvCxnSpPr>
            <a:stCxn id="325" idx="0"/>
          </p:cNvCxnSpPr>
          <p:nvPr/>
        </p:nvCxnSpPr>
        <p:spPr>
          <a:xfrm rot="10800000">
            <a:off x="3963827" y="8510575"/>
            <a:ext cx="24900" cy="301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25" name="Google Shape;325;p1"/>
          <p:cNvSpPr txBox="1"/>
          <p:nvPr/>
        </p:nvSpPr>
        <p:spPr>
          <a:xfrm>
            <a:off x="3626627" y="8812075"/>
            <a:ext cx="724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Theories of forgetting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6" name="Google Shape;326;p1"/>
          <p:cNvCxnSpPr>
            <a:stCxn id="327" idx="0"/>
          </p:cNvCxnSpPr>
          <p:nvPr/>
        </p:nvCxnSpPr>
        <p:spPr>
          <a:xfrm rot="10800000" flipH="1">
            <a:off x="2987027" y="8496275"/>
            <a:ext cx="159000" cy="291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27" name="Google Shape;327;p1"/>
          <p:cNvSpPr txBox="1"/>
          <p:nvPr/>
        </p:nvSpPr>
        <p:spPr>
          <a:xfrm>
            <a:off x="2624927" y="8788175"/>
            <a:ext cx="724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Eyewitness Testimony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8" name="Google Shape;328;p1"/>
          <p:cNvCxnSpPr/>
          <p:nvPr/>
        </p:nvCxnSpPr>
        <p:spPr>
          <a:xfrm rot="10800000">
            <a:off x="8312100" y="13151200"/>
            <a:ext cx="374700" cy="17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29" name="Google Shape;329;p1"/>
          <p:cNvSpPr txBox="1"/>
          <p:nvPr/>
        </p:nvSpPr>
        <p:spPr>
          <a:xfrm>
            <a:off x="8707722" y="13081325"/>
            <a:ext cx="9456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Collective and Crowd Behaviour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0" name="Google Shape;330;p1"/>
          <p:cNvCxnSpPr/>
          <p:nvPr/>
        </p:nvCxnSpPr>
        <p:spPr>
          <a:xfrm flipH="1">
            <a:off x="8165175" y="12787900"/>
            <a:ext cx="474000" cy="5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31" name="Google Shape;331;p1"/>
          <p:cNvSpPr txBox="1"/>
          <p:nvPr/>
        </p:nvSpPr>
        <p:spPr>
          <a:xfrm>
            <a:off x="8707722" y="12665475"/>
            <a:ext cx="9456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Obedience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2" name="Google Shape;332;p1"/>
          <p:cNvSpPr txBox="1"/>
          <p:nvPr/>
        </p:nvSpPr>
        <p:spPr>
          <a:xfrm>
            <a:off x="8150926" y="11971078"/>
            <a:ext cx="1278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effect of situational factors on behaviours. Bickman (1974)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3" name="Google Shape;333;p1"/>
          <p:cNvCxnSpPr>
            <a:stCxn id="334" idx="2"/>
          </p:cNvCxnSpPr>
          <p:nvPr/>
        </p:nvCxnSpPr>
        <p:spPr>
          <a:xfrm>
            <a:off x="5201393" y="7771109"/>
            <a:ext cx="135000" cy="325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34" name="Google Shape;334;p1"/>
          <p:cNvSpPr txBox="1"/>
          <p:nvPr/>
        </p:nvSpPr>
        <p:spPr>
          <a:xfrm>
            <a:off x="4750793" y="7432409"/>
            <a:ext cx="901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Biological approach &amp; OCD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5" name="Google Shape;335;p1"/>
          <p:cNvCxnSpPr>
            <a:stCxn id="336" idx="2"/>
          </p:cNvCxnSpPr>
          <p:nvPr/>
        </p:nvCxnSpPr>
        <p:spPr>
          <a:xfrm flipH="1">
            <a:off x="4267175" y="7806172"/>
            <a:ext cx="68400" cy="238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36" name="Google Shape;336;p1"/>
          <p:cNvSpPr txBox="1"/>
          <p:nvPr/>
        </p:nvSpPr>
        <p:spPr>
          <a:xfrm>
            <a:off x="3884975" y="7348972"/>
            <a:ext cx="901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Cognitive approach &amp; depression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7" name="Google Shape;337;p1"/>
          <p:cNvCxnSpPr>
            <a:stCxn id="338" idx="2"/>
          </p:cNvCxnSpPr>
          <p:nvPr/>
        </p:nvCxnSpPr>
        <p:spPr>
          <a:xfrm flipH="1">
            <a:off x="3600375" y="7764047"/>
            <a:ext cx="45900" cy="327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38" name="Google Shape;338;p1"/>
          <p:cNvSpPr txBox="1"/>
          <p:nvPr/>
        </p:nvSpPr>
        <p:spPr>
          <a:xfrm>
            <a:off x="3195675" y="7306847"/>
            <a:ext cx="901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Behaviourist approach &amp; phobias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9" name="Google Shape;339;p1"/>
          <p:cNvCxnSpPr>
            <a:stCxn id="340" idx="2"/>
          </p:cNvCxnSpPr>
          <p:nvPr/>
        </p:nvCxnSpPr>
        <p:spPr>
          <a:xfrm flipH="1">
            <a:off x="2752775" y="7780775"/>
            <a:ext cx="85800" cy="330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40" name="Google Shape;340;p1"/>
          <p:cNvSpPr txBox="1"/>
          <p:nvPr/>
        </p:nvSpPr>
        <p:spPr>
          <a:xfrm>
            <a:off x="2387975" y="7338275"/>
            <a:ext cx="9012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SLT, humanism &amp; psychodynamic approach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1" name="Google Shape;341;p1"/>
          <p:cNvSpPr txBox="1"/>
          <p:nvPr/>
        </p:nvSpPr>
        <p:spPr>
          <a:xfrm>
            <a:off x="5324125" y="12915250"/>
            <a:ext cx="1340100" cy="3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effect of dispositional factors on behaviours. NatCen (2011)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2" name="Google Shape;342;p1"/>
          <p:cNvCxnSpPr/>
          <p:nvPr/>
        </p:nvCxnSpPr>
        <p:spPr>
          <a:xfrm flipH="1">
            <a:off x="7065450" y="11902075"/>
            <a:ext cx="306900" cy="324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43" name="Google Shape;343;p1"/>
          <p:cNvSpPr txBox="1"/>
          <p:nvPr/>
        </p:nvSpPr>
        <p:spPr>
          <a:xfrm>
            <a:off x="7219435" y="11637913"/>
            <a:ext cx="9456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Social Change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4" name="Google Shape;344;p1"/>
          <p:cNvSpPr txBox="1"/>
          <p:nvPr/>
        </p:nvSpPr>
        <p:spPr>
          <a:xfrm>
            <a:off x="5521372" y="11605163"/>
            <a:ext cx="9456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Reliability and Validity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5" name="Google Shape;345;p1"/>
          <p:cNvCxnSpPr/>
          <p:nvPr/>
        </p:nvCxnSpPr>
        <p:spPr>
          <a:xfrm flipH="1">
            <a:off x="5640450" y="11906250"/>
            <a:ext cx="131700" cy="4182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46" name="Google Shape;346;p1"/>
          <p:cNvCxnSpPr/>
          <p:nvPr/>
        </p:nvCxnSpPr>
        <p:spPr>
          <a:xfrm flipH="1">
            <a:off x="6099600" y="11544300"/>
            <a:ext cx="453600" cy="708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47" name="Google Shape;347;p1"/>
          <p:cNvSpPr txBox="1"/>
          <p:nvPr/>
        </p:nvSpPr>
        <p:spPr>
          <a:xfrm>
            <a:off x="6296072" y="11329650"/>
            <a:ext cx="9456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Interviews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8" name="Google Shape;348;p1"/>
          <p:cNvSpPr txBox="1"/>
          <p:nvPr/>
        </p:nvSpPr>
        <p:spPr>
          <a:xfrm>
            <a:off x="3600756" y="13033045"/>
            <a:ext cx="107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Types of forgetting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9" name="Google Shape;349;p1"/>
          <p:cNvSpPr txBox="1"/>
          <p:nvPr/>
        </p:nvSpPr>
        <p:spPr>
          <a:xfrm>
            <a:off x="2788649" y="11599476"/>
            <a:ext cx="1290300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Reconstructive Memory. Braun, Ellis and Loftus (2002)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0" name="Google Shape;350;p1"/>
          <p:cNvSpPr/>
          <p:nvPr/>
        </p:nvSpPr>
        <p:spPr>
          <a:xfrm>
            <a:off x="1597150" y="7161275"/>
            <a:ext cx="10854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Stages of attachment</a:t>
            </a:r>
            <a:endParaRPr/>
          </a:p>
        </p:txBody>
      </p:sp>
      <p:sp>
        <p:nvSpPr>
          <p:cNvPr id="351" name="Google Shape;351;p1"/>
          <p:cNvSpPr/>
          <p:nvPr/>
        </p:nvSpPr>
        <p:spPr>
          <a:xfrm>
            <a:off x="1784762" y="6909138"/>
            <a:ext cx="10854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Lorenz &amp; Harlow</a:t>
            </a:r>
            <a:endParaRPr/>
          </a:p>
        </p:txBody>
      </p:sp>
      <p:sp>
        <p:nvSpPr>
          <p:cNvPr id="352" name="Google Shape;352;p1"/>
          <p:cNvSpPr/>
          <p:nvPr/>
        </p:nvSpPr>
        <p:spPr>
          <a:xfrm>
            <a:off x="2120375" y="6619613"/>
            <a:ext cx="6639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Learning theory</a:t>
            </a:r>
            <a:endParaRPr/>
          </a:p>
        </p:txBody>
      </p:sp>
      <p:sp>
        <p:nvSpPr>
          <p:cNvPr id="353" name="Google Shape;353;p1"/>
          <p:cNvSpPr/>
          <p:nvPr/>
        </p:nvSpPr>
        <p:spPr>
          <a:xfrm>
            <a:off x="2697975" y="6621500"/>
            <a:ext cx="6639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Monotropy</a:t>
            </a:r>
            <a:endParaRPr/>
          </a:p>
        </p:txBody>
      </p:sp>
      <p:sp>
        <p:nvSpPr>
          <p:cNvPr id="354" name="Google Shape;354;p1"/>
          <p:cNvSpPr/>
          <p:nvPr/>
        </p:nvSpPr>
        <p:spPr>
          <a:xfrm>
            <a:off x="2936600" y="6841075"/>
            <a:ext cx="6639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Strange situation</a:t>
            </a:r>
            <a:endParaRPr/>
          </a:p>
        </p:txBody>
      </p:sp>
      <p:sp>
        <p:nvSpPr>
          <p:cNvPr id="355" name="Google Shape;355;p1"/>
          <p:cNvSpPr/>
          <p:nvPr/>
        </p:nvSpPr>
        <p:spPr>
          <a:xfrm>
            <a:off x="3369275" y="6658138"/>
            <a:ext cx="6639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Cultural variations</a:t>
            </a:r>
            <a:endParaRPr/>
          </a:p>
        </p:txBody>
      </p:sp>
      <p:sp>
        <p:nvSpPr>
          <p:cNvPr id="356" name="Google Shape;356;p1"/>
          <p:cNvSpPr/>
          <p:nvPr/>
        </p:nvSpPr>
        <p:spPr>
          <a:xfrm>
            <a:off x="3584225" y="6982500"/>
            <a:ext cx="7890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Deprivation &amp; privation</a:t>
            </a:r>
            <a:endParaRPr/>
          </a:p>
        </p:txBody>
      </p:sp>
      <p:sp>
        <p:nvSpPr>
          <p:cNvPr id="357" name="Google Shape;357;p1"/>
          <p:cNvSpPr/>
          <p:nvPr/>
        </p:nvSpPr>
        <p:spPr>
          <a:xfrm>
            <a:off x="3926300" y="6644175"/>
            <a:ext cx="7347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Later relationships</a:t>
            </a:r>
            <a:endParaRPr/>
          </a:p>
        </p:txBody>
      </p:sp>
      <p:cxnSp>
        <p:nvCxnSpPr>
          <p:cNvPr id="358" name="Google Shape;358;p1"/>
          <p:cNvCxnSpPr/>
          <p:nvPr/>
        </p:nvCxnSpPr>
        <p:spPr>
          <a:xfrm rot="10800000">
            <a:off x="1695500" y="6739650"/>
            <a:ext cx="142800" cy="200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59" name="Google Shape;359;p1"/>
          <p:cNvCxnSpPr/>
          <p:nvPr/>
        </p:nvCxnSpPr>
        <p:spPr>
          <a:xfrm rot="10800000">
            <a:off x="2276375" y="6425138"/>
            <a:ext cx="109200" cy="230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60" name="Google Shape;360;p1"/>
          <p:cNvCxnSpPr>
            <a:stCxn id="353" idx="0"/>
          </p:cNvCxnSpPr>
          <p:nvPr/>
        </p:nvCxnSpPr>
        <p:spPr>
          <a:xfrm rot="10800000" flipH="1">
            <a:off x="3029925" y="6406400"/>
            <a:ext cx="18000" cy="215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61" name="Google Shape;361;p1"/>
          <p:cNvCxnSpPr>
            <a:stCxn id="355" idx="0"/>
          </p:cNvCxnSpPr>
          <p:nvPr/>
        </p:nvCxnSpPr>
        <p:spPr>
          <a:xfrm rot="10800000">
            <a:off x="3664025" y="6329038"/>
            <a:ext cx="37200" cy="329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62" name="Google Shape;362;p1"/>
          <p:cNvCxnSpPr/>
          <p:nvPr/>
        </p:nvCxnSpPr>
        <p:spPr>
          <a:xfrm rot="10800000">
            <a:off x="4060650" y="6288925"/>
            <a:ext cx="35100" cy="336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63" name="Google Shape;363;p1"/>
          <p:cNvCxnSpPr>
            <a:stCxn id="356" idx="0"/>
          </p:cNvCxnSpPr>
          <p:nvPr/>
        </p:nvCxnSpPr>
        <p:spPr>
          <a:xfrm rot="10800000">
            <a:off x="3863525" y="6418800"/>
            <a:ext cx="115200" cy="563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64" name="Google Shape;364;p1"/>
          <p:cNvCxnSpPr>
            <a:stCxn id="354" idx="0"/>
          </p:cNvCxnSpPr>
          <p:nvPr/>
        </p:nvCxnSpPr>
        <p:spPr>
          <a:xfrm rot="10800000" flipH="1">
            <a:off x="3268550" y="6375775"/>
            <a:ext cx="135300" cy="465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65" name="Google Shape;365;p1"/>
          <p:cNvSpPr txBox="1"/>
          <p:nvPr/>
        </p:nvSpPr>
        <p:spPr>
          <a:xfrm>
            <a:off x="3885720" y="5457500"/>
            <a:ext cx="968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Culture/gender bias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66" name="Google Shape;366;p1"/>
          <p:cNvCxnSpPr>
            <a:stCxn id="365" idx="2"/>
          </p:cNvCxnSpPr>
          <p:nvPr/>
        </p:nvCxnSpPr>
        <p:spPr>
          <a:xfrm>
            <a:off x="4369920" y="5672900"/>
            <a:ext cx="192600" cy="384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67" name="Google Shape;367;p1"/>
          <p:cNvSpPr txBox="1"/>
          <p:nvPr/>
        </p:nvSpPr>
        <p:spPr>
          <a:xfrm>
            <a:off x="4358923" y="5265300"/>
            <a:ext cx="11547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Freewill/Determinism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68" name="Google Shape;368;p1"/>
          <p:cNvCxnSpPr>
            <a:stCxn id="367" idx="2"/>
          </p:cNvCxnSpPr>
          <p:nvPr/>
        </p:nvCxnSpPr>
        <p:spPr>
          <a:xfrm>
            <a:off x="4936273" y="5480700"/>
            <a:ext cx="99600" cy="384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69" name="Google Shape;369;p1"/>
          <p:cNvSpPr txBox="1"/>
          <p:nvPr/>
        </p:nvSpPr>
        <p:spPr>
          <a:xfrm>
            <a:off x="5081370" y="5488250"/>
            <a:ext cx="968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Nature/Nurture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0" name="Google Shape;370;p1"/>
          <p:cNvCxnSpPr>
            <a:stCxn id="369" idx="2"/>
          </p:cNvCxnSpPr>
          <p:nvPr/>
        </p:nvCxnSpPr>
        <p:spPr>
          <a:xfrm>
            <a:off x="5565570" y="5703650"/>
            <a:ext cx="84900" cy="304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71" name="Google Shape;371;p1"/>
          <p:cNvSpPr txBox="1"/>
          <p:nvPr/>
        </p:nvSpPr>
        <p:spPr>
          <a:xfrm>
            <a:off x="5563774" y="5303838"/>
            <a:ext cx="1079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Holism/reductionism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2" name="Google Shape;372;p1"/>
          <p:cNvCxnSpPr>
            <a:stCxn id="371" idx="2"/>
          </p:cNvCxnSpPr>
          <p:nvPr/>
        </p:nvCxnSpPr>
        <p:spPr>
          <a:xfrm flipH="1">
            <a:off x="6010174" y="5519238"/>
            <a:ext cx="93300" cy="500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73" name="Google Shape;373;p1"/>
          <p:cNvSpPr txBox="1"/>
          <p:nvPr/>
        </p:nvSpPr>
        <p:spPr>
          <a:xfrm>
            <a:off x="6146500" y="5476305"/>
            <a:ext cx="1079400" cy="2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Idiographic/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nomothetic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4" name="Google Shape;374;p1"/>
          <p:cNvCxnSpPr>
            <a:stCxn id="373" idx="2"/>
          </p:cNvCxnSpPr>
          <p:nvPr/>
        </p:nvCxnSpPr>
        <p:spPr>
          <a:xfrm>
            <a:off x="6686200" y="5775705"/>
            <a:ext cx="495600" cy="234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75" name="Google Shape;375;p1"/>
          <p:cNvSpPr txBox="1"/>
          <p:nvPr/>
        </p:nvSpPr>
        <p:spPr>
          <a:xfrm>
            <a:off x="6821925" y="5401175"/>
            <a:ext cx="734700" cy="2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Ethical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implications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6" name="Google Shape;376;p1"/>
          <p:cNvCxnSpPr/>
          <p:nvPr/>
        </p:nvCxnSpPr>
        <p:spPr>
          <a:xfrm>
            <a:off x="7191425" y="5720430"/>
            <a:ext cx="314400" cy="247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77" name="Google Shape;377;p1"/>
          <p:cNvSpPr txBox="1"/>
          <p:nvPr/>
        </p:nvSpPr>
        <p:spPr>
          <a:xfrm>
            <a:off x="1735000" y="2572613"/>
            <a:ext cx="1290300" cy="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Psychological explanations: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Family dysfunction,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Cognitive explanations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8" name="Google Shape;378;p1"/>
          <p:cNvSpPr txBox="1"/>
          <p:nvPr/>
        </p:nvSpPr>
        <p:spPr>
          <a:xfrm>
            <a:off x="3370200" y="2525900"/>
            <a:ext cx="12903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interactionist approach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9" name="Google Shape;379;p1"/>
          <p:cNvSpPr txBox="1"/>
          <p:nvPr/>
        </p:nvSpPr>
        <p:spPr>
          <a:xfrm>
            <a:off x="19900" y="3601675"/>
            <a:ext cx="901200" cy="3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Classification of schizophrenia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80" name="Google Shape;380;p1"/>
          <p:cNvCxnSpPr/>
          <p:nvPr/>
        </p:nvCxnSpPr>
        <p:spPr>
          <a:xfrm rot="10800000">
            <a:off x="1476975" y="2591775"/>
            <a:ext cx="304200" cy="141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81" name="Google Shape;381;p1"/>
          <p:cNvSpPr txBox="1"/>
          <p:nvPr/>
        </p:nvSpPr>
        <p:spPr>
          <a:xfrm>
            <a:off x="858196" y="1594191"/>
            <a:ext cx="7347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Drug therapy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2" name="Google Shape;382;p1"/>
          <p:cNvSpPr txBox="1"/>
          <p:nvPr/>
        </p:nvSpPr>
        <p:spPr>
          <a:xfrm>
            <a:off x="2568081" y="1329910"/>
            <a:ext cx="1775100" cy="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Psychological treatments: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CBT, family therapy, token economies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83" name="Google Shape;383;p1"/>
          <p:cNvCxnSpPr/>
          <p:nvPr/>
        </p:nvCxnSpPr>
        <p:spPr>
          <a:xfrm>
            <a:off x="1350304" y="1815478"/>
            <a:ext cx="354600" cy="3615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84" name="Google Shape;384;p1"/>
          <p:cNvCxnSpPr/>
          <p:nvPr/>
        </p:nvCxnSpPr>
        <p:spPr>
          <a:xfrm flipH="1">
            <a:off x="2695579" y="1661928"/>
            <a:ext cx="307800" cy="267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85" name="Google Shape;385;p1"/>
          <p:cNvCxnSpPr/>
          <p:nvPr/>
        </p:nvCxnSpPr>
        <p:spPr>
          <a:xfrm rot="10800000" flipH="1">
            <a:off x="3752850" y="2220700"/>
            <a:ext cx="205200" cy="318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386" name="Google Shape;38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9888" y="15574554"/>
            <a:ext cx="330250" cy="3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36057" y="15148175"/>
            <a:ext cx="435300" cy="43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73122" y="14984147"/>
            <a:ext cx="474000" cy="4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658825" y="14986575"/>
            <a:ext cx="330250" cy="3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7975" y="13177538"/>
            <a:ext cx="480900" cy="48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01625" y="12914275"/>
            <a:ext cx="617400" cy="61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014850" y="13385425"/>
            <a:ext cx="495600" cy="4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765600" y="11455622"/>
            <a:ext cx="474000" cy="4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46550" y="10739500"/>
            <a:ext cx="528900" cy="5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270322" y="11194900"/>
            <a:ext cx="474000" cy="4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141000" y="9067750"/>
            <a:ext cx="528900" cy="5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405550" y="8713913"/>
            <a:ext cx="528900" cy="5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023421" y="9253513"/>
            <a:ext cx="495600" cy="4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673225" y="6865250"/>
            <a:ext cx="636600" cy="6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8927625" y="7424025"/>
            <a:ext cx="495600" cy="4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8507175" y="5711804"/>
            <a:ext cx="617400" cy="61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603103" y="6816300"/>
            <a:ext cx="495600" cy="4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28225" y="5278975"/>
            <a:ext cx="590700" cy="5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245975" y="8987238"/>
            <a:ext cx="680400" cy="68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413788" y="3113528"/>
            <a:ext cx="528900" cy="5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4287825" y="6906448"/>
            <a:ext cx="474000" cy="4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709966" y="4887291"/>
            <a:ext cx="528900" cy="5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8943350" y="3948475"/>
            <a:ext cx="590700" cy="5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949746" y="3311223"/>
            <a:ext cx="528900" cy="5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1649550" y="3037063"/>
            <a:ext cx="528900" cy="5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1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4267125" y="4669576"/>
            <a:ext cx="453600" cy="45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1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14313" y="4428267"/>
            <a:ext cx="636600" cy="6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1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74675" y="2906488"/>
            <a:ext cx="684900" cy="6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1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534047" y="1452947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1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10149" y="17027051"/>
            <a:ext cx="528900" cy="5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1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4156613" y="2573779"/>
            <a:ext cx="590700" cy="5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1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2026241" y="1088275"/>
            <a:ext cx="602400" cy="60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559754" y="6012755"/>
            <a:ext cx="1623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Gill Sans"/>
              </a:rPr>
              <a:t>Issues and Debates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09863" y="6293931"/>
            <a:ext cx="1364488" cy="30777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Gill Sans"/>
              </a:rPr>
              <a:t>Statistics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8484" y="8083092"/>
            <a:ext cx="2792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Gill Sans"/>
              </a:rPr>
              <a:t>Approaches &amp; Psychopathology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17229" y="8330672"/>
            <a:ext cx="1452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Gill Sans"/>
              </a:rPr>
              <a:t>Memory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746</Words>
  <Application>Microsoft Macintosh PowerPoint</Application>
  <PresentationFormat>Custom</PresentationFormat>
  <Paragraphs>190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Gill Sans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Fabien Massonnet</cp:lastModifiedBy>
  <cp:revision>3</cp:revision>
  <dcterms:created xsi:type="dcterms:W3CDTF">2018-02-08T08:28:53Z</dcterms:created>
  <dcterms:modified xsi:type="dcterms:W3CDTF">2021-02-26T12:49:32Z</dcterms:modified>
</cp:coreProperties>
</file>